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16"/>
  </p:notesMasterIdLst>
  <p:handoutMasterIdLst>
    <p:handoutMasterId r:id="rId117"/>
  </p:handoutMasterIdLst>
  <p:sldIdLst>
    <p:sldId id="444" r:id="rId3"/>
    <p:sldId id="445" r:id="rId4"/>
    <p:sldId id="446" r:id="rId5"/>
    <p:sldId id="309" r:id="rId6"/>
    <p:sldId id="310" r:id="rId7"/>
    <p:sldId id="311" r:id="rId8"/>
    <p:sldId id="469" r:id="rId9"/>
    <p:sldId id="458" r:id="rId10"/>
    <p:sldId id="314" r:id="rId11"/>
    <p:sldId id="315" r:id="rId12"/>
    <p:sldId id="316" r:id="rId13"/>
    <p:sldId id="317" r:id="rId14"/>
    <p:sldId id="454" r:id="rId15"/>
    <p:sldId id="455" r:id="rId16"/>
    <p:sldId id="470" r:id="rId17"/>
    <p:sldId id="321" r:id="rId18"/>
    <p:sldId id="322" r:id="rId19"/>
    <p:sldId id="457" r:id="rId20"/>
    <p:sldId id="323" r:id="rId21"/>
    <p:sldId id="324" r:id="rId22"/>
    <p:sldId id="471" r:id="rId23"/>
    <p:sldId id="326" r:id="rId24"/>
    <p:sldId id="459" r:id="rId25"/>
    <p:sldId id="330" r:id="rId26"/>
    <p:sldId id="331" r:id="rId27"/>
    <p:sldId id="332" r:id="rId28"/>
    <p:sldId id="333"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6" r:id="rId42"/>
    <p:sldId id="347" r:id="rId43"/>
    <p:sldId id="461" r:id="rId44"/>
    <p:sldId id="348" r:id="rId45"/>
    <p:sldId id="349" r:id="rId46"/>
    <p:sldId id="350" r:id="rId47"/>
    <p:sldId id="351" r:id="rId48"/>
    <p:sldId id="352" r:id="rId49"/>
    <p:sldId id="353" r:id="rId50"/>
    <p:sldId id="354" r:id="rId51"/>
    <p:sldId id="463" r:id="rId52"/>
    <p:sldId id="355" r:id="rId53"/>
    <p:sldId id="356" r:id="rId54"/>
    <p:sldId id="357" r:id="rId55"/>
    <p:sldId id="358" r:id="rId56"/>
    <p:sldId id="464" r:id="rId57"/>
    <p:sldId id="359" r:id="rId58"/>
    <p:sldId id="360" r:id="rId59"/>
    <p:sldId id="466" r:id="rId60"/>
    <p:sldId id="472" r:id="rId61"/>
    <p:sldId id="362" r:id="rId62"/>
    <p:sldId id="363" r:id="rId63"/>
    <p:sldId id="364" r:id="rId64"/>
    <p:sldId id="365" r:id="rId65"/>
    <p:sldId id="366" r:id="rId66"/>
    <p:sldId id="367" r:id="rId67"/>
    <p:sldId id="467" r:id="rId68"/>
    <p:sldId id="473" r:id="rId69"/>
    <p:sldId id="370" r:id="rId70"/>
    <p:sldId id="371" r:id="rId71"/>
    <p:sldId id="372" r:id="rId72"/>
    <p:sldId id="373" r:id="rId73"/>
    <p:sldId id="430" r:id="rId74"/>
    <p:sldId id="375" r:id="rId75"/>
    <p:sldId id="376" r:id="rId76"/>
    <p:sldId id="377" r:id="rId77"/>
    <p:sldId id="474" r:id="rId78"/>
    <p:sldId id="379" r:id="rId79"/>
    <p:sldId id="380" r:id="rId80"/>
    <p:sldId id="475" r:id="rId81"/>
    <p:sldId id="382" r:id="rId82"/>
    <p:sldId id="383" r:id="rId83"/>
    <p:sldId id="440" r:id="rId84"/>
    <p:sldId id="385" r:id="rId85"/>
    <p:sldId id="386" r:id="rId86"/>
    <p:sldId id="387" r:id="rId87"/>
    <p:sldId id="388" r:id="rId88"/>
    <p:sldId id="476" r:id="rId89"/>
    <p:sldId id="390" r:id="rId90"/>
    <p:sldId id="391" r:id="rId91"/>
    <p:sldId id="468" r:id="rId92"/>
    <p:sldId id="392" r:id="rId93"/>
    <p:sldId id="393" r:id="rId94"/>
    <p:sldId id="394" r:id="rId95"/>
    <p:sldId id="395" r:id="rId96"/>
    <p:sldId id="396" r:id="rId97"/>
    <p:sldId id="397" r:id="rId98"/>
    <p:sldId id="398" r:id="rId99"/>
    <p:sldId id="399" r:id="rId100"/>
    <p:sldId id="477" r:id="rId101"/>
    <p:sldId id="401" r:id="rId102"/>
    <p:sldId id="402" r:id="rId103"/>
    <p:sldId id="403" r:id="rId104"/>
    <p:sldId id="404" r:id="rId105"/>
    <p:sldId id="405" r:id="rId106"/>
    <p:sldId id="406" r:id="rId107"/>
    <p:sldId id="407" r:id="rId108"/>
    <p:sldId id="408" r:id="rId109"/>
    <p:sldId id="409" r:id="rId110"/>
    <p:sldId id="410" r:id="rId111"/>
    <p:sldId id="411" r:id="rId112"/>
    <p:sldId id="412" r:id="rId113"/>
    <p:sldId id="413" r:id="rId114"/>
    <p:sldId id="305" r:id="rId115"/>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00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68" autoAdjust="0"/>
    <p:restoredTop sz="93796" autoAdjust="0"/>
  </p:normalViewPr>
  <p:slideViewPr>
    <p:cSldViewPr snapToGrid="0" snapToObjects="1">
      <p:cViewPr varScale="1">
        <p:scale>
          <a:sx n="65" d="100"/>
          <a:sy n="65" d="100"/>
        </p:scale>
        <p:origin x="636" y="66"/>
      </p:cViewPr>
      <p:guideLst>
        <p:guide orient="horz" pos="1003"/>
        <p:guide pos="2880"/>
      </p:guideLst>
    </p:cSldViewPr>
  </p:slideViewPr>
  <p:outlineViewPr>
    <p:cViewPr>
      <p:scale>
        <a:sx n="33" d="100"/>
        <a:sy n="33" d="100"/>
      </p:scale>
      <p:origin x="0" y="-3228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handoutMaster" Target="handoutMasters/handoutMaster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viewProps" Target="viewProps.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tableStyles" Target="tableStyle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image" Target="../media/image10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06.wmf"/><Relationship Id="rId1" Type="http://schemas.openxmlformats.org/officeDocument/2006/relationships/image" Target="../media/image10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image" Target="../media/image7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image" Target="../media/image8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Header Placeholder 1"/>
          <p:cNvSpPr>
            <a:spLocks noGrp="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dirty="0"/>
          </a:p>
        </p:txBody>
      </p:sp>
      <p:sp>
        <p:nvSpPr>
          <p:cNvPr id="37891" name="Date Placeholder 2"/>
          <p:cNvSpPr>
            <a:spLocks noGrp="1"/>
          </p:cNvSpPr>
          <p:nvPr>
            <p:ph type="dt" sz="quarter"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BB6F8097-B864-407E-8832-47DB665BC3CF}" type="datetimeFigureOut">
              <a:rPr lang="en-US" altLang="en-US"/>
              <a:pPr>
                <a:defRPr/>
              </a:pPr>
              <a:t>4/17/2018</a:t>
            </a:fld>
            <a:endParaRPr lang="en-US" altLang="en-US" dirty="0"/>
          </a:p>
        </p:txBody>
      </p:sp>
      <p:sp>
        <p:nvSpPr>
          <p:cNvPr id="37892" name="Footer Placeholder 3"/>
          <p:cNvSpPr>
            <a:spLocks noGrp="1"/>
          </p:cNvSpPr>
          <p:nvPr>
            <p:ph type="ftr" sz="quarter" idx="2"/>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dirty="0"/>
          </a:p>
        </p:txBody>
      </p:sp>
      <p:sp>
        <p:nvSpPr>
          <p:cNvPr id="37893" name="Slide Number Placeholder 4"/>
          <p:cNvSpPr>
            <a:spLocks noGrp="1"/>
          </p:cNvSpPr>
          <p:nvPr>
            <p:ph type="sldNum" sz="quarter" idx="3"/>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3DD51280-DD86-4252-9278-1D783C18931F}"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hape 3"/>
          <p:cNvSpPr txBox="1">
            <a:spLocks noGrp="1"/>
          </p:cNvSpPr>
          <p:nvPr>
            <p:ph type="hdr" idx="2"/>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sz="1200"/>
            </a:lvl1pPr>
          </a:lstStyle>
          <a:p>
            <a:pPr>
              <a:defRPr/>
            </a:pPr>
            <a:endParaRPr lang="en-US" altLang="en-US" dirty="0"/>
          </a:p>
        </p:txBody>
      </p:sp>
      <p:sp>
        <p:nvSpPr>
          <p:cNvPr id="36867" name="Shape 4"/>
          <p:cNvSpPr txBox="1">
            <a:spLocks noGrp="1"/>
          </p:cNvSpPr>
          <p:nvPr>
            <p:ph type="dt" idx="10"/>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algn="r" eaLnBrk="1" hangingPunct="1">
              <a:defRPr sz="1200"/>
            </a:lvl1pPr>
          </a:lstStyle>
          <a:p>
            <a:pPr>
              <a:defRPr/>
            </a:pPr>
            <a:endParaRPr lang="en-US" altLang="en-US" dirty="0"/>
          </a:p>
        </p:txBody>
      </p:sp>
      <p:sp>
        <p:nvSpPr>
          <p:cNvPr id="35844" name="Shape 5"/>
          <p:cNvSpPr>
            <a:spLocks noGrp="1" noRot="1" noChangeAspect="1"/>
          </p:cNvSpPr>
          <p:nvPr>
            <p:ph type="sldImg" idx="3"/>
          </p:nvPr>
        </p:nvSpPr>
        <p:spPr bwMode="auto">
          <a:xfrm>
            <a:off x="1143000" y="685800"/>
            <a:ext cx="4572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 name="Shape 6"/>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pPr lvl="0"/>
            <a:endParaRPr noProof="0">
              <a:sym typeface="Arial"/>
            </a:endParaRPr>
          </a:p>
        </p:txBody>
      </p:sp>
      <p:sp>
        <p:nvSpPr>
          <p:cNvPr id="36870" name="Shape 7"/>
          <p:cNvSpPr txBox="1">
            <a:spLocks noGrp="1"/>
          </p:cNvSpPr>
          <p:nvPr>
            <p:ph type="ftr" idx="11"/>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200"/>
            </a:lvl1pPr>
          </a:lstStyle>
          <a:p>
            <a:pPr>
              <a:defRPr/>
            </a:pPr>
            <a:endParaRPr lang="en-US" altLang="en-US" dirty="0"/>
          </a:p>
        </p:txBody>
      </p:sp>
      <p:sp>
        <p:nvSpPr>
          <p:cNvPr id="36871" name="Shape 8"/>
          <p:cNvSpPr txBox="1">
            <a:spLocks noGrp="1"/>
          </p:cNvSpPr>
          <p:nvPr>
            <p:ph type="sldNum" idx="12"/>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prstTxWarp prst="textNoShape">
              <a:avLst/>
            </a:prstTxWarp>
          </a:bodyPr>
          <a:lstStyle>
            <a:lvl1pPr algn="r" eaLnBrk="1" hangingPunct="1">
              <a:buSzPct val="25000"/>
              <a:defRPr sz="1200"/>
            </a:lvl1pPr>
          </a:lstStyle>
          <a:p>
            <a:pPr>
              <a:defRPr/>
            </a:pPr>
            <a:fld id="{585C1C1D-07A6-4E4D-A7AE-E925EAE6F516}" type="slidenum">
              <a:rPr lang="en-US" altLang="en-US"/>
              <a:pPr>
                <a:defRPr/>
              </a:pPr>
              <a:t>‹#›</a:t>
            </a:fld>
            <a:endParaRPr lang="en-US" altLang="en-US" dirty="0"/>
          </a:p>
        </p:txBody>
      </p:sp>
    </p:spTree>
  </p:cSld>
  <p:clrMap bg1="lt1" tx1="dk1" bg2="dk2" tx2="lt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a:headEnd/>
            <a:tailEnd/>
          </a:ln>
        </p:spPr>
      </p:sp>
      <p:sp>
        <p:nvSpPr>
          <p:cNvPr id="389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If this PowerPoint presentation contains mathematical equations, you may need to check that your computer has the following installed:</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1) MathType Plugin</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2) Math Player (free versions available)</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3) NVDA Reader (free versions available)</a:t>
            </a:r>
          </a:p>
        </p:txBody>
      </p:sp>
      <p:sp>
        <p:nvSpPr>
          <p:cNvPr id="3891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3CD44D88-2CAE-4631-A98E-1A84D4F41A5A}" type="slidenum">
              <a:rPr lang="en-US" altLang="en-US" sz="1200" smtClean="0"/>
              <a:pPr/>
              <a:t>1</a:t>
            </a:fld>
            <a:endParaRPr lang="en-US" altLang="en-US" sz="12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a:headEnd/>
            <a:tailEnd/>
          </a:ln>
        </p:spPr>
      </p:sp>
      <p:sp>
        <p:nvSpPr>
          <p:cNvPr id="706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 name="Slide Number Placeholder 3"/>
          <p:cNvSpPr>
            <a:spLocks noGrp="1"/>
          </p:cNvSpPr>
          <p:nvPr>
            <p:ph type="sldNum" sz="quarter" idx="12"/>
          </p:nvPr>
        </p:nvSpPr>
        <p:spPr/>
        <p:txBody>
          <a:bodyPr>
            <a:noAutofit/>
          </a:bodyPr>
          <a:lstStyle/>
          <a:p>
            <a:pPr algn="l" eaLnBrk="0" hangingPunct="0">
              <a:spcBef>
                <a:spcPct val="30000"/>
              </a:spcBef>
              <a:buSzTx/>
              <a:defRPr/>
            </a:pPr>
            <a:r>
              <a:rPr lang="en-US" dirty="0">
                <a:latin typeface="Times New Roman" charset="0"/>
                <a:ea typeface="ＭＳ Ｐゴシック" charset="0"/>
                <a:cs typeface="+mn-cs"/>
                <a:sym typeface="Arial"/>
              </a:rPr>
              <a:t>Kurose and Ross forgot to say anything about wrapping the carry and adding it to low order bit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21</a:t>
            </a:fld>
            <a:endParaRPr lang="en-US" altLang="en-US" sz="1200" dirty="0" smtClean="0"/>
          </a:p>
        </p:txBody>
      </p:sp>
    </p:spTree>
    <p:extLst>
      <p:ext uri="{BB962C8B-B14F-4D97-AF65-F5344CB8AC3E}">
        <p14:creationId xmlns:p14="http://schemas.microsoft.com/office/powerpoint/2010/main" val="2927535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22</a:t>
            </a:fld>
            <a:endParaRPr lang="en-US" altLang="en-US" dirty="0"/>
          </a:p>
        </p:txBody>
      </p:sp>
    </p:spTree>
    <p:extLst>
      <p:ext uri="{BB962C8B-B14F-4D97-AF65-F5344CB8AC3E}">
        <p14:creationId xmlns:p14="http://schemas.microsoft.com/office/powerpoint/2010/main" val="1506316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a:headEnd/>
            <a:tailEnd/>
          </a:ln>
        </p:spPr>
      </p:sp>
      <p:sp>
        <p:nvSpPr>
          <p:cNvPr id="788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7885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60AC0DD-AC56-4C8D-AEBA-C559B45853BB}" type="slidenum">
              <a:rPr lang="en-US" altLang="en-US" sz="1200" smtClean="0"/>
              <a:pPr/>
              <a:t>25</a:t>
            </a:fld>
            <a:endParaRPr lang="en-US" altLang="en-US" sz="12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a:headEnd/>
            <a:tailEnd/>
          </a:ln>
        </p:spPr>
      </p:sp>
      <p:sp>
        <p:nvSpPr>
          <p:cNvPr id="819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81924"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DB0C896A-1A1E-4D0E-93BC-5C6DDBA0AA3A}" type="slidenum">
              <a:rPr lang="en-US" altLang="en-US" sz="1200" smtClean="0"/>
              <a:pPr/>
              <a:t>27</a:t>
            </a:fld>
            <a:endParaRPr lang="en-US" altLang="en-US" sz="12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a:headEnd/>
            <a:tailEnd/>
          </a:ln>
        </p:spPr>
      </p:sp>
      <p:sp>
        <p:nvSpPr>
          <p:cNvPr id="9011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9011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23AF9DC-21A6-4887-8DFE-FC78F5E75C6F}" type="slidenum">
              <a:rPr lang="en-US" altLang="en-US" sz="1200" smtClean="0"/>
              <a:pPr/>
              <a:t>34</a:t>
            </a:fld>
            <a:endParaRPr lang="en-US" altLang="en-US" sz="12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a:headEnd/>
            <a:tailEnd/>
          </a:ln>
        </p:spPr>
      </p:sp>
      <p:sp>
        <p:nvSpPr>
          <p:cNvPr id="942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9421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F1157651-B821-416A-A969-7195750201C8}" type="slidenum">
              <a:rPr lang="en-US" altLang="en-US" sz="1200" smtClean="0"/>
              <a:pPr/>
              <a:t>37</a:t>
            </a:fld>
            <a:endParaRPr lang="en-US" altLang="en-US" sz="12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a:headEnd/>
            <a:tailEnd/>
          </a:ln>
        </p:spPr>
      </p:sp>
      <p:sp>
        <p:nvSpPr>
          <p:cNvPr id="983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9830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726B140-1DEC-4BAD-ABBF-DB75871D03CD}" type="slidenum">
              <a:rPr lang="en-US" altLang="en-US" sz="1200" smtClean="0"/>
              <a:pPr/>
              <a:t>40</a:t>
            </a:fld>
            <a:endParaRPr lang="en-US" altLang="en-US" sz="12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a:headEnd/>
            <a:tailEnd/>
          </a:ln>
        </p:spPr>
      </p:sp>
      <p:sp>
        <p:nvSpPr>
          <p:cNvPr id="1003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035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CB80351-2359-49C3-9306-632008D97DE6}" type="slidenum">
              <a:rPr lang="en-US" altLang="en-US" sz="1200" smtClean="0"/>
              <a:pPr/>
              <a:t>41</a:t>
            </a:fld>
            <a:endParaRPr lang="en-US" altLang="en-US" sz="12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a:headEnd/>
            <a:tailEnd/>
          </a:ln>
        </p:spPr>
      </p:sp>
      <p:sp>
        <p:nvSpPr>
          <p:cNvPr id="1044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445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79F583F-DF72-4CEF-BC91-60D51932175B}" type="slidenum">
              <a:rPr lang="en-US" altLang="en-US" sz="1200" smtClean="0"/>
              <a:pPr/>
              <a:t>44</a:t>
            </a:fld>
            <a:endParaRPr lang="en-US" altLang="en-US" sz="12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3</a:t>
            </a:fld>
            <a:endParaRPr lang="en-US" altLang="en-US" sz="12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45</a:t>
            </a:fld>
            <a:endParaRPr lang="en-US" altLang="en-US" dirty="0"/>
          </a:p>
        </p:txBody>
      </p:sp>
    </p:spTree>
    <p:extLst>
      <p:ext uri="{BB962C8B-B14F-4D97-AF65-F5344CB8AC3E}">
        <p14:creationId xmlns:p14="http://schemas.microsoft.com/office/powerpoint/2010/main" val="2384511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59</a:t>
            </a:fld>
            <a:endParaRPr lang="en-US" altLang="en-US" sz="1200" dirty="0" smtClean="0"/>
          </a:p>
        </p:txBody>
      </p:sp>
    </p:spTree>
    <p:extLst>
      <p:ext uri="{BB962C8B-B14F-4D97-AF65-F5344CB8AC3E}">
        <p14:creationId xmlns:p14="http://schemas.microsoft.com/office/powerpoint/2010/main" val="664594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62</a:t>
            </a:fld>
            <a:endParaRPr lang="en-US" altLang="en-US" dirty="0"/>
          </a:p>
        </p:txBody>
      </p:sp>
    </p:spTree>
    <p:extLst>
      <p:ext uri="{BB962C8B-B14F-4D97-AF65-F5344CB8AC3E}">
        <p14:creationId xmlns:p14="http://schemas.microsoft.com/office/powerpoint/2010/main" val="213709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a:headEnd/>
            <a:tailEnd/>
          </a:ln>
        </p:spPr>
      </p:sp>
      <p:sp>
        <p:nvSpPr>
          <p:cNvPr id="1259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2595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BB604B7D-2F84-49F3-9C3F-9743569B0921}" type="slidenum">
              <a:rPr lang="en-US" altLang="en-US" sz="1200" smtClean="0"/>
              <a:pPr/>
              <a:t>64</a:t>
            </a:fld>
            <a:endParaRPr lang="en-US" altLang="en-US" sz="12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a:headEnd/>
            <a:tailEnd/>
          </a:ln>
        </p:spPr>
      </p:sp>
      <p:sp>
        <p:nvSpPr>
          <p:cNvPr id="12902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2902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36C18C8-AF39-42A3-9D75-0034C3126D56}" type="slidenum">
              <a:rPr lang="en-US" altLang="en-US" sz="1200" smtClean="0"/>
              <a:pPr/>
              <a:t>66</a:t>
            </a:fld>
            <a:endParaRPr lang="en-US" altLang="en-US" sz="12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67</a:t>
            </a:fld>
            <a:endParaRPr lang="en-US" altLang="en-US" sz="1200" dirty="0" smtClean="0"/>
          </a:p>
        </p:txBody>
      </p:sp>
    </p:spTree>
    <p:extLst>
      <p:ext uri="{BB962C8B-B14F-4D97-AF65-F5344CB8AC3E}">
        <p14:creationId xmlns:p14="http://schemas.microsoft.com/office/powerpoint/2010/main" val="2280452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a:headEnd/>
            <a:tailEnd/>
          </a:ln>
        </p:spPr>
      </p:sp>
      <p:sp>
        <p:nvSpPr>
          <p:cNvPr id="1320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32100"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7D4C947-9519-445D-BB80-ADAB53F430EA}" type="slidenum">
              <a:rPr lang="en-US" altLang="en-US" sz="1200" smtClean="0"/>
              <a:pPr/>
              <a:t>68</a:t>
            </a:fld>
            <a:endParaRPr lang="en-US" altLang="en-US" sz="120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76</a:t>
            </a:fld>
            <a:endParaRPr lang="en-US" altLang="en-US" sz="1200" dirty="0" smtClean="0"/>
          </a:p>
        </p:txBody>
      </p:sp>
    </p:spTree>
    <p:extLst>
      <p:ext uri="{BB962C8B-B14F-4D97-AF65-F5344CB8AC3E}">
        <p14:creationId xmlns:p14="http://schemas.microsoft.com/office/powerpoint/2010/main" val="207823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a:headEnd/>
            <a:tailEnd/>
          </a:ln>
        </p:spPr>
      </p:sp>
      <p:sp>
        <p:nvSpPr>
          <p:cNvPr id="14336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43364"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E0CD884-438D-45F9-9566-03EF70AEEC61}" type="slidenum">
              <a:rPr lang="en-US" altLang="en-US" sz="1200" smtClean="0"/>
              <a:pPr/>
              <a:t>78</a:t>
            </a:fld>
            <a:endParaRPr lang="en-US" altLang="en-US" sz="12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79</a:t>
            </a:fld>
            <a:endParaRPr lang="en-US" altLang="en-US" sz="1200" dirty="0" smtClean="0"/>
          </a:p>
        </p:txBody>
      </p:sp>
    </p:spTree>
    <p:extLst>
      <p:ext uri="{BB962C8B-B14F-4D97-AF65-F5344CB8AC3E}">
        <p14:creationId xmlns:p14="http://schemas.microsoft.com/office/powerpoint/2010/main" val="3363970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a:headEnd/>
            <a:tailEnd/>
          </a:ln>
        </p:spPr>
      </p:sp>
      <p:sp>
        <p:nvSpPr>
          <p:cNvPr id="4505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5060"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3905FDF9-57AC-49A1-9DBB-99F3ECFE2181}" type="slidenum">
              <a:rPr lang="en-US" altLang="en-US" sz="1200" smtClean="0"/>
              <a:pPr/>
              <a:t>4</a:t>
            </a:fld>
            <a:endParaRPr lang="en-US" altLang="en-US" sz="12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87</a:t>
            </a:fld>
            <a:endParaRPr lang="en-US" altLang="en-US" sz="1200" dirty="0" smtClean="0"/>
          </a:p>
        </p:txBody>
      </p:sp>
    </p:spTree>
    <p:extLst>
      <p:ext uri="{BB962C8B-B14F-4D97-AF65-F5344CB8AC3E}">
        <p14:creationId xmlns:p14="http://schemas.microsoft.com/office/powerpoint/2010/main" val="2595080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a:headEnd/>
            <a:tailEnd/>
          </a:ln>
        </p:spPr>
      </p:sp>
      <p:sp>
        <p:nvSpPr>
          <p:cNvPr id="15565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5565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7FBF4E7F-01AD-4D48-9714-3B1F266E329F}" type="slidenum">
              <a:rPr lang="en-US" altLang="en-US" sz="1200" smtClean="0"/>
              <a:pPr/>
              <a:t>89</a:t>
            </a:fld>
            <a:endParaRPr lang="en-US" altLang="en-US" sz="1200"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a:headEnd/>
            <a:tailEnd/>
          </a:ln>
        </p:spPr>
      </p:sp>
      <p:sp>
        <p:nvSpPr>
          <p:cNvPr id="157699"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57700"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B3428CE1-2B03-442F-8E39-DDF3EBBFEB1C}" type="slidenum">
              <a:rPr lang="en-US" altLang="en-US" sz="1200" smtClean="0"/>
              <a:pPr/>
              <a:t>90</a:t>
            </a:fld>
            <a:endParaRPr lang="en-US" altLang="en-US" sz="12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99</a:t>
            </a:fld>
            <a:endParaRPr lang="en-US" altLang="en-US" sz="1200" dirty="0" smtClean="0"/>
          </a:p>
        </p:txBody>
      </p:sp>
    </p:spTree>
    <p:extLst>
      <p:ext uri="{BB962C8B-B14F-4D97-AF65-F5344CB8AC3E}">
        <p14:creationId xmlns:p14="http://schemas.microsoft.com/office/powerpoint/2010/main" val="1541014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104</a:t>
            </a:fld>
            <a:endParaRPr lang="en-US" altLang="en-US" dirty="0"/>
          </a:p>
        </p:txBody>
      </p:sp>
    </p:spTree>
    <p:extLst>
      <p:ext uri="{BB962C8B-B14F-4D97-AF65-F5344CB8AC3E}">
        <p14:creationId xmlns:p14="http://schemas.microsoft.com/office/powerpoint/2010/main" val="1983161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106</a:t>
            </a:fld>
            <a:endParaRPr lang="en-US" altLang="en-US" dirty="0"/>
          </a:p>
        </p:txBody>
      </p:sp>
    </p:spTree>
    <p:extLst>
      <p:ext uri="{BB962C8B-B14F-4D97-AF65-F5344CB8AC3E}">
        <p14:creationId xmlns:p14="http://schemas.microsoft.com/office/powerpoint/2010/main" val="41137246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108</a:t>
            </a:fld>
            <a:endParaRPr lang="en-US" altLang="en-US" dirty="0"/>
          </a:p>
        </p:txBody>
      </p:sp>
    </p:spTree>
    <p:extLst>
      <p:ext uri="{BB962C8B-B14F-4D97-AF65-F5344CB8AC3E}">
        <p14:creationId xmlns:p14="http://schemas.microsoft.com/office/powerpoint/2010/main" val="19377262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110</a:t>
            </a:fld>
            <a:endParaRPr lang="en-US" altLang="en-US" dirty="0"/>
          </a:p>
        </p:txBody>
      </p:sp>
    </p:spTree>
    <p:extLst>
      <p:ext uri="{BB962C8B-B14F-4D97-AF65-F5344CB8AC3E}">
        <p14:creationId xmlns:p14="http://schemas.microsoft.com/office/powerpoint/2010/main" val="1729164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585C1C1D-07A6-4E4D-A7AE-E925EAE6F516}" type="slidenum">
              <a:rPr lang="en-US" altLang="en-US" smtClean="0"/>
              <a:pPr>
                <a:defRPr/>
              </a:pPr>
              <a:t>111</a:t>
            </a:fld>
            <a:endParaRPr lang="en-US" altLang="en-US" dirty="0"/>
          </a:p>
        </p:txBody>
      </p:sp>
    </p:spTree>
    <p:extLst>
      <p:ext uri="{BB962C8B-B14F-4D97-AF65-F5344CB8AC3E}">
        <p14:creationId xmlns:p14="http://schemas.microsoft.com/office/powerpoint/2010/main" val="34518088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a:headEnd/>
            <a:tailEnd/>
          </a:ln>
        </p:spPr>
      </p:sp>
      <p:sp>
        <p:nvSpPr>
          <p:cNvPr id="18227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8227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2410494B-E858-49C9-B004-5A168812FE4B}" type="slidenum">
              <a:rPr lang="en-US" altLang="en-US" sz="1200" smtClean="0"/>
              <a:pPr/>
              <a:t>112</a:t>
            </a:fld>
            <a:endParaRPr lang="en-US" altLang="en-US" sz="12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a:headEnd/>
            <a:tailEnd/>
          </a:ln>
        </p:spPr>
      </p:sp>
      <p:sp>
        <p:nvSpPr>
          <p:cNvPr id="4710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710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7DE2D96E-828F-4CC9-BE13-FC03D665BD33}" type="slidenum">
              <a:rPr lang="en-US" altLang="en-US" sz="1200" smtClean="0"/>
              <a:pPr/>
              <a:t>5</a:t>
            </a:fld>
            <a:endParaRPr lang="en-US" altLang="en-US" sz="12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a:headEnd/>
            <a:tailEnd/>
          </a:ln>
        </p:spPr>
      </p:sp>
      <p:sp>
        <p:nvSpPr>
          <p:cNvPr id="49155"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9156"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BB77E42-C0D5-4BB2-A449-19A42EBAFE0C}" type="slidenum">
              <a:rPr lang="en-US" altLang="en-US" sz="1200" smtClean="0"/>
              <a:pPr/>
              <a:t>6</a:t>
            </a:fld>
            <a:endParaRPr lang="en-US" altLang="en-US" sz="12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7</a:t>
            </a:fld>
            <a:endParaRPr lang="en-US" altLang="en-US" sz="1200" dirty="0" smtClean="0"/>
          </a:p>
        </p:txBody>
      </p:sp>
    </p:spTree>
    <p:extLst>
      <p:ext uri="{BB962C8B-B14F-4D97-AF65-F5344CB8AC3E}">
        <p14:creationId xmlns:p14="http://schemas.microsoft.com/office/powerpoint/2010/main" val="1992426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a:headEnd/>
            <a:tailEnd/>
          </a:ln>
        </p:spPr>
      </p:sp>
      <p:sp>
        <p:nvSpPr>
          <p:cNvPr id="5632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56324"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EFC0430A-0522-44A0-81D7-AAF44E513980}" type="slidenum">
              <a:rPr lang="en-US" altLang="en-US" sz="1200" smtClean="0"/>
              <a:pPr/>
              <a:t>10</a:t>
            </a:fld>
            <a:endParaRPr lang="en-US" altLang="en-US" sz="12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headEnd/>
            <a:tailEnd/>
          </a:ln>
        </p:spPr>
      </p:sp>
      <p:sp>
        <p:nvSpPr>
          <p:cNvPr id="41987"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41988"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82A74AA-8BCA-4821-8D6D-56CB6251F03E}" type="slidenum">
              <a:rPr lang="en-US" altLang="en-US" sz="1200" smtClean="0"/>
              <a:pPr/>
              <a:t>15</a:t>
            </a:fld>
            <a:endParaRPr lang="en-US" altLang="en-US" sz="1200" dirty="0" smtClean="0"/>
          </a:p>
        </p:txBody>
      </p:sp>
    </p:spTree>
    <p:extLst>
      <p:ext uri="{BB962C8B-B14F-4D97-AF65-F5344CB8AC3E}">
        <p14:creationId xmlns:p14="http://schemas.microsoft.com/office/powerpoint/2010/main" val="2718245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a:headEnd/>
            <a:tailEnd/>
          </a:ln>
        </p:spPr>
      </p:sp>
      <p:sp>
        <p:nvSpPr>
          <p:cNvPr id="6861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6861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C9DF746D-9FD1-4B97-8F2D-9AC69A722F4D}" type="slidenum">
              <a:rPr lang="en-US" altLang="en-US" sz="1200" smtClean="0"/>
              <a:pPr/>
              <a:t>19</a:t>
            </a:fld>
            <a:endParaRPr lang="en-US" altLang="en-US" sz="120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Shape 17"/>
        <p:cNvGrpSpPr/>
        <p:nvPr/>
      </p:nvGrpSpPr>
      <p:grpSpPr>
        <a:xfrm>
          <a:off x="0" y="0"/>
          <a:ext cx="0" cy="0"/>
          <a:chOff x="0" y="0"/>
          <a:chExt cx="0" cy="0"/>
        </a:xfrm>
      </p:grpSpPr>
      <p:sp>
        <p:nvSpPr>
          <p:cNvPr id="4" name="Shape 18"/>
          <p:cNvSpPr>
            <a:spLocks noChangeArrowheads="1"/>
          </p:cNvSpPr>
          <p:nvPr/>
        </p:nvSpPr>
        <p:spPr bwMode="auto">
          <a:xfrm>
            <a:off x="0" y="0"/>
            <a:ext cx="9144000" cy="3886200"/>
          </a:xfrm>
          <a:prstGeom prst="rect">
            <a:avLst/>
          </a:prstGeom>
          <a:solidFill>
            <a:srgbClr val="007FA3"/>
          </a:solidFill>
          <a:ln w="25400">
            <a:solidFill>
              <a:srgbClr val="007FA3"/>
            </a:solidFill>
            <a:round/>
            <a:headEnd/>
            <a:tailEnd/>
          </a:ln>
        </p:spPr>
        <p:txBody>
          <a:bodyPr lIns="91425" tIns="45700" rIns="91425" bIns="45700"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defRPr/>
            </a:pPr>
            <a:endParaRPr lang="en-US" altLang="en-US" sz="1800" dirty="0" smtClean="0">
              <a:solidFill>
                <a:srgbClr val="FFFFFF"/>
              </a:solidFil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5" name="Shape 21"/>
          <p:cNvSpPr txBox="1">
            <a:spLocks noGrp="1"/>
          </p:cNvSpPr>
          <p:nvPr>
            <p:ph type="ftr" idx="10"/>
          </p:nvPr>
        </p:nvSpPr>
        <p:spPr/>
        <p:txBody>
          <a:bodyPr/>
          <a:lstStyle>
            <a:lvl1pPr>
              <a:defRPr/>
            </a:lvl1pPr>
          </a:lstStyle>
          <a:p>
            <a:pPr>
              <a:defRPr/>
            </a:pPr>
            <a:endParaRPr lang="en-US" altLang="en-US" dirty="0"/>
          </a:p>
        </p:txBody>
      </p:sp>
      <p:sp>
        <p:nvSpPr>
          <p:cNvPr id="6" name="Shape 22"/>
          <p:cNvSpPr txBox="1">
            <a:spLocks noGrp="1"/>
          </p:cNvSpPr>
          <p:nvPr>
            <p:ph type="dt" idx="11"/>
          </p:nvPr>
        </p:nvSpPr>
        <p:spPr/>
        <p:txBody>
          <a:bodyPr/>
          <a:lstStyle>
            <a:lvl1pPr>
              <a:defRPr/>
            </a:lvl1pPr>
          </a:lstStyle>
          <a:p>
            <a:pPr>
              <a:defRPr/>
            </a:pPr>
            <a:endParaRPr lang="en-US" altLang="en-US" dirty="0"/>
          </a:p>
        </p:txBody>
      </p:sp>
      <p:sp>
        <p:nvSpPr>
          <p:cNvPr id="7" name="Shape 23"/>
          <p:cNvSpPr txBox="1">
            <a:spLocks noGrp="1"/>
          </p:cNvSpPr>
          <p:nvPr>
            <p:ph type="sldNum" idx="12"/>
          </p:nvPr>
        </p:nvSpPr>
        <p:spPr/>
        <p:txBody>
          <a:bodyPr/>
          <a:lstStyle>
            <a:lvl1pPr>
              <a:defRPr/>
            </a:lvl1pPr>
          </a:lstStyle>
          <a:p>
            <a:pPr>
              <a:defRPr/>
            </a:pPr>
            <a:fld id="{139A1180-D90C-47C2-99E3-2C15B7F27AB9}" type="slidenum">
              <a:rPr lang="en-US" altLang="en-US"/>
              <a:pPr>
                <a:defRPr/>
              </a:pPr>
              <a:t>‹#›</a:t>
            </a:fld>
            <a:endParaRPr lang="en-US" altLang="en-US" dirty="0"/>
          </a:p>
        </p:txBody>
      </p:sp>
    </p:spTree>
    <p:extLst>
      <p:ext uri="{BB962C8B-B14F-4D97-AF65-F5344CB8AC3E}">
        <p14:creationId xmlns:p14="http://schemas.microsoft.com/office/powerpoint/2010/main" val="3108765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1600200"/>
            <a:ext cx="8229600" cy="21637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3" name="Shape 33"/>
          <p:cNvSpPr txBox="1">
            <a:spLocks noGrp="1"/>
          </p:cNvSpPr>
          <p:nvPr>
            <p:ph type="body" idx="2"/>
          </p:nvPr>
        </p:nvSpPr>
        <p:spPr>
          <a:xfrm>
            <a:off x="457200" y="3962400"/>
            <a:ext cx="8229600" cy="21637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5" name="Shape 12"/>
          <p:cNvSpPr txBox="1">
            <a:spLocks noGrp="1"/>
          </p:cNvSpPr>
          <p:nvPr>
            <p:ph type="ftr" idx="12"/>
          </p:nvPr>
        </p:nvSpPr>
        <p:spPr>
          <a:ln/>
        </p:spPr>
        <p:txBody>
          <a:bodyPr/>
          <a:lstStyle>
            <a:lvl1pPr>
              <a:defRPr/>
            </a:lvl1pPr>
          </a:lstStyle>
          <a:p>
            <a:pPr>
              <a:defRPr/>
            </a:pPr>
            <a:endParaRPr lang="en-US" altLang="en-US" dirty="0"/>
          </a:p>
        </p:txBody>
      </p:sp>
      <p:sp>
        <p:nvSpPr>
          <p:cNvPr id="6" name="Shape 13"/>
          <p:cNvSpPr txBox="1">
            <a:spLocks noGrp="1"/>
          </p:cNvSpPr>
          <p:nvPr>
            <p:ph type="dt" idx="13"/>
          </p:nvPr>
        </p:nvSpPr>
        <p:spPr>
          <a:ln/>
        </p:spPr>
        <p:txBody>
          <a:bodyPr/>
          <a:lstStyle>
            <a:lvl1pPr>
              <a:defRPr/>
            </a:lvl1pPr>
          </a:lstStyle>
          <a:p>
            <a:pPr>
              <a:defRPr/>
            </a:pPr>
            <a:endParaRPr lang="en-US" altLang="en-US" dirty="0"/>
          </a:p>
        </p:txBody>
      </p:sp>
      <p:sp>
        <p:nvSpPr>
          <p:cNvPr id="7" name="Shape 14"/>
          <p:cNvSpPr txBox="1">
            <a:spLocks noGrp="1"/>
          </p:cNvSpPr>
          <p:nvPr>
            <p:ph type="sldNum" idx="14"/>
          </p:nvPr>
        </p:nvSpPr>
        <p:spPr>
          <a:ln/>
        </p:spPr>
        <p:txBody>
          <a:bodyPr/>
          <a:lstStyle>
            <a:lvl1pPr>
              <a:defRPr/>
            </a:lvl1pPr>
          </a:lstStyle>
          <a:p>
            <a:pPr>
              <a:defRPr/>
            </a:pPr>
            <a:fld id="{4495FA9F-91AF-47A0-AA0D-03FFACE29418}" type="slidenum">
              <a:rPr lang="en-US" altLang="en-US"/>
              <a:pPr>
                <a:defRPr/>
              </a:pPr>
              <a:t>‹#›</a:t>
            </a:fld>
            <a:endParaRPr lang="en-US" altLang="en-US" dirty="0"/>
          </a:p>
        </p:txBody>
      </p:sp>
    </p:spTree>
    <p:extLst>
      <p:ext uri="{BB962C8B-B14F-4D97-AF65-F5344CB8AC3E}">
        <p14:creationId xmlns:p14="http://schemas.microsoft.com/office/powerpoint/2010/main" val="1777359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79"/>
        <p:cNvGrpSpPr/>
        <p:nvPr/>
      </p:nvGrpSpPr>
      <p:grpSpPr>
        <a:xfrm>
          <a:off x="0" y="0"/>
          <a:ext cx="0" cy="0"/>
          <a:chOff x="0" y="0"/>
          <a:chExt cx="0" cy="0"/>
        </a:xfrm>
      </p:grpSpPr>
      <p:sp>
        <p:nvSpPr>
          <p:cNvPr id="2" name="Shape 80"/>
          <p:cNvSpPr txBox="1">
            <a:spLocks noGrp="1"/>
          </p:cNvSpPr>
          <p:nvPr>
            <p:ph type="ftr" idx="10"/>
          </p:nvPr>
        </p:nvSpPr>
        <p:spPr/>
        <p:txBody>
          <a:bodyPr/>
          <a:lstStyle>
            <a:lvl1pPr>
              <a:defRPr/>
            </a:lvl1pPr>
          </a:lstStyle>
          <a:p>
            <a:pPr>
              <a:defRPr/>
            </a:pPr>
            <a:endParaRPr lang="en-US" altLang="en-US" dirty="0"/>
          </a:p>
        </p:txBody>
      </p:sp>
      <p:sp>
        <p:nvSpPr>
          <p:cNvPr id="3" name="Shape 81"/>
          <p:cNvSpPr txBox="1">
            <a:spLocks noGrp="1"/>
          </p:cNvSpPr>
          <p:nvPr>
            <p:ph type="dt" idx="11"/>
          </p:nvPr>
        </p:nvSpPr>
        <p:spPr/>
        <p:txBody>
          <a:bodyPr/>
          <a:lstStyle>
            <a:lvl1pPr>
              <a:defRPr>
                <a:solidFill>
                  <a:srgbClr val="000000"/>
                </a:solidFill>
              </a:defRPr>
            </a:lvl1pPr>
          </a:lstStyle>
          <a:p>
            <a:pPr>
              <a:defRPr/>
            </a:pPr>
            <a:endParaRPr lang="en-US" altLang="en-US" dirty="0"/>
          </a:p>
        </p:txBody>
      </p:sp>
      <p:sp>
        <p:nvSpPr>
          <p:cNvPr id="4" name="Shape 82"/>
          <p:cNvSpPr txBox="1">
            <a:spLocks noGrp="1"/>
          </p:cNvSpPr>
          <p:nvPr>
            <p:ph type="sldNum" idx="12"/>
          </p:nvPr>
        </p:nvSpPr>
        <p:spPr/>
        <p:txBody>
          <a:bodyPr/>
          <a:lstStyle>
            <a:lvl1pPr>
              <a:defRPr>
                <a:solidFill>
                  <a:srgbClr val="000000"/>
                </a:solidFill>
              </a:defRPr>
            </a:lvl1pPr>
          </a:lstStyle>
          <a:p>
            <a:pPr>
              <a:defRPr/>
            </a:pPr>
            <a:fld id="{6F384C9C-C3C1-496A-9A30-006030DCE778}" type="slidenum">
              <a:rPr lang="en-US" altLang="en-US"/>
              <a:pPr>
                <a:defRPr/>
              </a:pPr>
              <a:t>‹#›</a:t>
            </a:fld>
            <a:endParaRPr lang="en-US" altLang="en-US" dirty="0"/>
          </a:p>
        </p:txBody>
      </p:sp>
    </p:spTree>
    <p:extLst>
      <p:ext uri="{BB962C8B-B14F-4D97-AF65-F5344CB8AC3E}">
        <p14:creationId xmlns:p14="http://schemas.microsoft.com/office/powerpoint/2010/main" val="654549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4" name="Rectangle 3"/>
          <p:cNvSpPr/>
          <p:nvPr/>
        </p:nvSpPr>
        <p:spPr bwMode="white">
          <a:xfrm>
            <a:off x="0" y="0"/>
            <a:ext cx="9144000" cy="3886200"/>
          </a:xfrm>
          <a:prstGeom prst="rect">
            <a:avLst/>
          </a:prstGeom>
          <a:solidFill>
            <a:srgbClr val="007FA3"/>
          </a:solidFill>
          <a:ln>
            <a:solidFill>
              <a:srgbClr val="007F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5"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dirty="0" smtClean="0">
                <a:latin typeface="Verdana" panose="020B0604030504040204" pitchFamily="34" charset="0"/>
              </a:rPr>
              <a:t>Copyright © 2016, 2013, 2010 Pearson Education, Inc. All Rights Reserved</a:t>
            </a:r>
          </a:p>
        </p:txBody>
      </p:sp>
      <p:pic>
        <p:nvPicPr>
          <p:cNvPr id="6" name="Picture 17"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762000"/>
            <a:ext cx="7772400" cy="2838451"/>
          </a:xfrm>
        </p:spPr>
        <p:txBody>
          <a:bodyPr>
            <a:no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4687" y="3962400"/>
            <a:ext cx="7794626" cy="1752600"/>
          </a:xfrm>
        </p:spPr>
        <p:txBody>
          <a:bodyPr>
            <a:no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Footer Placeholder 4"/>
          <p:cNvSpPr>
            <a:spLocks noGrp="1"/>
          </p:cNvSpPr>
          <p:nvPr>
            <p:ph type="ftr" sz="quarter" idx="10"/>
          </p:nvPr>
        </p:nvSpPr>
        <p:spPr/>
        <p:txBody>
          <a:bodyPr/>
          <a:lstStyle>
            <a:lvl1pPr>
              <a:defRPr/>
            </a:lvl1pPr>
          </a:lstStyle>
          <a:p>
            <a:pPr>
              <a:defRPr/>
            </a:pPr>
            <a:endParaRPr lang="en-US" altLang="en-US" dirty="0"/>
          </a:p>
        </p:txBody>
      </p:sp>
      <p:sp>
        <p:nvSpPr>
          <p:cNvPr id="8" name="Date Placeholder 3"/>
          <p:cNvSpPr>
            <a:spLocks noGrp="1"/>
          </p:cNvSpPr>
          <p:nvPr>
            <p:ph type="dt" sz="half" idx="11"/>
          </p:nvPr>
        </p:nvSpPr>
        <p:spPr/>
        <p:txBody>
          <a:bodyPr/>
          <a:lstStyle>
            <a:lvl1pPr>
              <a:defRPr/>
            </a:lvl1pPr>
          </a:lstStyle>
          <a:p>
            <a:pPr>
              <a:defRPr/>
            </a:pPr>
            <a:fld id="{7952BD4D-A457-4973-A235-A8A26FBA514C}" type="datetimeFigureOut">
              <a:rPr lang="en-US" altLang="en-US"/>
              <a:pPr>
                <a:defRPr/>
              </a:pPr>
              <a:t>4/17/2018</a:t>
            </a:fld>
            <a:endParaRPr lang="en-US" altLang="en-US" dirty="0"/>
          </a:p>
        </p:txBody>
      </p:sp>
      <p:sp>
        <p:nvSpPr>
          <p:cNvPr id="9" name="Slide Number Placeholder 5"/>
          <p:cNvSpPr>
            <a:spLocks noGrp="1"/>
          </p:cNvSpPr>
          <p:nvPr>
            <p:ph type="sldNum" sz="quarter" idx="12"/>
          </p:nvPr>
        </p:nvSpPr>
        <p:spPr/>
        <p:txBody>
          <a:bodyPr/>
          <a:lstStyle>
            <a:lvl1pPr algn="l">
              <a:buSzTx/>
              <a:defRPr sz="1400">
                <a:solidFill>
                  <a:srgbClr val="000000"/>
                </a:solidFill>
              </a:defRPr>
            </a:lvl1pPr>
          </a:lstStyle>
          <a:p>
            <a:pPr>
              <a:defRPr/>
            </a:pPr>
            <a:fld id="{FEECE17F-1E6D-4585-AF61-8FAADF504F50}" type="slidenum">
              <a:rPr lang="en-US" altLang="en-US"/>
              <a:pPr>
                <a:defRPr/>
              </a:pPr>
              <a:t>‹#›</a:t>
            </a:fld>
            <a:endParaRPr lang="en-US" altLang="en-US" dirty="0"/>
          </a:p>
        </p:txBody>
      </p:sp>
    </p:spTree>
    <p:extLst>
      <p:ext uri="{BB962C8B-B14F-4D97-AF65-F5344CB8AC3E}">
        <p14:creationId xmlns:p14="http://schemas.microsoft.com/office/powerpoint/2010/main" val="120917516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pic>
        <p:nvPicPr>
          <p:cNvPr id="8"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0"/>
          <p:cNvSpPr>
            <a:spLocks noGrp="1"/>
          </p:cNvSpPr>
          <p:nvPr>
            <p:ph type="title"/>
          </p:nvPr>
        </p:nvSpPr>
        <p:spPr>
          <a:xfrm>
            <a:off x="457200" y="215372"/>
            <a:ext cx="8229600" cy="622828"/>
          </a:xfrm>
        </p:spPr>
        <p:txBody>
          <a:bodyPr anchor="t"/>
          <a:lstStyle/>
          <a:p>
            <a:r>
              <a:rPr lang="en-US" smtClean="0"/>
              <a:t>Click to edit Master title style</a:t>
            </a:r>
            <a:endParaRPr lang="en-US" dirty="0"/>
          </a:p>
        </p:txBody>
      </p:sp>
      <p:sp>
        <p:nvSpPr>
          <p:cNvPr id="7" name="Text Placeholder 6"/>
          <p:cNvSpPr>
            <a:spLocks noGrp="1"/>
          </p:cNvSpPr>
          <p:nvPr>
            <p:ph type="body" sz="quarter" idx="13"/>
          </p:nvPr>
        </p:nvSpPr>
        <p:spPr>
          <a:xfrm>
            <a:off x="457200" y="816430"/>
            <a:ext cx="8229600" cy="478970"/>
          </a:xfrm>
        </p:spPr>
        <p:txBody>
          <a:bodyPr>
            <a:noAutofit/>
          </a:bodyPr>
          <a:lstStyle>
            <a:lvl1pPr marL="0" indent="0">
              <a:spcBef>
                <a:spcPts val="0"/>
              </a:spcBef>
              <a:buNone/>
              <a:defRPr sz="2000">
                <a:solidFill>
                  <a:srgbClr val="007FA3"/>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smtClean="0"/>
              <a:t>Edit Master text styles</a:t>
            </a:r>
          </a:p>
        </p:txBody>
      </p:sp>
      <p:sp>
        <p:nvSpPr>
          <p:cNvPr id="9" name="Text Placeholder 8"/>
          <p:cNvSpPr>
            <a:spLocks noGrp="1"/>
          </p:cNvSpPr>
          <p:nvPr>
            <p:ph type="body" sz="quarter" idx="14"/>
          </p:nvPr>
        </p:nvSpPr>
        <p:spPr>
          <a:xfrm>
            <a:off x="5029200" y="1600201"/>
            <a:ext cx="3657600" cy="1600199"/>
          </a:xfrm>
        </p:spPr>
        <p:txBody>
          <a:bodyPr anchor="b">
            <a:noAutofit/>
          </a:bodyPr>
          <a:lstStyle>
            <a:lvl1pPr marL="0" indent="0">
              <a:spcBef>
                <a:spcPts val="0"/>
              </a:spcBef>
              <a:buNone/>
              <a:defRPr sz="3000" baseline="0"/>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smtClean="0"/>
              <a:t>Edit Master text styles</a:t>
            </a:r>
          </a:p>
        </p:txBody>
      </p:sp>
      <p:sp>
        <p:nvSpPr>
          <p:cNvPr id="10" name="Text Placeholder 8"/>
          <p:cNvSpPr>
            <a:spLocks noGrp="1"/>
          </p:cNvSpPr>
          <p:nvPr>
            <p:ph type="body" sz="quarter" idx="15"/>
          </p:nvPr>
        </p:nvSpPr>
        <p:spPr>
          <a:xfrm>
            <a:off x="5029200" y="3200400"/>
            <a:ext cx="3657600" cy="2925763"/>
          </a:xfrm>
        </p:spPr>
        <p:txBody>
          <a:bodyPr>
            <a:noAutofit/>
          </a:bodyPr>
          <a:lstStyle>
            <a:lvl1pPr marL="0" indent="0">
              <a:spcBef>
                <a:spcPts val="0"/>
              </a:spcBef>
              <a:buNone/>
              <a:defRPr sz="2200"/>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smtClean="0"/>
              <a:t>Edit Master text styles</a:t>
            </a:r>
          </a:p>
        </p:txBody>
      </p:sp>
      <p:sp>
        <p:nvSpPr>
          <p:cNvPr id="20" name="Text Placeholder 17"/>
          <p:cNvSpPr>
            <a:spLocks noGrp="1"/>
          </p:cNvSpPr>
          <p:nvPr>
            <p:ph type="body" sz="quarter" idx="16"/>
          </p:nvPr>
        </p:nvSpPr>
        <p:spPr>
          <a:xfrm>
            <a:off x="3048000" y="6529254"/>
            <a:ext cx="5867400" cy="187537"/>
          </a:xfrm>
        </p:spPr>
        <p:txBody>
          <a:bodyPr/>
          <a:lstStyle>
            <a:lvl1pPr marL="0" indent="0" algn="r">
              <a:buNone/>
              <a:defRPr sz="800" baseline="0"/>
            </a:lvl1pPr>
          </a:lstStyle>
          <a:p>
            <a:pPr lvl="0"/>
            <a:r>
              <a:rPr lang="en-US" smtClean="0"/>
              <a:t>Edit Master text styles</a:t>
            </a:r>
          </a:p>
        </p:txBody>
      </p:sp>
      <p:sp>
        <p:nvSpPr>
          <p:cNvPr id="12" name="Footer Placeholder 2"/>
          <p:cNvSpPr>
            <a:spLocks noGrp="1"/>
          </p:cNvSpPr>
          <p:nvPr>
            <p:ph type="ftr" sz="quarter" idx="17"/>
          </p:nvPr>
        </p:nvSpPr>
        <p:spPr>
          <a:xfrm>
            <a:off x="93663" y="6165850"/>
            <a:ext cx="8596312" cy="234950"/>
          </a:xfrm>
        </p:spPr>
        <p:txBody>
          <a:bodyPr/>
          <a:lstStyle>
            <a:lvl1pPr>
              <a:defRPr/>
            </a:lvl1pPr>
          </a:lstStyle>
          <a:p>
            <a:pPr>
              <a:defRPr/>
            </a:pPr>
            <a:endParaRPr lang="en-US" altLang="en-US" dirty="0"/>
          </a:p>
        </p:txBody>
      </p:sp>
      <p:sp>
        <p:nvSpPr>
          <p:cNvPr id="13" name="Date Placeholder 3"/>
          <p:cNvSpPr>
            <a:spLocks noGrp="1"/>
          </p:cNvSpPr>
          <p:nvPr>
            <p:ph type="dt" sz="half" idx="18"/>
          </p:nvPr>
        </p:nvSpPr>
        <p:spPr/>
        <p:txBody>
          <a:bodyPr/>
          <a:lstStyle>
            <a:lvl1pPr>
              <a:defRPr/>
            </a:lvl1pPr>
          </a:lstStyle>
          <a:p>
            <a:pPr>
              <a:defRPr/>
            </a:pPr>
            <a:fld id="{9757BB9B-439A-473F-99EE-EE7512AEB5CE}" type="datetimeFigureOut">
              <a:rPr lang="en-US" altLang="en-US"/>
              <a:pPr>
                <a:defRPr/>
              </a:pPr>
              <a:t>4/17/2018</a:t>
            </a:fld>
            <a:endParaRPr lang="en-US" altLang="en-US" dirty="0"/>
          </a:p>
        </p:txBody>
      </p:sp>
      <p:sp>
        <p:nvSpPr>
          <p:cNvPr id="14" name="Slide Number Placeholder 4"/>
          <p:cNvSpPr>
            <a:spLocks noGrp="1"/>
          </p:cNvSpPr>
          <p:nvPr>
            <p:ph type="sldNum" sz="quarter" idx="19"/>
          </p:nvPr>
        </p:nvSpPr>
        <p:spPr/>
        <p:txBody>
          <a:bodyPr/>
          <a:lstStyle>
            <a:lvl1pPr algn="l">
              <a:buSzTx/>
              <a:defRPr sz="1400">
                <a:solidFill>
                  <a:srgbClr val="000000"/>
                </a:solidFill>
              </a:defRPr>
            </a:lvl1pPr>
          </a:lstStyle>
          <a:p>
            <a:pPr>
              <a:defRPr/>
            </a:pPr>
            <a:fld id="{62F5C3F9-7DAE-483B-9716-4DDBF0E94BDB}" type="slidenum">
              <a:rPr lang="en-US" altLang="en-US"/>
              <a:pPr>
                <a:defRPr/>
              </a:pPr>
              <a:t>‹#›</a:t>
            </a:fld>
            <a:endParaRPr lang="en-US" altLang="en-US" dirty="0"/>
          </a:p>
        </p:txBody>
      </p:sp>
    </p:spTree>
    <p:extLst>
      <p:ext uri="{BB962C8B-B14F-4D97-AF65-F5344CB8AC3E}">
        <p14:creationId xmlns:p14="http://schemas.microsoft.com/office/powerpoint/2010/main" val="162229032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baseline="0">
                <a:solidFill>
                  <a:schemeClr val="accent1"/>
                </a:solidFill>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accent1"/>
              </a:buClr>
              <a:buSzPct val="100000"/>
              <a:defRPr/>
            </a:lvl1pPr>
            <a:lvl2pPr>
              <a:buClr>
                <a:schemeClr val="accent1"/>
              </a:buClr>
              <a:defRPr/>
            </a:lvl2pPr>
            <a:lvl3pPr>
              <a:buClr>
                <a:schemeClr val="accent1"/>
              </a:buClr>
              <a:defRPr/>
            </a:lvl3pPr>
            <a:lvl4pPr>
              <a:buClr>
                <a:schemeClr val="accent1"/>
              </a:buClr>
              <a:defRPr/>
            </a:lvl4pPr>
            <a:lvl5pPr>
              <a:buClr>
                <a:schemeClr val="accent1"/>
              </a:buClr>
              <a:defRPr/>
            </a:lvl5pPr>
            <a:lvl6pPr>
              <a:buClr>
                <a:schemeClr val="accent1"/>
              </a:buClr>
              <a:defRPr/>
            </a:lvl6pPr>
            <a:lvl7pPr>
              <a:buClr>
                <a:schemeClr val="accent1"/>
              </a:buClr>
              <a:defRPr/>
            </a:lvl7pPr>
            <a:lvl8pPr>
              <a:buClr>
                <a:schemeClr val="accent1"/>
              </a:buClr>
              <a:defRPr/>
            </a:lvl8pPr>
            <a:lvl9pPr>
              <a:buClr>
                <a:schemeClr val="accent1"/>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a:t>
            </a:r>
          </a:p>
          <a:p>
            <a:pPr lvl="6"/>
            <a:r>
              <a:rPr lang="en-US" dirty="0" smtClean="0"/>
              <a:t>Seventh</a:t>
            </a:r>
          </a:p>
          <a:p>
            <a:pPr lvl="7"/>
            <a:r>
              <a:rPr lang="en-US" dirty="0" smtClean="0"/>
              <a:t>Eighth</a:t>
            </a:r>
          </a:p>
          <a:p>
            <a:pPr lvl="8"/>
            <a:r>
              <a:rPr lang="en-US" dirty="0" smtClean="0"/>
              <a:t>Ninth</a:t>
            </a:r>
            <a:endParaRPr lang="en-US" dirty="0"/>
          </a:p>
        </p:txBody>
      </p:sp>
      <p:sp>
        <p:nvSpPr>
          <p:cNvPr id="4" name="Date Placeholder 3"/>
          <p:cNvSpPr>
            <a:spLocks noGrp="1"/>
          </p:cNvSpPr>
          <p:nvPr>
            <p:ph type="dt" sz="half" idx="10"/>
          </p:nvPr>
        </p:nvSpPr>
        <p:spPr/>
        <p:txBody>
          <a:bodyPr/>
          <a:lstStyle>
            <a:lvl1pPr>
              <a:defRPr/>
            </a:lvl1pPr>
          </a:lstStyle>
          <a:p>
            <a:pPr>
              <a:defRPr/>
            </a:pPr>
            <a:fld id="{F3673E38-2BBE-46BC-B279-D3BA3731563D}" type="datetime1">
              <a:rPr lang="en-US" altLang="en-US"/>
              <a:pPr>
                <a:defRPr/>
              </a:pPr>
              <a:t>4/17/2018</a:t>
            </a:fld>
            <a:endParaRPr lang="en-US" altLang="en-US" dirty="0"/>
          </a:p>
        </p:txBody>
      </p:sp>
      <p:sp>
        <p:nvSpPr>
          <p:cNvPr id="5" name="Slide Number Placeholder 5"/>
          <p:cNvSpPr>
            <a:spLocks noGrp="1"/>
          </p:cNvSpPr>
          <p:nvPr>
            <p:ph type="sldNum" sz="quarter" idx="11"/>
          </p:nvPr>
        </p:nvSpPr>
        <p:spPr/>
        <p:txBody>
          <a:bodyPr/>
          <a:lstStyle>
            <a:lvl1pPr algn="l">
              <a:buSzTx/>
              <a:defRPr sz="1400">
                <a:solidFill>
                  <a:srgbClr val="000000"/>
                </a:solidFill>
              </a:defRPr>
            </a:lvl1pPr>
          </a:lstStyle>
          <a:p>
            <a:pPr>
              <a:defRPr/>
            </a:pPr>
            <a:fld id="{80164432-7AEE-4F67-A1E0-632DECF41D00}" type="slidenum">
              <a:rPr lang="en-US" altLang="en-US"/>
              <a:pPr>
                <a:defRPr/>
              </a:pPr>
              <a:t>‹#›</a:t>
            </a:fld>
            <a:endParaRPr lang="en-US" altLang="en-US" dirty="0"/>
          </a:p>
        </p:txBody>
      </p:sp>
    </p:spTree>
    <p:extLst>
      <p:ext uri="{BB962C8B-B14F-4D97-AF65-F5344CB8AC3E}">
        <p14:creationId xmlns:p14="http://schemas.microsoft.com/office/powerpoint/2010/main" val="387732988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3399B5"/>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ltLang="en-US" dirty="0"/>
          </a:p>
        </p:txBody>
      </p:sp>
      <p:sp>
        <p:nvSpPr>
          <p:cNvPr id="5" name="Date Placeholder 3"/>
          <p:cNvSpPr>
            <a:spLocks noGrp="1"/>
          </p:cNvSpPr>
          <p:nvPr>
            <p:ph type="dt" sz="half" idx="11"/>
          </p:nvPr>
        </p:nvSpPr>
        <p:spPr/>
        <p:txBody>
          <a:bodyPr/>
          <a:lstStyle>
            <a:lvl1pPr>
              <a:defRPr/>
            </a:lvl1pPr>
          </a:lstStyle>
          <a:p>
            <a:pPr>
              <a:defRPr/>
            </a:pPr>
            <a:fld id="{D2AA0260-6BB8-40D0-B7CB-8E59B052DECB}" type="datetimeFigureOut">
              <a:rPr lang="en-US" altLang="en-US"/>
              <a:pPr>
                <a:defRPr/>
              </a:pPr>
              <a:t>4/17/2018</a:t>
            </a:fld>
            <a:endParaRPr lang="en-US" altLang="en-US" dirty="0"/>
          </a:p>
        </p:txBody>
      </p:sp>
      <p:sp>
        <p:nvSpPr>
          <p:cNvPr id="6" name="Slide Number Placeholder 5"/>
          <p:cNvSpPr>
            <a:spLocks noGrp="1"/>
          </p:cNvSpPr>
          <p:nvPr>
            <p:ph type="sldNum" sz="quarter" idx="12"/>
          </p:nvPr>
        </p:nvSpPr>
        <p:spPr/>
        <p:txBody>
          <a:bodyPr/>
          <a:lstStyle>
            <a:lvl1pPr algn="l">
              <a:buSzTx/>
              <a:defRPr sz="1400">
                <a:solidFill>
                  <a:srgbClr val="000000"/>
                </a:solidFill>
              </a:defRPr>
            </a:lvl1pPr>
          </a:lstStyle>
          <a:p>
            <a:pPr>
              <a:defRPr/>
            </a:pPr>
            <a:fld id="{9490EE52-A560-47E7-B572-56BCB825A436}" type="slidenum">
              <a:rPr lang="en-US" altLang="en-US"/>
              <a:pPr>
                <a:defRPr/>
              </a:pPr>
              <a:t>‹#›</a:t>
            </a:fld>
            <a:endParaRPr lang="en-US" altLang="en-US" dirty="0"/>
          </a:p>
        </p:txBody>
      </p:sp>
    </p:spTree>
    <p:extLst>
      <p:ext uri="{BB962C8B-B14F-4D97-AF65-F5344CB8AC3E}">
        <p14:creationId xmlns:p14="http://schemas.microsoft.com/office/powerpoint/2010/main" val="3293513340"/>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igure + Caption">
    <p:spTree>
      <p:nvGrpSpPr>
        <p:cNvPr id="1" name=""/>
        <p:cNvGrpSpPr/>
        <p:nvPr/>
      </p:nvGrpSpPr>
      <p:grpSpPr>
        <a:xfrm>
          <a:off x="0" y="0"/>
          <a:ext cx="0" cy="0"/>
          <a:chOff x="0" y="0"/>
          <a:chExt cx="0" cy="0"/>
        </a:xfrm>
      </p:grpSpPr>
      <p:pic>
        <p:nvPicPr>
          <p:cNvPr id="4"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dirty="0" smtClean="0">
                <a:latin typeface="Verdana" panose="020B0604030504040204" pitchFamily="34" charset="0"/>
              </a:rPr>
              <a:t>Copyright © 2016, 2013, 2010 Pearson Education, Inc. All Rights Reserved</a:t>
            </a:r>
          </a:p>
        </p:txBody>
      </p:sp>
      <p:sp>
        <p:nvSpPr>
          <p:cNvPr id="8" name="Title 7"/>
          <p:cNvSpPr>
            <a:spLocks noGrp="1"/>
          </p:cNvSpPr>
          <p:nvPr>
            <p:ph type="title"/>
          </p:nvPr>
        </p:nvSpPr>
        <p:spPr>
          <a:xfrm>
            <a:off x="457200" y="228600"/>
            <a:ext cx="8229600" cy="1066800"/>
          </a:xfrm>
        </p:spPr>
        <p:txBody>
          <a:bodyPr anchor="t"/>
          <a:lstStyle>
            <a:lvl1pPr>
              <a:defRPr sz="3400">
                <a:solidFill>
                  <a:srgbClr val="007FA3"/>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457200" y="5368160"/>
            <a:ext cx="8229600" cy="916856"/>
          </a:xfrm>
        </p:spPr>
        <p:txBody>
          <a:bodyPr anchor="b"/>
          <a:lstStyle>
            <a:lvl1pPr marL="0" indent="0">
              <a:spcBef>
                <a:spcPts val="0"/>
              </a:spcBef>
              <a:buNone/>
              <a:defRPr sz="800"/>
            </a:lvl1pPr>
            <a:lvl2pPr marL="0" indent="0">
              <a:spcBef>
                <a:spcPts val="0"/>
              </a:spcBef>
              <a:buNone/>
              <a:defRPr sz="1600"/>
            </a:lvl2pPr>
            <a:lvl3pPr marL="0" indent="0">
              <a:spcBef>
                <a:spcPts val="0"/>
              </a:spcBef>
              <a:buNone/>
              <a:defRPr sz="1600"/>
            </a:lvl3pPr>
            <a:lvl4pPr marL="0" indent="0">
              <a:spcBef>
                <a:spcPts val="0"/>
              </a:spcBef>
              <a:buNone/>
              <a:defRPr sz="1600"/>
            </a:lvl4pPr>
            <a:lvl5pPr marL="0" indent="0">
              <a:spcBef>
                <a:spcPts val="0"/>
              </a:spcBef>
              <a:buNone/>
              <a:defRPr sz="1600"/>
            </a:lvl5pPr>
            <a:lvl6pPr marL="0" indent="0">
              <a:spcBef>
                <a:spcPts val="0"/>
              </a:spcBef>
              <a:buNone/>
              <a:defRPr sz="1600"/>
            </a:lvl6pPr>
            <a:lvl7pPr marL="0" indent="0">
              <a:spcBef>
                <a:spcPts val="0"/>
              </a:spcBef>
              <a:buNone/>
              <a:defRPr sz="1600"/>
            </a:lvl7pPr>
            <a:lvl8pPr marL="0" indent="0">
              <a:spcBef>
                <a:spcPts val="0"/>
              </a:spcBef>
              <a:buNone/>
              <a:defRPr sz="1600"/>
            </a:lvl8pPr>
            <a:lvl9pPr marL="0" indent="0">
              <a:spcBef>
                <a:spcPts val="0"/>
              </a:spcBef>
              <a:buNone/>
              <a:defRPr sz="1600"/>
            </a:lvl9pPr>
          </a:lstStyle>
          <a:p>
            <a:pPr lvl="0"/>
            <a:r>
              <a:rPr lang="en-US" smtClean="0"/>
              <a:t>Edit Master text styles</a:t>
            </a:r>
          </a:p>
        </p:txBody>
      </p:sp>
      <p:sp>
        <p:nvSpPr>
          <p:cNvPr id="6" name="Footer Placeholder 2"/>
          <p:cNvSpPr>
            <a:spLocks noGrp="1"/>
          </p:cNvSpPr>
          <p:nvPr>
            <p:ph type="ftr" sz="quarter" idx="14"/>
          </p:nvPr>
        </p:nvSpPr>
        <p:spPr/>
        <p:txBody>
          <a:bodyPr/>
          <a:lstStyle>
            <a:lvl1pPr>
              <a:defRPr/>
            </a:lvl1pPr>
          </a:lstStyle>
          <a:p>
            <a:pPr>
              <a:defRPr/>
            </a:pPr>
            <a:endParaRPr lang="en-US" altLang="en-US" dirty="0"/>
          </a:p>
        </p:txBody>
      </p:sp>
      <p:sp>
        <p:nvSpPr>
          <p:cNvPr id="7" name="Date Placeholder 1"/>
          <p:cNvSpPr>
            <a:spLocks noGrp="1"/>
          </p:cNvSpPr>
          <p:nvPr>
            <p:ph type="dt" sz="half" idx="15"/>
          </p:nvPr>
        </p:nvSpPr>
        <p:spPr/>
        <p:txBody>
          <a:bodyPr/>
          <a:lstStyle>
            <a:lvl1pPr>
              <a:defRPr>
                <a:solidFill>
                  <a:schemeClr val="tx1"/>
                </a:solidFill>
              </a:defRPr>
            </a:lvl1pPr>
          </a:lstStyle>
          <a:p>
            <a:pPr>
              <a:defRPr/>
            </a:pPr>
            <a:fld id="{C9D655E8-833C-4BCE-9A0A-1492B54A558A}" type="datetimeFigureOut">
              <a:rPr lang="en-US" altLang="en-US"/>
              <a:pPr>
                <a:defRPr/>
              </a:pPr>
              <a:t>4/17/2018</a:t>
            </a:fld>
            <a:endParaRPr lang="en-US" altLang="en-US" dirty="0"/>
          </a:p>
        </p:txBody>
      </p:sp>
      <p:sp>
        <p:nvSpPr>
          <p:cNvPr id="9" name="Slide Number Placeholder 3"/>
          <p:cNvSpPr>
            <a:spLocks noGrp="1"/>
          </p:cNvSpPr>
          <p:nvPr>
            <p:ph type="sldNum" sz="quarter" idx="16"/>
          </p:nvPr>
        </p:nvSpPr>
        <p:spPr/>
        <p:txBody>
          <a:bodyPr/>
          <a:lstStyle>
            <a:lvl1pPr algn="l">
              <a:buSzTx/>
              <a:defRPr sz="1400">
                <a:solidFill>
                  <a:schemeClr val="tx1"/>
                </a:solidFill>
              </a:defRPr>
            </a:lvl1pPr>
          </a:lstStyle>
          <a:p>
            <a:pPr>
              <a:defRPr/>
            </a:pPr>
            <a:fld id="{8B7C93F3-767C-4890-A15E-5C8786D4B0A1}" type="slidenum">
              <a:rPr lang="en-US" altLang="en-US"/>
              <a:pPr>
                <a:defRPr/>
              </a:pPr>
              <a:t>‹#›</a:t>
            </a:fld>
            <a:endParaRPr lang="en-US" altLang="en-US" dirty="0"/>
          </a:p>
        </p:txBody>
      </p:sp>
    </p:spTree>
    <p:extLst>
      <p:ext uri="{BB962C8B-B14F-4D97-AF65-F5344CB8AC3E}">
        <p14:creationId xmlns:p14="http://schemas.microsoft.com/office/powerpoint/2010/main" val="4054797140"/>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4"/>
          </p:nvPr>
        </p:nvSpPr>
        <p:spPr/>
        <p:txBody>
          <a:bodyPr/>
          <a:lstStyle>
            <a:lvl1pPr>
              <a:defRPr/>
            </a:lvl1pPr>
          </a:lstStyle>
          <a:p>
            <a:pPr>
              <a:defRPr/>
            </a:pPr>
            <a:fld id="{CCD385CB-CD8C-48EA-AD7D-0F1EDE1B672B}" type="datetime1">
              <a:rPr lang="en-US" altLang="en-US"/>
              <a:pPr>
                <a:defRPr/>
              </a:pPr>
              <a:t>4/17/2018</a:t>
            </a:fld>
            <a:endParaRPr lang="en-US" altLang="en-US" dirty="0"/>
          </a:p>
        </p:txBody>
      </p:sp>
      <p:sp>
        <p:nvSpPr>
          <p:cNvPr id="6" name="Slide Number Placeholder 5"/>
          <p:cNvSpPr>
            <a:spLocks noGrp="1"/>
          </p:cNvSpPr>
          <p:nvPr>
            <p:ph type="sldNum" sz="quarter" idx="15"/>
          </p:nvPr>
        </p:nvSpPr>
        <p:spPr/>
        <p:txBody>
          <a:bodyPr/>
          <a:lstStyle>
            <a:lvl1pPr algn="l">
              <a:buSzTx/>
              <a:defRPr sz="1400">
                <a:solidFill>
                  <a:srgbClr val="000000"/>
                </a:solidFill>
              </a:defRPr>
            </a:lvl1pPr>
          </a:lstStyle>
          <a:p>
            <a:pPr>
              <a:defRPr/>
            </a:pPr>
            <a:fld id="{3631847A-5BB2-42F8-A135-5DF11D57019E}" type="slidenum">
              <a:rPr lang="en-US" altLang="en-US"/>
              <a:pPr>
                <a:defRPr/>
              </a:pPr>
              <a:t>‹#›</a:t>
            </a:fld>
            <a:endParaRPr lang="en-US" altLang="en-US" dirty="0"/>
          </a:p>
        </p:txBody>
      </p:sp>
    </p:spTree>
    <p:extLst>
      <p:ext uri="{BB962C8B-B14F-4D97-AF65-F5344CB8AC3E}">
        <p14:creationId xmlns:p14="http://schemas.microsoft.com/office/powerpoint/2010/main" val="4281672047"/>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ltLang="en-US" dirty="0"/>
          </a:p>
        </p:txBody>
      </p:sp>
      <p:sp>
        <p:nvSpPr>
          <p:cNvPr id="5" name="Date Placeholder 3"/>
          <p:cNvSpPr>
            <a:spLocks noGrp="1"/>
          </p:cNvSpPr>
          <p:nvPr>
            <p:ph type="dt" sz="half" idx="11"/>
          </p:nvPr>
        </p:nvSpPr>
        <p:spPr/>
        <p:txBody>
          <a:bodyPr/>
          <a:lstStyle>
            <a:lvl1pPr>
              <a:defRPr/>
            </a:lvl1pPr>
          </a:lstStyle>
          <a:p>
            <a:pPr>
              <a:defRPr/>
            </a:pPr>
            <a:fld id="{1088AAA9-8A8E-46C2-9B85-B1427A5CE536}" type="datetimeFigureOut">
              <a:rPr lang="en-US" altLang="en-US"/>
              <a:pPr>
                <a:defRPr/>
              </a:pPr>
              <a:t>4/17/2018</a:t>
            </a:fld>
            <a:endParaRPr lang="en-US" altLang="en-US" dirty="0"/>
          </a:p>
        </p:txBody>
      </p:sp>
      <p:sp>
        <p:nvSpPr>
          <p:cNvPr id="6" name="Slide Number Placeholder 5"/>
          <p:cNvSpPr>
            <a:spLocks noGrp="1"/>
          </p:cNvSpPr>
          <p:nvPr>
            <p:ph type="sldNum" sz="quarter" idx="12"/>
          </p:nvPr>
        </p:nvSpPr>
        <p:spPr/>
        <p:txBody>
          <a:bodyPr/>
          <a:lstStyle>
            <a:lvl1pPr algn="l">
              <a:buSzTx/>
              <a:defRPr sz="1400">
                <a:solidFill>
                  <a:srgbClr val="000000"/>
                </a:solidFill>
              </a:defRPr>
            </a:lvl1pPr>
          </a:lstStyle>
          <a:p>
            <a:pPr>
              <a:defRPr/>
            </a:pPr>
            <a:fld id="{EDD8221B-9713-4CCB-B595-27E395564C66}" type="slidenum">
              <a:rPr lang="en-US" altLang="en-US"/>
              <a:pPr>
                <a:defRPr/>
              </a:pPr>
              <a:t>‹#›</a:t>
            </a:fld>
            <a:endParaRPr lang="en-US" altLang="en-US" dirty="0"/>
          </a:p>
        </p:txBody>
      </p:sp>
    </p:spTree>
    <p:extLst>
      <p:ext uri="{BB962C8B-B14F-4D97-AF65-F5344CB8AC3E}">
        <p14:creationId xmlns:p14="http://schemas.microsoft.com/office/powerpoint/2010/main" val="3210609114"/>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57200" y="37338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4"/>
          </p:nvPr>
        </p:nvSpPr>
        <p:spPr/>
        <p:txBody>
          <a:bodyPr/>
          <a:lstStyle>
            <a:lvl1pPr>
              <a:defRPr/>
            </a:lvl1pPr>
          </a:lstStyle>
          <a:p>
            <a:pPr>
              <a:defRPr/>
            </a:pPr>
            <a:endParaRPr lang="en-US" altLang="en-US" dirty="0"/>
          </a:p>
        </p:txBody>
      </p:sp>
      <p:sp>
        <p:nvSpPr>
          <p:cNvPr id="6" name="Date Placeholder 3"/>
          <p:cNvSpPr>
            <a:spLocks noGrp="1"/>
          </p:cNvSpPr>
          <p:nvPr>
            <p:ph type="dt" sz="half" idx="15"/>
          </p:nvPr>
        </p:nvSpPr>
        <p:spPr/>
        <p:txBody>
          <a:bodyPr/>
          <a:lstStyle>
            <a:lvl1pPr>
              <a:defRPr/>
            </a:lvl1pPr>
          </a:lstStyle>
          <a:p>
            <a:pPr>
              <a:defRPr/>
            </a:pPr>
            <a:fld id="{3197243D-5A9B-427C-89B1-842B9E96370F}" type="datetimeFigureOut">
              <a:rPr lang="en-US" altLang="en-US"/>
              <a:pPr>
                <a:defRPr/>
              </a:pPr>
              <a:t>4/17/2018</a:t>
            </a:fld>
            <a:endParaRPr lang="en-US" altLang="en-US" dirty="0"/>
          </a:p>
        </p:txBody>
      </p:sp>
      <p:sp>
        <p:nvSpPr>
          <p:cNvPr id="7" name="Slide Number Placeholder 5"/>
          <p:cNvSpPr>
            <a:spLocks noGrp="1"/>
          </p:cNvSpPr>
          <p:nvPr>
            <p:ph type="sldNum" sz="quarter" idx="16"/>
          </p:nvPr>
        </p:nvSpPr>
        <p:spPr/>
        <p:txBody>
          <a:bodyPr/>
          <a:lstStyle>
            <a:lvl1pPr algn="l">
              <a:buSzTx/>
              <a:defRPr sz="1400">
                <a:solidFill>
                  <a:srgbClr val="000000"/>
                </a:solidFill>
              </a:defRPr>
            </a:lvl1pPr>
          </a:lstStyle>
          <a:p>
            <a:pPr>
              <a:defRPr/>
            </a:pPr>
            <a:fld id="{668E61F4-AA6A-4015-B739-1DF04CA4081F}" type="slidenum">
              <a:rPr lang="en-US" altLang="en-US"/>
              <a:pPr>
                <a:defRPr/>
              </a:pPr>
              <a:t>‹#›</a:t>
            </a:fld>
            <a:endParaRPr lang="en-US" altLang="en-US" dirty="0"/>
          </a:p>
        </p:txBody>
      </p:sp>
    </p:spTree>
    <p:extLst>
      <p:ext uri="{BB962C8B-B14F-4D97-AF65-F5344CB8AC3E}">
        <p14:creationId xmlns:p14="http://schemas.microsoft.com/office/powerpoint/2010/main" val="32611850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anchor="b"/>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 name="Shape 56"/>
          <p:cNvSpPr txBox="1">
            <a:spLocks noGrp="1"/>
          </p:cNvSpPr>
          <p:nvPr>
            <p:ph type="ftr" idx="10"/>
          </p:nvPr>
        </p:nvSpPr>
        <p:spPr/>
        <p:txBody>
          <a:bodyPr/>
          <a:lstStyle>
            <a:lvl1pPr>
              <a:defRPr/>
            </a:lvl1pPr>
          </a:lstStyle>
          <a:p>
            <a:pPr>
              <a:defRPr/>
            </a:pPr>
            <a:endParaRPr lang="en-US" altLang="en-US" dirty="0"/>
          </a:p>
        </p:txBody>
      </p:sp>
      <p:sp>
        <p:nvSpPr>
          <p:cNvPr id="5" name="Shape 57"/>
          <p:cNvSpPr txBox="1">
            <a:spLocks noGrp="1"/>
          </p:cNvSpPr>
          <p:nvPr>
            <p:ph type="dt" idx="11"/>
          </p:nvPr>
        </p:nvSpPr>
        <p:spPr/>
        <p:txBody>
          <a:bodyPr/>
          <a:lstStyle>
            <a:lvl1pPr>
              <a:defRPr>
                <a:solidFill>
                  <a:srgbClr val="000000"/>
                </a:solidFill>
              </a:defRPr>
            </a:lvl1pPr>
          </a:lstStyle>
          <a:p>
            <a:pPr>
              <a:defRPr/>
            </a:pPr>
            <a:endParaRPr lang="en-US" altLang="en-US" dirty="0"/>
          </a:p>
        </p:txBody>
      </p:sp>
      <p:sp>
        <p:nvSpPr>
          <p:cNvPr id="6" name="Shape 58"/>
          <p:cNvSpPr txBox="1">
            <a:spLocks noGrp="1"/>
          </p:cNvSpPr>
          <p:nvPr>
            <p:ph type="sldNum" idx="12"/>
          </p:nvPr>
        </p:nvSpPr>
        <p:spPr/>
        <p:txBody>
          <a:bodyPr/>
          <a:lstStyle>
            <a:lvl1pPr>
              <a:defRPr>
                <a:solidFill>
                  <a:srgbClr val="000000"/>
                </a:solidFill>
              </a:defRPr>
            </a:lvl1pPr>
          </a:lstStyle>
          <a:p>
            <a:pPr>
              <a:defRPr/>
            </a:pPr>
            <a:fld id="{492B3FE8-6ACB-4EC2-9FE2-06244C8FC756}" type="slidenum">
              <a:rPr lang="en-US" altLang="en-US"/>
              <a:pPr>
                <a:defRPr/>
              </a:pPr>
              <a:t>‹#›</a:t>
            </a:fld>
            <a:endParaRPr lang="en-US" altLang="en-US" dirty="0"/>
          </a:p>
        </p:txBody>
      </p:sp>
    </p:spTree>
    <p:extLst>
      <p:ext uri="{BB962C8B-B14F-4D97-AF65-F5344CB8AC3E}">
        <p14:creationId xmlns:p14="http://schemas.microsoft.com/office/powerpoint/2010/main" val="986607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73720" y="2807084"/>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3720" y="4013968"/>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4"/>
          <p:cNvSpPr>
            <a:spLocks noGrp="1"/>
          </p:cNvSpPr>
          <p:nvPr>
            <p:ph type="ftr" sz="quarter" idx="15"/>
          </p:nvPr>
        </p:nvSpPr>
        <p:spPr/>
        <p:txBody>
          <a:bodyPr/>
          <a:lstStyle>
            <a:lvl1pPr>
              <a:defRPr/>
            </a:lvl1pPr>
          </a:lstStyle>
          <a:p>
            <a:pPr>
              <a:defRPr/>
            </a:pPr>
            <a:endParaRPr lang="en-US" altLang="en-US" dirty="0"/>
          </a:p>
        </p:txBody>
      </p:sp>
      <p:sp>
        <p:nvSpPr>
          <p:cNvPr id="7" name="Date Placeholder 3"/>
          <p:cNvSpPr>
            <a:spLocks noGrp="1"/>
          </p:cNvSpPr>
          <p:nvPr>
            <p:ph type="dt" sz="half" idx="16"/>
          </p:nvPr>
        </p:nvSpPr>
        <p:spPr/>
        <p:txBody>
          <a:bodyPr/>
          <a:lstStyle>
            <a:lvl1pPr>
              <a:defRPr/>
            </a:lvl1pPr>
          </a:lstStyle>
          <a:p>
            <a:pPr>
              <a:defRPr/>
            </a:pPr>
            <a:fld id="{72ECCC7B-25DA-4A96-9ECD-411F73AD0E05}" type="datetimeFigureOut">
              <a:rPr lang="en-US" altLang="en-US"/>
              <a:pPr>
                <a:defRPr/>
              </a:pPr>
              <a:t>4/17/2018</a:t>
            </a:fld>
            <a:endParaRPr lang="en-US" altLang="en-US" dirty="0"/>
          </a:p>
        </p:txBody>
      </p:sp>
      <p:sp>
        <p:nvSpPr>
          <p:cNvPr id="10" name="Slide Number Placeholder 5"/>
          <p:cNvSpPr>
            <a:spLocks noGrp="1"/>
          </p:cNvSpPr>
          <p:nvPr>
            <p:ph type="sldNum" sz="quarter" idx="17"/>
          </p:nvPr>
        </p:nvSpPr>
        <p:spPr/>
        <p:txBody>
          <a:bodyPr/>
          <a:lstStyle>
            <a:lvl1pPr algn="l">
              <a:buSzTx/>
              <a:defRPr sz="1400">
                <a:solidFill>
                  <a:srgbClr val="000000"/>
                </a:solidFill>
              </a:defRPr>
            </a:lvl1pPr>
          </a:lstStyle>
          <a:p>
            <a:pPr>
              <a:defRPr/>
            </a:pPr>
            <a:fld id="{467DFD06-6AA4-420A-A84D-DD86AFC9FB85}" type="slidenum">
              <a:rPr lang="en-US" altLang="en-US"/>
              <a:pPr>
                <a:defRPr/>
              </a:pPr>
              <a:t>‹#›</a:t>
            </a:fld>
            <a:endParaRPr lang="en-US" altLang="en-US" dirty="0"/>
          </a:p>
        </p:txBody>
      </p:sp>
    </p:spTree>
    <p:extLst>
      <p:ext uri="{BB962C8B-B14F-4D97-AF65-F5344CB8AC3E}">
        <p14:creationId xmlns:p14="http://schemas.microsoft.com/office/powerpoint/2010/main" val="1831310283"/>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73720" y="264168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57200" y="368316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5"/>
          </p:nvPr>
        </p:nvSpPr>
        <p:spPr>
          <a:xfrm>
            <a:off x="457200" y="472464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6"/>
          </p:nvPr>
        </p:nvSpPr>
        <p:spPr/>
        <p:txBody>
          <a:bodyPr/>
          <a:lstStyle>
            <a:lvl1pPr>
              <a:defRPr/>
            </a:lvl1pPr>
          </a:lstStyle>
          <a:p>
            <a:pPr>
              <a:defRPr/>
            </a:pPr>
            <a:endParaRPr lang="en-US" altLang="en-US" dirty="0"/>
          </a:p>
        </p:txBody>
      </p:sp>
      <p:sp>
        <p:nvSpPr>
          <p:cNvPr id="11" name="Date Placeholder 3"/>
          <p:cNvSpPr>
            <a:spLocks noGrp="1"/>
          </p:cNvSpPr>
          <p:nvPr>
            <p:ph type="dt" sz="half" idx="17"/>
          </p:nvPr>
        </p:nvSpPr>
        <p:spPr/>
        <p:txBody>
          <a:bodyPr/>
          <a:lstStyle>
            <a:lvl1pPr>
              <a:defRPr/>
            </a:lvl1pPr>
          </a:lstStyle>
          <a:p>
            <a:pPr>
              <a:defRPr/>
            </a:pPr>
            <a:fld id="{42D1A9FD-372B-44EE-968D-0162B30BE9AF}" type="datetimeFigureOut">
              <a:rPr lang="en-US" altLang="en-US"/>
              <a:pPr>
                <a:defRPr/>
              </a:pPr>
              <a:t>4/17/2018</a:t>
            </a:fld>
            <a:endParaRPr lang="en-US" altLang="en-US" dirty="0"/>
          </a:p>
        </p:txBody>
      </p:sp>
      <p:sp>
        <p:nvSpPr>
          <p:cNvPr id="12" name="Slide Number Placeholder 5"/>
          <p:cNvSpPr>
            <a:spLocks noGrp="1"/>
          </p:cNvSpPr>
          <p:nvPr>
            <p:ph type="sldNum" sz="quarter" idx="18"/>
          </p:nvPr>
        </p:nvSpPr>
        <p:spPr/>
        <p:txBody>
          <a:bodyPr/>
          <a:lstStyle>
            <a:lvl1pPr algn="l">
              <a:buSzTx/>
              <a:defRPr sz="1400">
                <a:solidFill>
                  <a:srgbClr val="000000"/>
                </a:solidFill>
              </a:defRPr>
            </a:lvl1pPr>
          </a:lstStyle>
          <a:p>
            <a:pPr>
              <a:defRPr/>
            </a:pPr>
            <a:fld id="{3B460512-A187-4A43-9EBC-66E06202929B}" type="slidenum">
              <a:rPr lang="en-US" altLang="en-US"/>
              <a:pPr>
                <a:defRPr/>
              </a:pPr>
              <a:t>‹#›</a:t>
            </a:fld>
            <a:endParaRPr lang="en-US" altLang="en-US" dirty="0"/>
          </a:p>
        </p:txBody>
      </p:sp>
    </p:spTree>
    <p:extLst>
      <p:ext uri="{BB962C8B-B14F-4D97-AF65-F5344CB8AC3E}">
        <p14:creationId xmlns:p14="http://schemas.microsoft.com/office/powerpoint/2010/main" val="1055038029"/>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8"/>
          </p:nvPr>
        </p:nvSpPr>
        <p:spPr/>
        <p:txBody>
          <a:bodyPr/>
          <a:lstStyle>
            <a:lvl1pPr>
              <a:defRPr/>
            </a:lvl1pPr>
          </a:lstStyle>
          <a:p>
            <a:pPr>
              <a:defRPr/>
            </a:pPr>
            <a:endParaRPr lang="en-US" altLang="en-US" dirty="0"/>
          </a:p>
        </p:txBody>
      </p:sp>
      <p:sp>
        <p:nvSpPr>
          <p:cNvPr id="11" name="Date Placeholder 3"/>
          <p:cNvSpPr>
            <a:spLocks noGrp="1"/>
          </p:cNvSpPr>
          <p:nvPr>
            <p:ph type="dt" sz="half" idx="19"/>
          </p:nvPr>
        </p:nvSpPr>
        <p:spPr/>
        <p:txBody>
          <a:bodyPr/>
          <a:lstStyle>
            <a:lvl1pPr>
              <a:defRPr/>
            </a:lvl1pPr>
          </a:lstStyle>
          <a:p>
            <a:pPr>
              <a:defRPr/>
            </a:pPr>
            <a:fld id="{C5C5AA2E-DA03-4E8B-B3D9-BD0AC6BB35DC}" type="datetimeFigureOut">
              <a:rPr lang="en-US" altLang="en-US"/>
              <a:pPr>
                <a:defRPr/>
              </a:pPr>
              <a:t>4/17/2018</a:t>
            </a:fld>
            <a:endParaRPr lang="en-US" altLang="en-US" dirty="0"/>
          </a:p>
        </p:txBody>
      </p:sp>
      <p:sp>
        <p:nvSpPr>
          <p:cNvPr id="12" name="Slide Number Placeholder 5"/>
          <p:cNvSpPr>
            <a:spLocks noGrp="1"/>
          </p:cNvSpPr>
          <p:nvPr>
            <p:ph type="sldNum" sz="quarter" idx="20"/>
          </p:nvPr>
        </p:nvSpPr>
        <p:spPr/>
        <p:txBody>
          <a:bodyPr/>
          <a:lstStyle>
            <a:lvl1pPr algn="l">
              <a:buSzTx/>
              <a:defRPr sz="1400">
                <a:solidFill>
                  <a:srgbClr val="000000"/>
                </a:solidFill>
              </a:defRPr>
            </a:lvl1pPr>
          </a:lstStyle>
          <a:p>
            <a:pPr>
              <a:defRPr/>
            </a:pPr>
            <a:fld id="{B70C8A8B-7B45-426D-966C-8509A2BA958E}" type="slidenum">
              <a:rPr lang="en-US" altLang="en-US"/>
              <a:pPr>
                <a:defRPr/>
              </a:pPr>
              <a:t>‹#›</a:t>
            </a:fld>
            <a:endParaRPr lang="en-US" altLang="en-US" dirty="0"/>
          </a:p>
        </p:txBody>
      </p:sp>
    </p:spTree>
    <p:extLst>
      <p:ext uri="{BB962C8B-B14F-4D97-AF65-F5344CB8AC3E}">
        <p14:creationId xmlns:p14="http://schemas.microsoft.com/office/powerpoint/2010/main" val="1085375336"/>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8"/>
          </p:nvPr>
        </p:nvSpPr>
        <p:spPr/>
        <p:txBody>
          <a:bodyPr/>
          <a:lstStyle>
            <a:lvl1pPr>
              <a:defRPr/>
            </a:lvl1pPr>
          </a:lstStyle>
          <a:p>
            <a:pPr>
              <a:defRPr/>
            </a:pPr>
            <a:endParaRPr lang="en-US" altLang="en-US" dirty="0"/>
          </a:p>
        </p:txBody>
      </p:sp>
      <p:sp>
        <p:nvSpPr>
          <p:cNvPr id="11" name="Date Placeholder 3"/>
          <p:cNvSpPr>
            <a:spLocks noGrp="1"/>
          </p:cNvSpPr>
          <p:nvPr>
            <p:ph type="dt" sz="half" idx="19"/>
          </p:nvPr>
        </p:nvSpPr>
        <p:spPr/>
        <p:txBody>
          <a:bodyPr/>
          <a:lstStyle>
            <a:lvl1pPr>
              <a:defRPr/>
            </a:lvl1pPr>
          </a:lstStyle>
          <a:p>
            <a:pPr>
              <a:defRPr/>
            </a:pPr>
            <a:fld id="{ED6E3FEC-63C6-474D-99F2-4024BCDEB977}" type="datetimeFigureOut">
              <a:rPr lang="en-US" altLang="en-US"/>
              <a:pPr>
                <a:defRPr/>
              </a:pPr>
              <a:t>4/17/2018</a:t>
            </a:fld>
            <a:endParaRPr lang="en-US" altLang="en-US" dirty="0"/>
          </a:p>
        </p:txBody>
      </p:sp>
      <p:sp>
        <p:nvSpPr>
          <p:cNvPr id="13" name="Slide Number Placeholder 5"/>
          <p:cNvSpPr>
            <a:spLocks noGrp="1"/>
          </p:cNvSpPr>
          <p:nvPr>
            <p:ph type="sldNum" sz="quarter" idx="20"/>
          </p:nvPr>
        </p:nvSpPr>
        <p:spPr/>
        <p:txBody>
          <a:bodyPr/>
          <a:lstStyle>
            <a:lvl1pPr algn="l">
              <a:buSzTx/>
              <a:defRPr sz="1400">
                <a:solidFill>
                  <a:srgbClr val="000000"/>
                </a:solidFill>
              </a:defRPr>
            </a:lvl1pPr>
          </a:lstStyle>
          <a:p>
            <a:pPr>
              <a:defRPr/>
            </a:pPr>
            <a:fld id="{ED9C127A-FB61-4DA1-8CCD-AFB569E1F34D}" type="slidenum">
              <a:rPr lang="en-US" altLang="en-US"/>
              <a:pPr>
                <a:defRPr/>
              </a:pPr>
              <a:t>‹#›</a:t>
            </a:fld>
            <a:endParaRPr lang="en-US" altLang="en-US" dirty="0"/>
          </a:p>
        </p:txBody>
      </p:sp>
    </p:spTree>
    <p:extLst>
      <p:ext uri="{BB962C8B-B14F-4D97-AF65-F5344CB8AC3E}">
        <p14:creationId xmlns:p14="http://schemas.microsoft.com/office/powerpoint/2010/main" val="245733444"/>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7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9"/>
          </p:nvPr>
        </p:nvSpPr>
        <p:spPr/>
        <p:txBody>
          <a:bodyPr/>
          <a:lstStyle>
            <a:lvl1pPr>
              <a:defRPr/>
            </a:lvl1pPr>
          </a:lstStyle>
          <a:p>
            <a:pPr>
              <a:defRPr/>
            </a:pPr>
            <a:endParaRPr lang="en-US" altLang="en-US" dirty="0"/>
          </a:p>
        </p:txBody>
      </p:sp>
      <p:sp>
        <p:nvSpPr>
          <p:cNvPr id="11" name="Date Placeholder 3"/>
          <p:cNvSpPr>
            <a:spLocks noGrp="1"/>
          </p:cNvSpPr>
          <p:nvPr>
            <p:ph type="dt" sz="half" idx="20"/>
          </p:nvPr>
        </p:nvSpPr>
        <p:spPr/>
        <p:txBody>
          <a:bodyPr/>
          <a:lstStyle>
            <a:lvl1pPr>
              <a:defRPr/>
            </a:lvl1pPr>
          </a:lstStyle>
          <a:p>
            <a:pPr>
              <a:defRPr/>
            </a:pPr>
            <a:fld id="{F0200944-053B-4C7D-ACB2-42E022009FDC}" type="datetimeFigureOut">
              <a:rPr lang="en-US" altLang="en-US"/>
              <a:pPr>
                <a:defRPr/>
              </a:pPr>
              <a:t>4/17/2018</a:t>
            </a:fld>
            <a:endParaRPr lang="en-US" altLang="en-US" dirty="0"/>
          </a:p>
        </p:txBody>
      </p:sp>
      <p:sp>
        <p:nvSpPr>
          <p:cNvPr id="15" name="Slide Number Placeholder 5"/>
          <p:cNvSpPr>
            <a:spLocks noGrp="1"/>
          </p:cNvSpPr>
          <p:nvPr>
            <p:ph type="sldNum" sz="quarter" idx="21"/>
          </p:nvPr>
        </p:nvSpPr>
        <p:spPr/>
        <p:txBody>
          <a:bodyPr/>
          <a:lstStyle>
            <a:lvl1pPr algn="l">
              <a:buSzTx/>
              <a:defRPr sz="1400">
                <a:solidFill>
                  <a:srgbClr val="000000"/>
                </a:solidFill>
              </a:defRPr>
            </a:lvl1pPr>
          </a:lstStyle>
          <a:p>
            <a:pPr>
              <a:defRPr/>
            </a:pPr>
            <a:fld id="{0BECDC1F-D5D3-4122-86B7-6C89E14378EC}" type="slidenum">
              <a:rPr lang="en-US" altLang="en-US"/>
              <a:pPr>
                <a:defRPr/>
              </a:pPr>
              <a:t>‹#›</a:t>
            </a:fld>
            <a:endParaRPr lang="en-US" altLang="en-US" dirty="0"/>
          </a:p>
        </p:txBody>
      </p:sp>
    </p:spTree>
    <p:extLst>
      <p:ext uri="{BB962C8B-B14F-4D97-AF65-F5344CB8AC3E}">
        <p14:creationId xmlns:p14="http://schemas.microsoft.com/office/powerpoint/2010/main" val="2354652216"/>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20"/>
          </p:nvPr>
        </p:nvSpPr>
        <p:spPr/>
        <p:txBody>
          <a:bodyPr/>
          <a:lstStyle>
            <a:lvl1pPr>
              <a:defRPr/>
            </a:lvl1pPr>
          </a:lstStyle>
          <a:p>
            <a:pPr>
              <a:defRPr/>
            </a:pPr>
            <a:endParaRPr lang="en-US" altLang="en-US" dirty="0"/>
          </a:p>
        </p:txBody>
      </p:sp>
      <p:sp>
        <p:nvSpPr>
          <p:cNvPr id="16" name="Date Placeholder 3"/>
          <p:cNvSpPr>
            <a:spLocks noGrp="1"/>
          </p:cNvSpPr>
          <p:nvPr>
            <p:ph type="dt" sz="half" idx="21"/>
          </p:nvPr>
        </p:nvSpPr>
        <p:spPr/>
        <p:txBody>
          <a:bodyPr/>
          <a:lstStyle>
            <a:lvl1pPr>
              <a:defRPr/>
            </a:lvl1pPr>
          </a:lstStyle>
          <a:p>
            <a:pPr>
              <a:defRPr/>
            </a:pPr>
            <a:fld id="{D1484622-FF5E-4574-BF2C-4A545B1CD3C3}" type="datetimeFigureOut">
              <a:rPr lang="en-US" altLang="en-US"/>
              <a:pPr>
                <a:defRPr/>
              </a:pPr>
              <a:t>4/17/2018</a:t>
            </a:fld>
            <a:endParaRPr lang="en-US" altLang="en-US" dirty="0"/>
          </a:p>
        </p:txBody>
      </p:sp>
      <p:sp>
        <p:nvSpPr>
          <p:cNvPr id="17" name="Slide Number Placeholder 5"/>
          <p:cNvSpPr>
            <a:spLocks noGrp="1"/>
          </p:cNvSpPr>
          <p:nvPr>
            <p:ph type="sldNum" sz="quarter" idx="22"/>
          </p:nvPr>
        </p:nvSpPr>
        <p:spPr/>
        <p:txBody>
          <a:bodyPr/>
          <a:lstStyle>
            <a:lvl1pPr algn="l">
              <a:buSzTx/>
              <a:defRPr sz="1400">
                <a:solidFill>
                  <a:srgbClr val="000000"/>
                </a:solidFill>
              </a:defRPr>
            </a:lvl1pPr>
          </a:lstStyle>
          <a:p>
            <a:pPr>
              <a:defRPr/>
            </a:pPr>
            <a:fld id="{1606D9CA-966A-4FC3-A7C6-9A893846F271}" type="slidenum">
              <a:rPr lang="en-US" altLang="en-US"/>
              <a:pPr>
                <a:defRPr/>
              </a:pPr>
              <a:t>‹#›</a:t>
            </a:fld>
            <a:endParaRPr lang="en-US" altLang="en-US" dirty="0"/>
          </a:p>
        </p:txBody>
      </p:sp>
    </p:spTree>
    <p:extLst>
      <p:ext uri="{BB962C8B-B14F-4D97-AF65-F5344CB8AC3E}">
        <p14:creationId xmlns:p14="http://schemas.microsoft.com/office/powerpoint/2010/main" val="3668982200"/>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9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Footer Placeholder 4"/>
          <p:cNvSpPr>
            <a:spLocks noGrp="1"/>
          </p:cNvSpPr>
          <p:nvPr>
            <p:ph type="ftr" sz="quarter" idx="21"/>
          </p:nvPr>
        </p:nvSpPr>
        <p:spPr/>
        <p:txBody>
          <a:bodyPr/>
          <a:lstStyle>
            <a:lvl1pPr>
              <a:defRPr/>
            </a:lvl1pPr>
          </a:lstStyle>
          <a:p>
            <a:pPr>
              <a:defRPr/>
            </a:pPr>
            <a:endParaRPr lang="en-US" altLang="en-US" dirty="0"/>
          </a:p>
        </p:txBody>
      </p:sp>
      <p:sp>
        <p:nvSpPr>
          <p:cNvPr id="18" name="Date Placeholder 3"/>
          <p:cNvSpPr>
            <a:spLocks noGrp="1"/>
          </p:cNvSpPr>
          <p:nvPr>
            <p:ph type="dt" sz="half" idx="22"/>
          </p:nvPr>
        </p:nvSpPr>
        <p:spPr/>
        <p:txBody>
          <a:bodyPr/>
          <a:lstStyle>
            <a:lvl1pPr>
              <a:defRPr/>
            </a:lvl1pPr>
          </a:lstStyle>
          <a:p>
            <a:pPr>
              <a:defRPr/>
            </a:pPr>
            <a:fld id="{1802A4E0-C65F-4A38-A794-7B61521FF7DA}" type="datetimeFigureOut">
              <a:rPr lang="en-US" altLang="en-US"/>
              <a:pPr>
                <a:defRPr/>
              </a:pPr>
              <a:t>4/17/2018</a:t>
            </a:fld>
            <a:endParaRPr lang="en-US" altLang="en-US" dirty="0"/>
          </a:p>
        </p:txBody>
      </p:sp>
      <p:sp>
        <p:nvSpPr>
          <p:cNvPr id="19" name="Slide Number Placeholder 5"/>
          <p:cNvSpPr>
            <a:spLocks noGrp="1"/>
          </p:cNvSpPr>
          <p:nvPr>
            <p:ph type="sldNum" sz="quarter" idx="23"/>
          </p:nvPr>
        </p:nvSpPr>
        <p:spPr/>
        <p:txBody>
          <a:bodyPr/>
          <a:lstStyle>
            <a:lvl1pPr algn="l">
              <a:buSzTx/>
              <a:defRPr sz="1400">
                <a:solidFill>
                  <a:srgbClr val="000000"/>
                </a:solidFill>
              </a:defRPr>
            </a:lvl1pPr>
          </a:lstStyle>
          <a:p>
            <a:pPr>
              <a:defRPr/>
            </a:pPr>
            <a:fld id="{5429B203-2A2F-451E-BABD-BF2BBE8950C8}" type="slidenum">
              <a:rPr lang="en-US" altLang="en-US"/>
              <a:pPr>
                <a:defRPr/>
              </a:pPr>
              <a:t>‹#›</a:t>
            </a:fld>
            <a:endParaRPr lang="en-US" altLang="en-US" dirty="0"/>
          </a:p>
        </p:txBody>
      </p:sp>
    </p:spTree>
    <p:extLst>
      <p:ext uri="{BB962C8B-B14F-4D97-AF65-F5344CB8AC3E}">
        <p14:creationId xmlns:p14="http://schemas.microsoft.com/office/powerpoint/2010/main" val="3171718391"/>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1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Footer Placeholder 4"/>
          <p:cNvSpPr>
            <a:spLocks noGrp="1"/>
          </p:cNvSpPr>
          <p:nvPr>
            <p:ph type="ftr" sz="quarter" idx="22"/>
          </p:nvPr>
        </p:nvSpPr>
        <p:spPr/>
        <p:txBody>
          <a:bodyPr/>
          <a:lstStyle>
            <a:lvl1pPr>
              <a:defRPr/>
            </a:lvl1pPr>
          </a:lstStyle>
          <a:p>
            <a:pPr>
              <a:defRPr/>
            </a:pPr>
            <a:endParaRPr lang="en-US" altLang="en-US" dirty="0"/>
          </a:p>
        </p:txBody>
      </p:sp>
      <p:sp>
        <p:nvSpPr>
          <p:cNvPr id="19" name="Date Placeholder 3"/>
          <p:cNvSpPr>
            <a:spLocks noGrp="1"/>
          </p:cNvSpPr>
          <p:nvPr>
            <p:ph type="dt" sz="half" idx="23"/>
          </p:nvPr>
        </p:nvSpPr>
        <p:spPr/>
        <p:txBody>
          <a:bodyPr/>
          <a:lstStyle>
            <a:lvl1pPr>
              <a:defRPr/>
            </a:lvl1pPr>
          </a:lstStyle>
          <a:p>
            <a:pPr>
              <a:defRPr/>
            </a:pPr>
            <a:fld id="{F5BEF58F-9776-433A-802C-6A77DCAE0D57}" type="datetimeFigureOut">
              <a:rPr lang="en-US" altLang="en-US"/>
              <a:pPr>
                <a:defRPr/>
              </a:pPr>
              <a:t>4/17/2018</a:t>
            </a:fld>
            <a:endParaRPr lang="en-US" altLang="en-US" dirty="0"/>
          </a:p>
        </p:txBody>
      </p:sp>
      <p:sp>
        <p:nvSpPr>
          <p:cNvPr id="20" name="Slide Number Placeholder 5"/>
          <p:cNvSpPr>
            <a:spLocks noGrp="1"/>
          </p:cNvSpPr>
          <p:nvPr>
            <p:ph type="sldNum" sz="quarter" idx="24"/>
          </p:nvPr>
        </p:nvSpPr>
        <p:spPr/>
        <p:txBody>
          <a:bodyPr/>
          <a:lstStyle>
            <a:lvl1pPr algn="l">
              <a:buSzTx/>
              <a:defRPr sz="1400">
                <a:solidFill>
                  <a:srgbClr val="000000"/>
                </a:solidFill>
              </a:defRPr>
            </a:lvl1pPr>
          </a:lstStyle>
          <a:p>
            <a:pPr>
              <a:defRPr/>
            </a:pPr>
            <a:fld id="{9C206818-2629-4FB1-9E8B-87C6C614A628}" type="slidenum">
              <a:rPr lang="en-US" altLang="en-US"/>
              <a:pPr>
                <a:defRPr/>
              </a:pPr>
              <a:t>‹#›</a:t>
            </a:fld>
            <a:endParaRPr lang="en-US" altLang="en-US" dirty="0"/>
          </a:p>
        </p:txBody>
      </p:sp>
    </p:spTree>
    <p:extLst>
      <p:ext uri="{BB962C8B-B14F-4D97-AF65-F5344CB8AC3E}">
        <p14:creationId xmlns:p14="http://schemas.microsoft.com/office/powerpoint/2010/main" val="3080866784"/>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1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Footer Placeholder 4"/>
          <p:cNvSpPr>
            <a:spLocks noGrp="1"/>
          </p:cNvSpPr>
          <p:nvPr>
            <p:ph type="ftr" sz="quarter" idx="23"/>
          </p:nvPr>
        </p:nvSpPr>
        <p:spPr/>
        <p:txBody>
          <a:bodyPr/>
          <a:lstStyle>
            <a:lvl1pPr>
              <a:defRPr/>
            </a:lvl1pPr>
          </a:lstStyle>
          <a:p>
            <a:pPr>
              <a:defRPr/>
            </a:pPr>
            <a:endParaRPr lang="en-US" altLang="en-US" dirty="0"/>
          </a:p>
        </p:txBody>
      </p:sp>
      <p:sp>
        <p:nvSpPr>
          <p:cNvPr id="20" name="Date Placeholder 3"/>
          <p:cNvSpPr>
            <a:spLocks noGrp="1"/>
          </p:cNvSpPr>
          <p:nvPr>
            <p:ph type="dt" sz="half" idx="24"/>
          </p:nvPr>
        </p:nvSpPr>
        <p:spPr/>
        <p:txBody>
          <a:bodyPr/>
          <a:lstStyle>
            <a:lvl1pPr>
              <a:defRPr/>
            </a:lvl1pPr>
          </a:lstStyle>
          <a:p>
            <a:pPr>
              <a:defRPr/>
            </a:pPr>
            <a:fld id="{76D7335A-66E6-418E-B1A3-56D9D7E5195B}" type="datetimeFigureOut">
              <a:rPr lang="en-US" altLang="en-US"/>
              <a:pPr>
                <a:defRPr/>
              </a:pPr>
              <a:t>4/17/2018</a:t>
            </a:fld>
            <a:endParaRPr lang="en-US" altLang="en-US" dirty="0"/>
          </a:p>
        </p:txBody>
      </p:sp>
      <p:sp>
        <p:nvSpPr>
          <p:cNvPr id="21" name="Slide Number Placeholder 5"/>
          <p:cNvSpPr>
            <a:spLocks noGrp="1"/>
          </p:cNvSpPr>
          <p:nvPr>
            <p:ph type="sldNum" sz="quarter" idx="25"/>
          </p:nvPr>
        </p:nvSpPr>
        <p:spPr/>
        <p:txBody>
          <a:bodyPr/>
          <a:lstStyle>
            <a:lvl1pPr algn="l">
              <a:buSzTx/>
              <a:defRPr sz="1400">
                <a:solidFill>
                  <a:srgbClr val="000000"/>
                </a:solidFill>
              </a:defRPr>
            </a:lvl1pPr>
          </a:lstStyle>
          <a:p>
            <a:pPr>
              <a:defRPr/>
            </a:pPr>
            <a:fld id="{007C9835-B222-4BBA-8796-4872B683D4D0}" type="slidenum">
              <a:rPr lang="en-US" altLang="en-US"/>
              <a:pPr>
                <a:defRPr/>
              </a:pPr>
              <a:t>‹#›</a:t>
            </a:fld>
            <a:endParaRPr lang="en-US" altLang="en-US" dirty="0"/>
          </a:p>
        </p:txBody>
      </p:sp>
    </p:spTree>
    <p:extLst>
      <p:ext uri="{BB962C8B-B14F-4D97-AF65-F5344CB8AC3E}">
        <p14:creationId xmlns:p14="http://schemas.microsoft.com/office/powerpoint/2010/main" val="3250993225"/>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1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Footer Placeholder 4"/>
          <p:cNvSpPr>
            <a:spLocks noGrp="1"/>
          </p:cNvSpPr>
          <p:nvPr>
            <p:ph type="ftr" sz="quarter" idx="26"/>
          </p:nvPr>
        </p:nvSpPr>
        <p:spPr/>
        <p:txBody>
          <a:bodyPr/>
          <a:lstStyle>
            <a:lvl1pPr>
              <a:defRPr/>
            </a:lvl1pPr>
          </a:lstStyle>
          <a:p>
            <a:pPr>
              <a:defRPr/>
            </a:pPr>
            <a:endParaRPr lang="en-US" altLang="en-US" dirty="0"/>
          </a:p>
        </p:txBody>
      </p:sp>
      <p:sp>
        <p:nvSpPr>
          <p:cNvPr id="23" name="Date Placeholder 3"/>
          <p:cNvSpPr>
            <a:spLocks noGrp="1"/>
          </p:cNvSpPr>
          <p:nvPr>
            <p:ph type="dt" sz="half" idx="27"/>
          </p:nvPr>
        </p:nvSpPr>
        <p:spPr/>
        <p:txBody>
          <a:bodyPr/>
          <a:lstStyle>
            <a:lvl1pPr>
              <a:defRPr/>
            </a:lvl1pPr>
          </a:lstStyle>
          <a:p>
            <a:pPr>
              <a:defRPr/>
            </a:pPr>
            <a:fld id="{DAB6297F-91E0-47EC-A02F-7BFC18C32C0D}" type="datetimeFigureOut">
              <a:rPr lang="en-US" altLang="en-US"/>
              <a:pPr>
                <a:defRPr/>
              </a:pPr>
              <a:t>4/17/2018</a:t>
            </a:fld>
            <a:endParaRPr lang="en-US" altLang="en-US" dirty="0"/>
          </a:p>
        </p:txBody>
      </p:sp>
      <p:sp>
        <p:nvSpPr>
          <p:cNvPr id="24" name="Slide Number Placeholder 5"/>
          <p:cNvSpPr>
            <a:spLocks noGrp="1"/>
          </p:cNvSpPr>
          <p:nvPr>
            <p:ph type="sldNum" sz="quarter" idx="28"/>
          </p:nvPr>
        </p:nvSpPr>
        <p:spPr/>
        <p:txBody>
          <a:bodyPr/>
          <a:lstStyle>
            <a:lvl1pPr algn="l">
              <a:buSzTx/>
              <a:defRPr sz="1400">
                <a:solidFill>
                  <a:srgbClr val="000000"/>
                </a:solidFill>
              </a:defRPr>
            </a:lvl1pPr>
          </a:lstStyle>
          <a:p>
            <a:pPr>
              <a:defRPr/>
            </a:pPr>
            <a:fld id="{4AB02853-7385-436E-8955-39975D834354}" type="slidenum">
              <a:rPr lang="en-US" altLang="en-US"/>
              <a:pPr>
                <a:defRPr/>
              </a:pPr>
              <a:t>‹#›</a:t>
            </a:fld>
            <a:endParaRPr lang="en-US" altLang="en-US" dirty="0"/>
          </a:p>
        </p:txBody>
      </p:sp>
    </p:spTree>
    <p:extLst>
      <p:ext uri="{BB962C8B-B14F-4D97-AF65-F5344CB8AC3E}">
        <p14:creationId xmlns:p14="http://schemas.microsoft.com/office/powerpoint/2010/main" val="56682196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extLst>
      <p:ext uri="{BB962C8B-B14F-4D97-AF65-F5344CB8AC3E}">
        <p14:creationId xmlns:p14="http://schemas.microsoft.com/office/powerpoint/2010/main" val="26140647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1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Footer Placeholder 4"/>
          <p:cNvSpPr>
            <a:spLocks noGrp="1"/>
          </p:cNvSpPr>
          <p:nvPr>
            <p:ph type="ftr" sz="quarter" idx="27"/>
          </p:nvPr>
        </p:nvSpPr>
        <p:spPr/>
        <p:txBody>
          <a:bodyPr/>
          <a:lstStyle>
            <a:lvl1pPr>
              <a:defRPr/>
            </a:lvl1pPr>
          </a:lstStyle>
          <a:p>
            <a:pPr>
              <a:defRPr/>
            </a:pPr>
            <a:endParaRPr lang="en-US" altLang="en-US" dirty="0"/>
          </a:p>
        </p:txBody>
      </p:sp>
      <p:sp>
        <p:nvSpPr>
          <p:cNvPr id="24" name="Date Placeholder 3"/>
          <p:cNvSpPr>
            <a:spLocks noGrp="1"/>
          </p:cNvSpPr>
          <p:nvPr>
            <p:ph type="dt" sz="half" idx="28"/>
          </p:nvPr>
        </p:nvSpPr>
        <p:spPr/>
        <p:txBody>
          <a:bodyPr/>
          <a:lstStyle>
            <a:lvl1pPr>
              <a:defRPr/>
            </a:lvl1pPr>
          </a:lstStyle>
          <a:p>
            <a:pPr>
              <a:defRPr/>
            </a:pPr>
            <a:fld id="{ED74FB18-32C6-4B13-8DF5-4A0E30E38C44}" type="datetimeFigureOut">
              <a:rPr lang="en-US" altLang="en-US"/>
              <a:pPr>
                <a:defRPr/>
              </a:pPr>
              <a:t>4/17/2018</a:t>
            </a:fld>
            <a:endParaRPr lang="en-US" altLang="en-US" dirty="0"/>
          </a:p>
        </p:txBody>
      </p:sp>
      <p:sp>
        <p:nvSpPr>
          <p:cNvPr id="25" name="Slide Number Placeholder 5"/>
          <p:cNvSpPr>
            <a:spLocks noGrp="1"/>
          </p:cNvSpPr>
          <p:nvPr>
            <p:ph type="sldNum" sz="quarter" idx="29"/>
          </p:nvPr>
        </p:nvSpPr>
        <p:spPr/>
        <p:txBody>
          <a:bodyPr/>
          <a:lstStyle>
            <a:lvl1pPr algn="l">
              <a:buSzTx/>
              <a:defRPr sz="1400">
                <a:solidFill>
                  <a:srgbClr val="000000"/>
                </a:solidFill>
              </a:defRPr>
            </a:lvl1pPr>
          </a:lstStyle>
          <a:p>
            <a:pPr>
              <a:defRPr/>
            </a:pPr>
            <a:fld id="{97A86AE5-038C-46E9-ADAE-DDB441DD5258}" type="slidenum">
              <a:rPr lang="en-US" altLang="en-US"/>
              <a:pPr>
                <a:defRPr/>
              </a:pPr>
              <a:t>‹#›</a:t>
            </a:fld>
            <a:endParaRPr lang="en-US" altLang="en-US" dirty="0"/>
          </a:p>
        </p:txBody>
      </p:sp>
    </p:spTree>
    <p:extLst>
      <p:ext uri="{BB962C8B-B14F-4D97-AF65-F5344CB8AC3E}">
        <p14:creationId xmlns:p14="http://schemas.microsoft.com/office/powerpoint/2010/main" val="2004467227"/>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1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Footer Placeholder 4"/>
          <p:cNvSpPr>
            <a:spLocks noGrp="1"/>
          </p:cNvSpPr>
          <p:nvPr>
            <p:ph type="ftr" sz="quarter" idx="28"/>
          </p:nvPr>
        </p:nvSpPr>
        <p:spPr/>
        <p:txBody>
          <a:bodyPr/>
          <a:lstStyle>
            <a:lvl1pPr>
              <a:defRPr/>
            </a:lvl1pPr>
          </a:lstStyle>
          <a:p>
            <a:pPr>
              <a:defRPr/>
            </a:pPr>
            <a:endParaRPr lang="en-US" altLang="en-US" dirty="0"/>
          </a:p>
        </p:txBody>
      </p:sp>
      <p:sp>
        <p:nvSpPr>
          <p:cNvPr id="25" name="Date Placeholder 3"/>
          <p:cNvSpPr>
            <a:spLocks noGrp="1"/>
          </p:cNvSpPr>
          <p:nvPr>
            <p:ph type="dt" sz="half" idx="29"/>
          </p:nvPr>
        </p:nvSpPr>
        <p:spPr/>
        <p:txBody>
          <a:bodyPr/>
          <a:lstStyle>
            <a:lvl1pPr>
              <a:defRPr/>
            </a:lvl1pPr>
          </a:lstStyle>
          <a:p>
            <a:pPr>
              <a:defRPr/>
            </a:pPr>
            <a:fld id="{A8471279-A02C-451A-B5EA-79020A26099E}" type="datetimeFigureOut">
              <a:rPr lang="en-US" altLang="en-US"/>
              <a:pPr>
                <a:defRPr/>
              </a:pPr>
              <a:t>4/17/2018</a:t>
            </a:fld>
            <a:endParaRPr lang="en-US" altLang="en-US" dirty="0"/>
          </a:p>
        </p:txBody>
      </p:sp>
      <p:sp>
        <p:nvSpPr>
          <p:cNvPr id="26" name="Slide Number Placeholder 5"/>
          <p:cNvSpPr>
            <a:spLocks noGrp="1"/>
          </p:cNvSpPr>
          <p:nvPr>
            <p:ph type="sldNum" sz="quarter" idx="30"/>
          </p:nvPr>
        </p:nvSpPr>
        <p:spPr/>
        <p:txBody>
          <a:bodyPr/>
          <a:lstStyle>
            <a:lvl1pPr algn="l">
              <a:buSzTx/>
              <a:defRPr sz="1400">
                <a:solidFill>
                  <a:srgbClr val="000000"/>
                </a:solidFill>
              </a:defRPr>
            </a:lvl1pPr>
          </a:lstStyle>
          <a:p>
            <a:pPr>
              <a:defRPr/>
            </a:pPr>
            <a:fld id="{79FEE65E-9D61-4F11-B0BF-513F20142295}" type="slidenum">
              <a:rPr lang="en-US" altLang="en-US"/>
              <a:pPr>
                <a:defRPr/>
              </a:pPr>
              <a:t>‹#›</a:t>
            </a:fld>
            <a:endParaRPr lang="en-US" altLang="en-US" dirty="0"/>
          </a:p>
        </p:txBody>
      </p:sp>
    </p:spTree>
    <p:extLst>
      <p:ext uri="{BB962C8B-B14F-4D97-AF65-F5344CB8AC3E}">
        <p14:creationId xmlns:p14="http://schemas.microsoft.com/office/powerpoint/2010/main" val="3588104149"/>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1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13"/>
          <p:cNvSpPr>
            <a:spLocks noGrp="1"/>
          </p:cNvSpPr>
          <p:nvPr>
            <p:ph sz="quarter" idx="28"/>
          </p:nvPr>
        </p:nvSpPr>
        <p:spPr>
          <a:xfrm>
            <a:off x="4326230" y="5504746"/>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Footer Placeholder 4"/>
          <p:cNvSpPr>
            <a:spLocks noGrp="1"/>
          </p:cNvSpPr>
          <p:nvPr>
            <p:ph type="ftr" sz="quarter" idx="29"/>
          </p:nvPr>
        </p:nvSpPr>
        <p:spPr/>
        <p:txBody>
          <a:bodyPr/>
          <a:lstStyle>
            <a:lvl1pPr>
              <a:defRPr/>
            </a:lvl1pPr>
          </a:lstStyle>
          <a:p>
            <a:pPr>
              <a:defRPr/>
            </a:pPr>
            <a:endParaRPr lang="en-US" altLang="en-US" dirty="0"/>
          </a:p>
        </p:txBody>
      </p:sp>
      <p:sp>
        <p:nvSpPr>
          <p:cNvPr id="26" name="Date Placeholder 3"/>
          <p:cNvSpPr>
            <a:spLocks noGrp="1"/>
          </p:cNvSpPr>
          <p:nvPr>
            <p:ph type="dt" sz="half" idx="30"/>
          </p:nvPr>
        </p:nvSpPr>
        <p:spPr/>
        <p:txBody>
          <a:bodyPr/>
          <a:lstStyle>
            <a:lvl1pPr>
              <a:defRPr/>
            </a:lvl1pPr>
          </a:lstStyle>
          <a:p>
            <a:pPr>
              <a:defRPr/>
            </a:pPr>
            <a:fld id="{ED917064-7327-4B3D-9D69-0872E8C1F4E6}" type="datetimeFigureOut">
              <a:rPr lang="en-US" altLang="en-US"/>
              <a:pPr>
                <a:defRPr/>
              </a:pPr>
              <a:t>4/17/2018</a:t>
            </a:fld>
            <a:endParaRPr lang="en-US" altLang="en-US" dirty="0"/>
          </a:p>
        </p:txBody>
      </p:sp>
      <p:sp>
        <p:nvSpPr>
          <p:cNvPr id="27" name="Slide Number Placeholder 5"/>
          <p:cNvSpPr>
            <a:spLocks noGrp="1"/>
          </p:cNvSpPr>
          <p:nvPr>
            <p:ph type="sldNum" sz="quarter" idx="31"/>
          </p:nvPr>
        </p:nvSpPr>
        <p:spPr/>
        <p:txBody>
          <a:bodyPr/>
          <a:lstStyle>
            <a:lvl1pPr algn="l">
              <a:buSzTx/>
              <a:defRPr sz="1400">
                <a:solidFill>
                  <a:srgbClr val="000000"/>
                </a:solidFill>
              </a:defRPr>
            </a:lvl1pPr>
          </a:lstStyle>
          <a:p>
            <a:pPr>
              <a:defRPr/>
            </a:pPr>
            <a:fld id="{8DEAD1B3-97AC-4CCF-9CF6-826642D93D1A}" type="slidenum">
              <a:rPr lang="en-US" altLang="en-US"/>
              <a:pPr>
                <a:defRPr/>
              </a:pPr>
              <a:t>‹#›</a:t>
            </a:fld>
            <a:endParaRPr lang="en-US" altLang="en-US" dirty="0"/>
          </a:p>
        </p:txBody>
      </p:sp>
    </p:spTree>
    <p:extLst>
      <p:ext uri="{BB962C8B-B14F-4D97-AF65-F5344CB8AC3E}">
        <p14:creationId xmlns:p14="http://schemas.microsoft.com/office/powerpoint/2010/main" val="4290813407"/>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15" name="Content Placeholder 2"/>
          <p:cNvSpPr>
            <a:spLocks noGrp="1"/>
          </p:cNvSpPr>
          <p:nvPr>
            <p:ph idx="19"/>
          </p:nvPr>
        </p:nvSpPr>
        <p:spPr>
          <a:xfrm>
            <a:off x="4790255"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790256"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790255"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26"/>
          </p:nvPr>
        </p:nvSpPr>
        <p:spPr>
          <a:xfrm>
            <a:off x="4790255"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2"/>
          <p:cNvSpPr>
            <a:spLocks noGrp="1"/>
          </p:cNvSpPr>
          <p:nvPr>
            <p:ph idx="27"/>
          </p:nvPr>
        </p:nvSpPr>
        <p:spPr>
          <a:xfrm>
            <a:off x="4790256"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2"/>
          <p:cNvSpPr>
            <a:spLocks noGrp="1"/>
          </p:cNvSpPr>
          <p:nvPr>
            <p:ph idx="28"/>
          </p:nvPr>
        </p:nvSpPr>
        <p:spPr>
          <a:xfrm>
            <a:off x="4790255"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
          <p:cNvSpPr>
            <a:spLocks noGrp="1"/>
          </p:cNvSpPr>
          <p:nvPr>
            <p:ph idx="29"/>
          </p:nvPr>
        </p:nvSpPr>
        <p:spPr>
          <a:xfrm>
            <a:off x="4790255"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Content Placeholder 2"/>
          <p:cNvSpPr>
            <a:spLocks noGrp="1"/>
          </p:cNvSpPr>
          <p:nvPr>
            <p:ph idx="30"/>
          </p:nvPr>
        </p:nvSpPr>
        <p:spPr>
          <a:xfrm>
            <a:off x="4790256"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2"/>
          <p:cNvSpPr>
            <a:spLocks noGrp="1"/>
          </p:cNvSpPr>
          <p:nvPr>
            <p:ph idx="31"/>
          </p:nvPr>
        </p:nvSpPr>
        <p:spPr>
          <a:xfrm>
            <a:off x="4790255"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Content Placeholder 2"/>
          <p:cNvSpPr>
            <a:spLocks noGrp="1"/>
          </p:cNvSpPr>
          <p:nvPr>
            <p:ph idx="32"/>
          </p:nvPr>
        </p:nvSpPr>
        <p:spPr>
          <a:xfrm>
            <a:off x="4790255"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Content Placeholder 2"/>
          <p:cNvSpPr>
            <a:spLocks noGrp="1"/>
          </p:cNvSpPr>
          <p:nvPr>
            <p:ph idx="33"/>
          </p:nvPr>
        </p:nvSpPr>
        <p:spPr>
          <a:xfrm>
            <a:off x="457200"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Content Placeholder 2"/>
          <p:cNvSpPr>
            <a:spLocks noGrp="1"/>
          </p:cNvSpPr>
          <p:nvPr>
            <p:ph idx="34"/>
          </p:nvPr>
        </p:nvSpPr>
        <p:spPr>
          <a:xfrm>
            <a:off x="457201"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Content Placeholder 2"/>
          <p:cNvSpPr>
            <a:spLocks noGrp="1"/>
          </p:cNvSpPr>
          <p:nvPr>
            <p:ph idx="35"/>
          </p:nvPr>
        </p:nvSpPr>
        <p:spPr>
          <a:xfrm>
            <a:off x="457200"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Content Placeholder 2"/>
          <p:cNvSpPr>
            <a:spLocks noGrp="1"/>
          </p:cNvSpPr>
          <p:nvPr>
            <p:ph idx="36"/>
          </p:nvPr>
        </p:nvSpPr>
        <p:spPr>
          <a:xfrm>
            <a:off x="457200"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Content Placeholder 2"/>
          <p:cNvSpPr>
            <a:spLocks noGrp="1"/>
          </p:cNvSpPr>
          <p:nvPr>
            <p:ph idx="37"/>
          </p:nvPr>
        </p:nvSpPr>
        <p:spPr>
          <a:xfrm>
            <a:off x="457201"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Content Placeholder 2"/>
          <p:cNvSpPr>
            <a:spLocks noGrp="1"/>
          </p:cNvSpPr>
          <p:nvPr>
            <p:ph idx="38"/>
          </p:nvPr>
        </p:nvSpPr>
        <p:spPr>
          <a:xfrm>
            <a:off x="457200"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2"/>
          <p:cNvSpPr>
            <a:spLocks noGrp="1"/>
          </p:cNvSpPr>
          <p:nvPr>
            <p:ph idx="39"/>
          </p:nvPr>
        </p:nvSpPr>
        <p:spPr>
          <a:xfrm>
            <a:off x="457200"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2"/>
          <p:cNvSpPr>
            <a:spLocks noGrp="1"/>
          </p:cNvSpPr>
          <p:nvPr>
            <p:ph idx="40"/>
          </p:nvPr>
        </p:nvSpPr>
        <p:spPr>
          <a:xfrm>
            <a:off x="457201"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Content Placeholder 2"/>
          <p:cNvSpPr>
            <a:spLocks noGrp="1"/>
          </p:cNvSpPr>
          <p:nvPr>
            <p:ph idx="41"/>
          </p:nvPr>
        </p:nvSpPr>
        <p:spPr>
          <a:xfrm>
            <a:off x="457200"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2"/>
          <p:cNvSpPr>
            <a:spLocks noGrp="1"/>
          </p:cNvSpPr>
          <p:nvPr>
            <p:ph idx="42"/>
          </p:nvPr>
        </p:nvSpPr>
        <p:spPr>
          <a:xfrm>
            <a:off x="457200"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Footer Placeholder 4"/>
          <p:cNvSpPr>
            <a:spLocks noGrp="1"/>
          </p:cNvSpPr>
          <p:nvPr>
            <p:ph type="ftr" sz="quarter" idx="43"/>
          </p:nvPr>
        </p:nvSpPr>
        <p:spPr/>
        <p:txBody>
          <a:bodyPr/>
          <a:lstStyle>
            <a:lvl1pPr>
              <a:defRPr/>
            </a:lvl1pPr>
          </a:lstStyle>
          <a:p>
            <a:pPr>
              <a:defRPr/>
            </a:pPr>
            <a:endParaRPr lang="en-US" altLang="en-US" dirty="0"/>
          </a:p>
        </p:txBody>
      </p:sp>
      <p:sp>
        <p:nvSpPr>
          <p:cNvPr id="30" name="Date Placeholder 3"/>
          <p:cNvSpPr>
            <a:spLocks noGrp="1"/>
          </p:cNvSpPr>
          <p:nvPr>
            <p:ph type="dt" sz="half" idx="44"/>
          </p:nvPr>
        </p:nvSpPr>
        <p:spPr/>
        <p:txBody>
          <a:bodyPr/>
          <a:lstStyle>
            <a:lvl1pPr>
              <a:defRPr/>
            </a:lvl1pPr>
          </a:lstStyle>
          <a:p>
            <a:pPr>
              <a:defRPr/>
            </a:pPr>
            <a:fld id="{C462F089-A4DC-4E26-AD8D-7661CFD451C4}" type="datetimeFigureOut">
              <a:rPr lang="en-US" altLang="en-US"/>
              <a:pPr>
                <a:defRPr/>
              </a:pPr>
              <a:t>4/17/2018</a:t>
            </a:fld>
            <a:endParaRPr lang="en-US" altLang="en-US" dirty="0"/>
          </a:p>
        </p:txBody>
      </p:sp>
      <p:sp>
        <p:nvSpPr>
          <p:cNvPr id="41" name="Slide Number Placeholder 5"/>
          <p:cNvSpPr>
            <a:spLocks noGrp="1"/>
          </p:cNvSpPr>
          <p:nvPr>
            <p:ph type="sldNum" sz="quarter" idx="45"/>
          </p:nvPr>
        </p:nvSpPr>
        <p:spPr/>
        <p:txBody>
          <a:bodyPr/>
          <a:lstStyle>
            <a:lvl1pPr algn="l">
              <a:buSzTx/>
              <a:defRPr sz="1400">
                <a:solidFill>
                  <a:srgbClr val="000000"/>
                </a:solidFill>
              </a:defRPr>
            </a:lvl1pPr>
          </a:lstStyle>
          <a:p>
            <a:pPr>
              <a:defRPr/>
            </a:pPr>
            <a:fld id="{D0C3AD17-A9D6-43AD-83D9-0C0D37D3829B}" type="slidenum">
              <a:rPr lang="en-US" altLang="en-US"/>
              <a:pPr>
                <a:defRPr/>
              </a:pPr>
              <a:t>‹#›</a:t>
            </a:fld>
            <a:endParaRPr lang="en-US" altLang="en-US" dirty="0"/>
          </a:p>
        </p:txBody>
      </p:sp>
    </p:spTree>
    <p:extLst>
      <p:ext uri="{BB962C8B-B14F-4D97-AF65-F5344CB8AC3E}">
        <p14:creationId xmlns:p14="http://schemas.microsoft.com/office/powerpoint/2010/main" val="4141386416"/>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2"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dirty="0" smtClean="0">
                <a:latin typeface="Verdana" panose="020B0604030504040204" pitchFamily="34" charset="0"/>
              </a:rPr>
              <a:t>Copyright © 2016, 2013, 2010 Pearson Education, Inc. All Rights Reserved</a:t>
            </a:r>
          </a:p>
        </p:txBody>
      </p:sp>
      <p:sp>
        <p:nvSpPr>
          <p:cNvPr id="4" name="Footer Placeholder 2"/>
          <p:cNvSpPr>
            <a:spLocks noGrp="1"/>
          </p:cNvSpPr>
          <p:nvPr>
            <p:ph type="ftr" sz="quarter" idx="10"/>
          </p:nvPr>
        </p:nvSpPr>
        <p:spPr/>
        <p:txBody>
          <a:bodyPr/>
          <a:lstStyle>
            <a:lvl1pPr>
              <a:defRPr/>
            </a:lvl1pPr>
          </a:lstStyle>
          <a:p>
            <a:pPr>
              <a:defRPr/>
            </a:pPr>
            <a:endParaRPr lang="en-US" altLang="en-US" dirty="0"/>
          </a:p>
        </p:txBody>
      </p:sp>
      <p:sp>
        <p:nvSpPr>
          <p:cNvPr id="5" name="Date Placeholder 1"/>
          <p:cNvSpPr>
            <a:spLocks noGrp="1"/>
          </p:cNvSpPr>
          <p:nvPr>
            <p:ph type="dt" sz="half" idx="11"/>
          </p:nvPr>
        </p:nvSpPr>
        <p:spPr/>
        <p:txBody>
          <a:bodyPr/>
          <a:lstStyle>
            <a:lvl1pPr>
              <a:defRPr>
                <a:solidFill>
                  <a:schemeClr val="tx1"/>
                </a:solidFill>
              </a:defRPr>
            </a:lvl1pPr>
          </a:lstStyle>
          <a:p>
            <a:pPr>
              <a:defRPr/>
            </a:pPr>
            <a:fld id="{23CDFC7F-08E1-4BAE-A31D-D0EF57BF6DDA}" type="datetimeFigureOut">
              <a:rPr lang="en-US" altLang="en-US"/>
              <a:pPr>
                <a:defRPr/>
              </a:pPr>
              <a:t>4/17/2018</a:t>
            </a:fld>
            <a:endParaRPr lang="en-US" altLang="en-US" dirty="0"/>
          </a:p>
        </p:txBody>
      </p:sp>
      <p:sp>
        <p:nvSpPr>
          <p:cNvPr id="6" name="Slide Number Placeholder 3"/>
          <p:cNvSpPr>
            <a:spLocks noGrp="1"/>
          </p:cNvSpPr>
          <p:nvPr>
            <p:ph type="sldNum" sz="quarter" idx="12"/>
          </p:nvPr>
        </p:nvSpPr>
        <p:spPr/>
        <p:txBody>
          <a:bodyPr/>
          <a:lstStyle>
            <a:lvl1pPr algn="l">
              <a:buSzTx/>
              <a:defRPr sz="1400">
                <a:solidFill>
                  <a:schemeClr val="tx1"/>
                </a:solidFill>
              </a:defRPr>
            </a:lvl1pPr>
          </a:lstStyle>
          <a:p>
            <a:pPr>
              <a:defRPr/>
            </a:pPr>
            <a:fld id="{7DE91F1D-1CC3-487F-B398-D72643A5104B}" type="slidenum">
              <a:rPr lang="en-US" altLang="en-US"/>
              <a:pPr>
                <a:defRPr/>
              </a:pPr>
              <a:t>‹#›</a:t>
            </a:fld>
            <a:endParaRPr lang="en-US" altLang="en-US" dirty="0"/>
          </a:p>
        </p:txBody>
      </p:sp>
    </p:spTree>
    <p:extLst>
      <p:ext uri="{BB962C8B-B14F-4D97-AF65-F5344CB8AC3E}">
        <p14:creationId xmlns:p14="http://schemas.microsoft.com/office/powerpoint/2010/main" val="2463767702"/>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Shape 12"/>
          <p:cNvSpPr txBox="1">
            <a:spLocks noGrp="1"/>
          </p:cNvSpPr>
          <p:nvPr>
            <p:ph type="ftr" idx="12"/>
          </p:nvPr>
        </p:nvSpPr>
        <p:spPr>
          <a:ln/>
        </p:spPr>
        <p:txBody>
          <a:bodyPr/>
          <a:lstStyle>
            <a:lvl1pPr>
              <a:defRPr/>
            </a:lvl1pPr>
          </a:lstStyle>
          <a:p>
            <a:pPr>
              <a:defRPr/>
            </a:pPr>
            <a:endParaRPr lang="en-US" altLang="en-US" dirty="0"/>
          </a:p>
        </p:txBody>
      </p:sp>
      <p:sp>
        <p:nvSpPr>
          <p:cNvPr id="3" name="Shape 13"/>
          <p:cNvSpPr txBox="1">
            <a:spLocks noGrp="1"/>
          </p:cNvSpPr>
          <p:nvPr>
            <p:ph type="dt" idx="13"/>
          </p:nvPr>
        </p:nvSpPr>
        <p:spPr>
          <a:ln/>
        </p:spPr>
        <p:txBody>
          <a:bodyPr/>
          <a:lstStyle>
            <a:lvl1pPr>
              <a:defRPr/>
            </a:lvl1pPr>
          </a:lstStyle>
          <a:p>
            <a:pPr>
              <a:defRPr/>
            </a:pPr>
            <a:endParaRPr lang="en-US" altLang="en-US" dirty="0"/>
          </a:p>
        </p:txBody>
      </p:sp>
      <p:sp>
        <p:nvSpPr>
          <p:cNvPr id="4" name="Shape 14"/>
          <p:cNvSpPr txBox="1">
            <a:spLocks noGrp="1"/>
          </p:cNvSpPr>
          <p:nvPr>
            <p:ph type="sldNum" idx="14"/>
          </p:nvPr>
        </p:nvSpPr>
        <p:spPr>
          <a:ln/>
        </p:spPr>
        <p:txBody>
          <a:bodyPr/>
          <a:lstStyle>
            <a:lvl1pPr>
              <a:defRPr/>
            </a:lvl1pPr>
          </a:lstStyle>
          <a:p>
            <a:pPr>
              <a:defRPr/>
            </a:pPr>
            <a:fld id="{A406A766-8B07-4AA6-979A-CF0E9635CCCF}" type="slidenum">
              <a:rPr lang="en-US" altLang="en-US"/>
              <a:pPr>
                <a:defRPr/>
              </a:pPr>
              <a:t>‹#›</a:t>
            </a:fld>
            <a:endParaRPr lang="en-US" altLang="en-US" dirty="0"/>
          </a:p>
        </p:txBody>
      </p:sp>
    </p:spTree>
    <p:extLst>
      <p:ext uri="{BB962C8B-B14F-4D97-AF65-F5344CB8AC3E}">
        <p14:creationId xmlns:p14="http://schemas.microsoft.com/office/powerpoint/2010/main" val="9351683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anchor="b"/>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9" name="Shape 39"/>
          <p:cNvSpPr txBox="1">
            <a:spLocks noGrp="1"/>
          </p:cNvSpPr>
          <p:nvPr>
            <p:ph type="body" idx="13"/>
          </p:nvPr>
        </p:nvSpPr>
        <p:spPr>
          <a:xfrm>
            <a:off x="474779" y="1500547"/>
            <a:ext cx="8229600" cy="205153"/>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7" name="Shape 42"/>
          <p:cNvSpPr txBox="1">
            <a:spLocks noGrp="1"/>
          </p:cNvSpPr>
          <p:nvPr>
            <p:ph type="ftr" idx="14"/>
          </p:nvPr>
        </p:nvSpPr>
        <p:spPr>
          <a:xfrm>
            <a:off x="93663" y="6165850"/>
            <a:ext cx="8596312" cy="234950"/>
          </a:xfrm>
        </p:spPr>
        <p:txBody>
          <a:bodyPr/>
          <a:lstStyle>
            <a:lvl1pPr>
              <a:defRPr/>
            </a:lvl1pPr>
          </a:lstStyle>
          <a:p>
            <a:pPr>
              <a:defRPr/>
            </a:pPr>
            <a:endParaRPr lang="en-US" altLang="en-US" dirty="0"/>
          </a:p>
        </p:txBody>
      </p:sp>
      <p:sp>
        <p:nvSpPr>
          <p:cNvPr id="8" name="Shape 43"/>
          <p:cNvSpPr txBox="1">
            <a:spLocks noGrp="1"/>
          </p:cNvSpPr>
          <p:nvPr>
            <p:ph type="dt" idx="15"/>
          </p:nvPr>
        </p:nvSpPr>
        <p:spPr/>
        <p:txBody>
          <a:bodyPr/>
          <a:lstStyle>
            <a:lvl1pPr>
              <a:defRPr/>
            </a:lvl1pPr>
          </a:lstStyle>
          <a:p>
            <a:pPr>
              <a:defRPr/>
            </a:pPr>
            <a:endParaRPr lang="en-US" altLang="en-US" dirty="0"/>
          </a:p>
        </p:txBody>
      </p:sp>
      <p:sp>
        <p:nvSpPr>
          <p:cNvPr id="10" name="Shape 44"/>
          <p:cNvSpPr txBox="1">
            <a:spLocks noGrp="1"/>
          </p:cNvSpPr>
          <p:nvPr>
            <p:ph type="sldNum" idx="16"/>
          </p:nvPr>
        </p:nvSpPr>
        <p:spPr/>
        <p:txBody>
          <a:bodyPr/>
          <a:lstStyle>
            <a:lvl1pPr>
              <a:defRPr/>
            </a:lvl1pPr>
          </a:lstStyle>
          <a:p>
            <a:pPr>
              <a:defRPr/>
            </a:pPr>
            <a:fld id="{E918F73D-3A78-4D89-92A7-B80C75E73F5C}" type="slidenum">
              <a:rPr lang="en-US" altLang="en-US"/>
              <a:pPr>
                <a:defRPr/>
              </a:pPr>
              <a:t>‹#›</a:t>
            </a:fld>
            <a:endParaRPr lang="en-US" altLang="en-US" dirty="0"/>
          </a:p>
        </p:txBody>
      </p:sp>
    </p:spTree>
    <p:extLst>
      <p:ext uri="{BB962C8B-B14F-4D97-AF65-F5344CB8AC3E}">
        <p14:creationId xmlns:p14="http://schemas.microsoft.com/office/powerpoint/2010/main" val="22614672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hape 12"/>
          <p:cNvSpPr txBox="1">
            <a:spLocks noGrp="1"/>
          </p:cNvSpPr>
          <p:nvPr>
            <p:ph type="ftr" idx="12"/>
          </p:nvPr>
        </p:nvSpPr>
        <p:spPr>
          <a:ln/>
        </p:spPr>
        <p:txBody>
          <a:bodyPr/>
          <a:lstStyle>
            <a:lvl1pPr>
              <a:defRPr/>
            </a:lvl1pPr>
          </a:lstStyle>
          <a:p>
            <a:pPr>
              <a:defRPr/>
            </a:pPr>
            <a:endParaRPr lang="en-US" altLang="en-US" dirty="0"/>
          </a:p>
        </p:txBody>
      </p:sp>
      <p:sp>
        <p:nvSpPr>
          <p:cNvPr id="3" name="Shape 13"/>
          <p:cNvSpPr txBox="1">
            <a:spLocks noGrp="1"/>
          </p:cNvSpPr>
          <p:nvPr>
            <p:ph type="dt" idx="13"/>
          </p:nvPr>
        </p:nvSpPr>
        <p:spPr>
          <a:ln/>
        </p:spPr>
        <p:txBody>
          <a:bodyPr/>
          <a:lstStyle>
            <a:lvl1pPr>
              <a:defRPr/>
            </a:lvl1pPr>
          </a:lstStyle>
          <a:p>
            <a:pPr>
              <a:defRPr/>
            </a:pPr>
            <a:endParaRPr lang="en-US" altLang="en-US" dirty="0"/>
          </a:p>
        </p:txBody>
      </p:sp>
      <p:sp>
        <p:nvSpPr>
          <p:cNvPr id="4" name="Shape 14"/>
          <p:cNvSpPr txBox="1">
            <a:spLocks noGrp="1"/>
          </p:cNvSpPr>
          <p:nvPr>
            <p:ph type="sldNum" idx="14"/>
          </p:nvPr>
        </p:nvSpPr>
        <p:spPr>
          <a:ln/>
        </p:spPr>
        <p:txBody>
          <a:bodyPr/>
          <a:lstStyle>
            <a:lvl1pPr>
              <a:defRPr/>
            </a:lvl1pPr>
          </a:lstStyle>
          <a:p>
            <a:pPr>
              <a:defRPr/>
            </a:pPr>
            <a:fld id="{D8D21553-D465-4820-9455-6124075055CA}" type="slidenum">
              <a:rPr lang="en-US" altLang="en-US"/>
              <a:pPr>
                <a:defRPr/>
              </a:pPr>
              <a:t>‹#›</a:t>
            </a:fld>
            <a:endParaRPr lang="en-US" altLang="en-US" dirty="0"/>
          </a:p>
        </p:txBody>
      </p:sp>
    </p:spTree>
    <p:extLst>
      <p:ext uri="{BB962C8B-B14F-4D97-AF65-F5344CB8AC3E}">
        <p14:creationId xmlns:p14="http://schemas.microsoft.com/office/powerpoint/2010/main" val="8752220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extLst>
      <p:ext uri="{BB962C8B-B14F-4D97-AF65-F5344CB8AC3E}">
        <p14:creationId xmlns:p14="http://schemas.microsoft.com/office/powerpoint/2010/main" val="899567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Tree>
    <p:extLst>
      <p:ext uri="{BB962C8B-B14F-4D97-AF65-F5344CB8AC3E}">
        <p14:creationId xmlns:p14="http://schemas.microsoft.com/office/powerpoint/2010/main" val="2246660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Content Placeholder 3"/>
          <p:cNvSpPr>
            <a:spLocks noGrp="1"/>
          </p:cNvSpPr>
          <p:nvPr>
            <p:ph sz="quarter" idx="18"/>
          </p:nvPr>
        </p:nvSpPr>
        <p:spPr>
          <a:xfrm>
            <a:off x="457200" y="5811838"/>
            <a:ext cx="8229600" cy="457200"/>
          </a:xfrm>
        </p:spPr>
        <p:txBody>
          <a:bodyPr/>
          <a:lstStyle>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9"/>
          </p:nvPr>
        </p:nvSpPr>
        <p:spPr>
          <a:xfrm>
            <a:off x="3657601" y="6418263"/>
            <a:ext cx="479834" cy="2984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20"/>
          </p:nvPr>
        </p:nvSpPr>
        <p:spPr>
          <a:xfrm>
            <a:off x="5503863" y="6418263"/>
            <a:ext cx="45331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21"/>
          </p:nvPr>
        </p:nvSpPr>
        <p:spPr>
          <a:xfrm>
            <a:off x="7200900" y="6418263"/>
            <a:ext cx="57602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22"/>
          </p:nvPr>
        </p:nvSpPr>
        <p:spPr>
          <a:xfrm flipH="1">
            <a:off x="7976101" y="6418263"/>
            <a:ext cx="778599"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778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anchor="b"/>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6" name="Shape 42"/>
          <p:cNvSpPr txBox="1">
            <a:spLocks noGrp="1"/>
          </p:cNvSpPr>
          <p:nvPr>
            <p:ph type="ftr" idx="10"/>
          </p:nvPr>
        </p:nvSpPr>
        <p:spPr>
          <a:xfrm>
            <a:off x="93663" y="6165850"/>
            <a:ext cx="8596312" cy="234950"/>
          </a:xfrm>
        </p:spPr>
        <p:txBody>
          <a:bodyPr/>
          <a:lstStyle>
            <a:lvl1pPr>
              <a:defRPr/>
            </a:lvl1pPr>
          </a:lstStyle>
          <a:p>
            <a:pPr>
              <a:defRPr/>
            </a:pPr>
            <a:endParaRPr lang="en-US" altLang="en-US" dirty="0"/>
          </a:p>
        </p:txBody>
      </p:sp>
      <p:sp>
        <p:nvSpPr>
          <p:cNvPr id="7" name="Shape 43"/>
          <p:cNvSpPr txBox="1">
            <a:spLocks noGrp="1"/>
          </p:cNvSpPr>
          <p:nvPr>
            <p:ph type="dt" idx="11"/>
          </p:nvPr>
        </p:nvSpPr>
        <p:spPr/>
        <p:txBody>
          <a:bodyPr/>
          <a:lstStyle>
            <a:lvl1pPr>
              <a:defRPr/>
            </a:lvl1pPr>
          </a:lstStyle>
          <a:p>
            <a:pPr>
              <a:defRPr/>
            </a:pPr>
            <a:endParaRPr lang="en-US" altLang="en-US" dirty="0"/>
          </a:p>
        </p:txBody>
      </p:sp>
      <p:sp>
        <p:nvSpPr>
          <p:cNvPr id="8" name="Shape 44"/>
          <p:cNvSpPr txBox="1">
            <a:spLocks noGrp="1"/>
          </p:cNvSpPr>
          <p:nvPr>
            <p:ph type="sldNum" idx="12"/>
          </p:nvPr>
        </p:nvSpPr>
        <p:spPr/>
        <p:txBody>
          <a:bodyPr/>
          <a:lstStyle>
            <a:lvl1pPr>
              <a:defRPr/>
            </a:lvl1pPr>
          </a:lstStyle>
          <a:p>
            <a:pPr>
              <a:defRPr/>
            </a:pPr>
            <a:fld id="{23518A3E-B7F8-4AD5-9146-1B931A12C14D}" type="slidenum">
              <a:rPr lang="en-US" altLang="en-US"/>
              <a:pPr>
                <a:defRPr/>
              </a:pPr>
              <a:t>‹#›</a:t>
            </a:fld>
            <a:endParaRPr lang="en-US" altLang="en-US" dirty="0"/>
          </a:p>
        </p:txBody>
      </p:sp>
    </p:spTree>
    <p:extLst>
      <p:ext uri="{BB962C8B-B14F-4D97-AF65-F5344CB8AC3E}">
        <p14:creationId xmlns:p14="http://schemas.microsoft.com/office/powerpoint/2010/main" val="3665318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 Learning Objectives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457200" y="816429"/>
            <a:ext cx="8229600" cy="402769"/>
          </a:xfrm>
          <a:prstGeom prst="rect">
            <a:avLst/>
          </a:prstGeom>
          <a:noFill/>
          <a:ln>
            <a:noFill/>
          </a:ln>
        </p:spPr>
        <p:txBody>
          <a:bodyPr/>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64" name="Shape 64"/>
          <p:cNvSpPr txBox="1">
            <a:spLocks noGrp="1"/>
          </p:cNvSpPr>
          <p:nvPr>
            <p:ph type="body" idx="2"/>
          </p:nvPr>
        </p:nvSpPr>
        <p:spPr>
          <a:xfrm>
            <a:off x="457200" y="1600200"/>
            <a:ext cx="8229600" cy="45259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5" name="Shape 12"/>
          <p:cNvSpPr txBox="1">
            <a:spLocks noGrp="1"/>
          </p:cNvSpPr>
          <p:nvPr>
            <p:ph type="ftr" idx="12"/>
          </p:nvPr>
        </p:nvSpPr>
        <p:spPr>
          <a:ln/>
        </p:spPr>
        <p:txBody>
          <a:bodyPr/>
          <a:lstStyle>
            <a:lvl1pPr>
              <a:defRPr/>
            </a:lvl1pPr>
          </a:lstStyle>
          <a:p>
            <a:pPr>
              <a:defRPr/>
            </a:pPr>
            <a:endParaRPr lang="en-US" altLang="en-US" dirty="0"/>
          </a:p>
        </p:txBody>
      </p:sp>
      <p:sp>
        <p:nvSpPr>
          <p:cNvPr id="6" name="Shape 13"/>
          <p:cNvSpPr txBox="1">
            <a:spLocks noGrp="1"/>
          </p:cNvSpPr>
          <p:nvPr>
            <p:ph type="dt" idx="13"/>
          </p:nvPr>
        </p:nvSpPr>
        <p:spPr>
          <a:ln/>
        </p:spPr>
        <p:txBody>
          <a:bodyPr/>
          <a:lstStyle>
            <a:lvl1pPr>
              <a:defRPr/>
            </a:lvl1pPr>
          </a:lstStyle>
          <a:p>
            <a:pPr>
              <a:defRPr/>
            </a:pPr>
            <a:endParaRPr lang="en-US" altLang="en-US" dirty="0"/>
          </a:p>
        </p:txBody>
      </p:sp>
      <p:sp>
        <p:nvSpPr>
          <p:cNvPr id="7" name="Shape 14"/>
          <p:cNvSpPr txBox="1">
            <a:spLocks noGrp="1"/>
          </p:cNvSpPr>
          <p:nvPr>
            <p:ph type="sldNum" idx="14"/>
          </p:nvPr>
        </p:nvSpPr>
        <p:spPr>
          <a:ln/>
        </p:spPr>
        <p:txBody>
          <a:bodyPr/>
          <a:lstStyle>
            <a:lvl1pPr>
              <a:defRPr/>
            </a:lvl1pPr>
          </a:lstStyle>
          <a:p>
            <a:pPr>
              <a:defRPr/>
            </a:pPr>
            <a:fld id="{0A9142F9-473F-4CB3-B311-4AAD9617DDD3}" type="slidenum">
              <a:rPr lang="en-US" altLang="en-US"/>
              <a:pPr>
                <a:defRPr/>
              </a:pPr>
              <a:t>‹#›</a:t>
            </a:fld>
            <a:endParaRPr lang="en-US" altLang="en-US" dirty="0"/>
          </a:p>
        </p:txBody>
      </p:sp>
    </p:spTree>
    <p:extLst>
      <p:ext uri="{BB962C8B-B14F-4D97-AF65-F5344CB8AC3E}">
        <p14:creationId xmlns:p14="http://schemas.microsoft.com/office/powerpoint/2010/main" val="586843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85800" y="1447800"/>
            <a:ext cx="7772400" cy="2152651"/>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a:off x="674687" y="3962400"/>
            <a:ext cx="7794626" cy="1752600"/>
          </a:xfrm>
          <a:prstGeom prst="rect">
            <a:avLst/>
          </a:prstGeom>
          <a:noFill/>
          <a:ln>
            <a:noFill/>
          </a:ln>
        </p:spPr>
        <p:txBody>
          <a:bodyPr/>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a:p>
        </p:txBody>
      </p:sp>
      <p:sp>
        <p:nvSpPr>
          <p:cNvPr id="4" name="Shape 12"/>
          <p:cNvSpPr txBox="1">
            <a:spLocks noGrp="1"/>
          </p:cNvSpPr>
          <p:nvPr>
            <p:ph type="ftr" idx="12"/>
          </p:nvPr>
        </p:nvSpPr>
        <p:spPr>
          <a:ln/>
        </p:spPr>
        <p:txBody>
          <a:bodyPr/>
          <a:lstStyle>
            <a:lvl1pPr>
              <a:defRPr/>
            </a:lvl1pPr>
          </a:lstStyle>
          <a:p>
            <a:pPr>
              <a:defRPr/>
            </a:pPr>
            <a:endParaRPr lang="en-US" altLang="en-US" dirty="0"/>
          </a:p>
        </p:txBody>
      </p:sp>
      <p:sp>
        <p:nvSpPr>
          <p:cNvPr id="5" name="Shape 13"/>
          <p:cNvSpPr txBox="1">
            <a:spLocks noGrp="1"/>
          </p:cNvSpPr>
          <p:nvPr>
            <p:ph type="dt" idx="13"/>
          </p:nvPr>
        </p:nvSpPr>
        <p:spPr>
          <a:ln/>
        </p:spPr>
        <p:txBody>
          <a:bodyPr/>
          <a:lstStyle>
            <a:lvl1pPr>
              <a:defRPr/>
            </a:lvl1pPr>
          </a:lstStyle>
          <a:p>
            <a:pPr>
              <a:defRPr/>
            </a:pPr>
            <a:endParaRPr lang="en-US" altLang="en-US" dirty="0"/>
          </a:p>
        </p:txBody>
      </p:sp>
      <p:sp>
        <p:nvSpPr>
          <p:cNvPr id="6" name="Shape 14"/>
          <p:cNvSpPr txBox="1">
            <a:spLocks noGrp="1"/>
          </p:cNvSpPr>
          <p:nvPr>
            <p:ph type="sldNum" idx="14"/>
          </p:nvPr>
        </p:nvSpPr>
        <p:spPr>
          <a:ln/>
        </p:spPr>
        <p:txBody>
          <a:bodyPr/>
          <a:lstStyle>
            <a:lvl1pPr>
              <a:defRPr/>
            </a:lvl1pPr>
          </a:lstStyle>
          <a:p>
            <a:pPr>
              <a:defRPr/>
            </a:pPr>
            <a:fld id="{42CBDFD4-ED38-4854-B3A3-4214EB3E1684}" type="slidenum">
              <a:rPr lang="en-US" altLang="en-US"/>
              <a:pPr>
                <a:defRPr/>
              </a:pPr>
              <a:t>‹#›</a:t>
            </a:fld>
            <a:endParaRPr lang="en-US" altLang="en-US" dirty="0"/>
          </a:p>
        </p:txBody>
      </p:sp>
    </p:spTree>
    <p:extLst>
      <p:ext uri="{BB962C8B-B14F-4D97-AF65-F5344CB8AC3E}">
        <p14:creationId xmlns:p14="http://schemas.microsoft.com/office/powerpoint/2010/main" val="426660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12"/>
          <p:cNvSpPr txBox="1">
            <a:spLocks noGrp="1"/>
          </p:cNvSpPr>
          <p:nvPr>
            <p:ph type="ftr" idx="12"/>
          </p:nvPr>
        </p:nvSpPr>
        <p:spPr>
          <a:ln/>
        </p:spPr>
        <p:txBody>
          <a:bodyPr/>
          <a:lstStyle>
            <a:lvl1pPr>
              <a:defRPr/>
            </a:lvl1pPr>
          </a:lstStyle>
          <a:p>
            <a:pPr>
              <a:defRPr/>
            </a:pPr>
            <a:endParaRPr lang="en-US" altLang="en-US" dirty="0"/>
          </a:p>
        </p:txBody>
      </p:sp>
      <p:sp>
        <p:nvSpPr>
          <p:cNvPr id="4" name="Shape 13"/>
          <p:cNvSpPr txBox="1">
            <a:spLocks noGrp="1"/>
          </p:cNvSpPr>
          <p:nvPr>
            <p:ph type="dt" idx="13"/>
          </p:nvPr>
        </p:nvSpPr>
        <p:spPr>
          <a:ln/>
        </p:spPr>
        <p:txBody>
          <a:bodyPr/>
          <a:lstStyle>
            <a:lvl1pPr>
              <a:defRPr/>
            </a:lvl1pPr>
          </a:lstStyle>
          <a:p>
            <a:pPr>
              <a:defRPr/>
            </a:pPr>
            <a:endParaRPr lang="en-US" altLang="en-US" dirty="0"/>
          </a:p>
        </p:txBody>
      </p:sp>
      <p:sp>
        <p:nvSpPr>
          <p:cNvPr id="5" name="Shape 14"/>
          <p:cNvSpPr txBox="1">
            <a:spLocks noGrp="1"/>
          </p:cNvSpPr>
          <p:nvPr>
            <p:ph type="sldNum" idx="14"/>
          </p:nvPr>
        </p:nvSpPr>
        <p:spPr>
          <a:ln/>
        </p:spPr>
        <p:txBody>
          <a:bodyPr/>
          <a:lstStyle>
            <a:lvl1pPr>
              <a:defRPr/>
            </a:lvl1pPr>
          </a:lstStyle>
          <a:p>
            <a:pPr>
              <a:defRPr/>
            </a:pPr>
            <a:fld id="{5DD9E855-A4FA-4B4E-A56F-5161B327E419}" type="slidenum">
              <a:rPr lang="en-US" altLang="en-US"/>
              <a:pPr>
                <a:defRPr/>
              </a:pPr>
              <a:t>‹#›</a:t>
            </a:fld>
            <a:endParaRPr lang="en-US" altLang="en-US" dirty="0"/>
          </a:p>
        </p:txBody>
      </p:sp>
    </p:spTree>
    <p:extLst>
      <p:ext uri="{BB962C8B-B14F-4D97-AF65-F5344CB8AC3E}">
        <p14:creationId xmlns:p14="http://schemas.microsoft.com/office/powerpoint/2010/main" val="402001050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p:cNvSpPr txBox="1">
            <a:spLocks noGrp="1"/>
          </p:cNvSpPr>
          <p:nvPr>
            <p:ph type="title"/>
          </p:nvPr>
        </p:nvSpPr>
        <p:spPr bwMode="auto">
          <a:xfrm>
            <a:off x="457200" y="215900"/>
            <a:ext cx="8229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altLang="en-US" smtClean="0">
              <a:sym typeface="Arial" panose="020B0604020202020204" pitchFamily="34" charset="0"/>
            </a:endParaRPr>
          </a:p>
        </p:txBody>
      </p:sp>
      <p:sp>
        <p:nvSpPr>
          <p:cNvPr id="1027" name="Shape 11"/>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1028" name="Shape 12"/>
          <p:cNvSpPr txBox="1">
            <a:spLocks noGrp="1"/>
          </p:cNvSpPr>
          <p:nvPr>
            <p:ph type="ftr" idx="11"/>
          </p:nvPr>
        </p:nvSpPr>
        <p:spPr bwMode="auto">
          <a:xfrm>
            <a:off x="93663" y="6172200"/>
            <a:ext cx="8596312"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100"/>
            </a:lvl1pPr>
          </a:lstStyle>
          <a:p>
            <a:pPr>
              <a:defRPr/>
            </a:pPr>
            <a:endParaRPr lang="en-US" altLang="en-US" dirty="0"/>
          </a:p>
        </p:txBody>
      </p:sp>
      <p:sp>
        <p:nvSpPr>
          <p:cNvPr id="1029" name="Shape 13"/>
          <p:cNvSpPr txBox="1">
            <a:spLocks noGrp="1"/>
          </p:cNvSpPr>
          <p:nvPr>
            <p:ph type="dt" idx="10"/>
          </p:nvPr>
        </p:nvSpPr>
        <p:spPr bwMode="auto">
          <a:xfrm>
            <a:off x="6335713" y="112713"/>
            <a:ext cx="213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defRPr sz="900">
                <a:solidFill>
                  <a:srgbClr val="FFFFFF"/>
                </a:solidFill>
              </a:defRPr>
            </a:lvl1pPr>
          </a:lstStyle>
          <a:p>
            <a:pPr>
              <a:defRPr/>
            </a:pPr>
            <a:endParaRPr lang="en-US" altLang="en-US" dirty="0"/>
          </a:p>
        </p:txBody>
      </p:sp>
      <p:sp>
        <p:nvSpPr>
          <p:cNvPr id="1030" name="Shape 14"/>
          <p:cNvSpPr txBox="1">
            <a:spLocks noGrp="1"/>
          </p:cNvSpPr>
          <p:nvPr>
            <p:ph type="sldNum" idx="12"/>
          </p:nvPr>
        </p:nvSpPr>
        <p:spPr bwMode="auto">
          <a:xfrm>
            <a:off x="8469313" y="112713"/>
            <a:ext cx="5524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prstTxWarp prst="textNoShape">
              <a:avLst/>
            </a:prstTxWarp>
          </a:bodyPr>
          <a:lstStyle>
            <a:lvl1pPr algn="r" eaLnBrk="1" hangingPunct="1">
              <a:buSzPct val="25000"/>
              <a:defRPr sz="900">
                <a:solidFill>
                  <a:srgbClr val="FFFFFF"/>
                </a:solidFill>
              </a:defRPr>
            </a:lvl1pPr>
          </a:lstStyle>
          <a:p>
            <a:pPr>
              <a:defRPr/>
            </a:pPr>
            <a:fld id="{727D1231-CCBC-4C62-AEA7-FADA4DE0A891}" type="slidenum">
              <a:rPr lang="en-US" altLang="en-US"/>
              <a:pPr>
                <a:defRPr/>
              </a:pPr>
              <a:t>‹#›</a:t>
            </a:fld>
            <a:endParaRPr lang="en-US" altLang="en-US" dirty="0"/>
          </a:p>
        </p:txBody>
      </p:sp>
      <p:pic>
        <p:nvPicPr>
          <p:cNvPr id="1031" name="Shape 15" descr="Pearson Logo"/>
          <p:cNvPicPr preferRelativeResize="0">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44500" y="6429375"/>
            <a:ext cx="9175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Text Placeholder 5"/>
          <p:cNvSpPr txBox="1">
            <a:spLocks/>
          </p:cNvSpPr>
          <p:nvPr userDrawn="1"/>
        </p:nvSpPr>
        <p:spPr bwMode="auto">
          <a:xfrm>
            <a:off x="2670175" y="6450013"/>
            <a:ext cx="60896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55588" indent="-255588">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dirty="0" smtClean="0">
                <a:solidFill>
                  <a:schemeClr val="tx1"/>
                </a:solidFill>
                <a:latin typeface="Verdana" panose="020B0604030504040204" pitchFamily="34" charset="0"/>
              </a:rPr>
              <a:t>Copyright © 2017, 2013, 2010 Pearson Education, Inc. All Rights Reserved</a:t>
            </a:r>
          </a:p>
        </p:txBody>
      </p:sp>
    </p:spTree>
  </p:cSld>
  <p:clrMap bg1="lt1" tx1="dk1" bg2="dk2" tx2="lt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48" r:id="rId7"/>
    <p:sldLayoutId id="2147484149" r:id="rId8"/>
    <p:sldLayoutId id="2147484150" r:id="rId9"/>
    <p:sldLayoutId id="2147484151" r:id="rId10"/>
    <p:sldLayoutId id="2147484160" r:id="rId11"/>
    <p:sldLayoutId id="2147484161" r:id="rId12"/>
    <p:sldLayoutId id="2147484162" r:id="rId13"/>
    <p:sldLayoutId id="2147484163" r:id="rId14"/>
    <p:sldLayoutId id="2147484164" r:id="rId15"/>
    <p:sldLayoutId id="2147484165" r:id="rId16"/>
    <p:sldLayoutId id="2147484166" r:id="rId17"/>
    <p:sldLayoutId id="2147484167" r:id="rId18"/>
    <p:sldLayoutId id="2147484168" r:id="rId19"/>
    <p:sldLayoutId id="2147484169" r:id="rId20"/>
    <p:sldLayoutId id="2147484170" r:id="rId21"/>
    <p:sldLayoutId id="2147484171" r:id="rId22"/>
    <p:sldLayoutId id="2147484172" r:id="rId23"/>
    <p:sldLayoutId id="2147484173" r:id="rId24"/>
    <p:sldLayoutId id="2147484174" r:id="rId25"/>
    <p:sldLayoutId id="2147484175" r:id="rId26"/>
    <p:sldLayoutId id="2147484176" r:id="rId27"/>
    <p:sldLayoutId id="2147484177" r:id="rId28"/>
    <p:sldLayoutId id="2147484178" r:id="rId29"/>
    <p:sldLayoutId id="2147484179" r:id="rId30"/>
    <p:sldLayoutId id="2147484180" r:id="rId31"/>
    <p:sldLayoutId id="2147484181" r:id="rId32"/>
    <p:sldLayoutId id="2147484182" r:id="rId33"/>
    <p:sldLayoutId id="2147484183" r:id="rId34"/>
    <p:sldLayoutId id="2147484152" r:id="rId35"/>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marL="255588" indent="-255588"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10"/>
          <p:cNvSpPr txBox="1">
            <a:spLocks noGrp="1"/>
          </p:cNvSpPr>
          <p:nvPr>
            <p:ph type="title"/>
          </p:nvPr>
        </p:nvSpPr>
        <p:spPr bwMode="auto">
          <a:xfrm>
            <a:off x="457200" y="215900"/>
            <a:ext cx="8229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altLang="en-US" smtClean="0">
              <a:sym typeface="Arial" panose="020B0604020202020204" pitchFamily="34" charset="0"/>
            </a:endParaRPr>
          </a:p>
        </p:txBody>
      </p:sp>
      <p:sp>
        <p:nvSpPr>
          <p:cNvPr id="2051" name="Shape 11"/>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2052" name="Shape 12"/>
          <p:cNvSpPr txBox="1">
            <a:spLocks noGrp="1"/>
          </p:cNvSpPr>
          <p:nvPr>
            <p:ph type="ftr" idx="11"/>
          </p:nvPr>
        </p:nvSpPr>
        <p:spPr bwMode="auto">
          <a:xfrm>
            <a:off x="93663" y="6172200"/>
            <a:ext cx="8596312"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100"/>
            </a:lvl1pPr>
          </a:lstStyle>
          <a:p>
            <a:pPr>
              <a:defRPr/>
            </a:pPr>
            <a:endParaRPr lang="en-US" altLang="en-US" dirty="0"/>
          </a:p>
        </p:txBody>
      </p:sp>
      <p:sp>
        <p:nvSpPr>
          <p:cNvPr id="2053" name="Shape 13"/>
          <p:cNvSpPr txBox="1">
            <a:spLocks noGrp="1"/>
          </p:cNvSpPr>
          <p:nvPr>
            <p:ph type="dt" idx="10"/>
          </p:nvPr>
        </p:nvSpPr>
        <p:spPr bwMode="auto">
          <a:xfrm>
            <a:off x="6335713" y="112713"/>
            <a:ext cx="213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defRPr sz="900">
                <a:solidFill>
                  <a:srgbClr val="FFFFFF"/>
                </a:solidFill>
              </a:defRPr>
            </a:lvl1pPr>
          </a:lstStyle>
          <a:p>
            <a:pPr>
              <a:defRPr/>
            </a:pPr>
            <a:endParaRPr lang="en-US" altLang="en-US" dirty="0"/>
          </a:p>
        </p:txBody>
      </p:sp>
      <p:sp>
        <p:nvSpPr>
          <p:cNvPr id="2054" name="Shape 14"/>
          <p:cNvSpPr txBox="1">
            <a:spLocks noGrp="1"/>
          </p:cNvSpPr>
          <p:nvPr>
            <p:ph type="sldNum" idx="12"/>
          </p:nvPr>
        </p:nvSpPr>
        <p:spPr bwMode="auto">
          <a:xfrm>
            <a:off x="8469313" y="112713"/>
            <a:ext cx="5524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prstTxWarp prst="textNoShape">
              <a:avLst/>
            </a:prstTxWarp>
          </a:bodyPr>
          <a:lstStyle>
            <a:lvl1pPr algn="r" eaLnBrk="1" hangingPunct="1">
              <a:buSzPct val="25000"/>
              <a:defRPr sz="900">
                <a:solidFill>
                  <a:srgbClr val="FFFFFF"/>
                </a:solidFill>
              </a:defRPr>
            </a:lvl1pPr>
          </a:lstStyle>
          <a:p>
            <a:pPr>
              <a:defRPr/>
            </a:pPr>
            <a:fld id="{E9A82847-856F-455E-81E4-37AFEDC8736F}" type="slidenum">
              <a:rPr lang="en-US" altLang="en-US"/>
              <a:pPr>
                <a:defRPr/>
              </a:pPr>
              <a:t>‹#›</a:t>
            </a:fld>
            <a:endParaRPr lang="en-US" altLang="en-US" dirty="0"/>
          </a:p>
        </p:txBody>
      </p:sp>
      <p:pic>
        <p:nvPicPr>
          <p:cNvPr id="2055" name="Shape 15" descr="Pearson Logo"/>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0" y="6429375"/>
            <a:ext cx="9175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dk2" tx2="lt2" accent1="accent1" accent2="accent2" accent3="accent3" accent4="accent4" accent5="accent5" accent6="accent6" hlink="hlink" folHlink="folHlink"/>
  <p:sldLayoutIdLst>
    <p:sldLayoutId id="2147484184" r:id="rId1"/>
    <p:sldLayoutId id="2147484153" r:id="rId2"/>
    <p:sldLayoutId id="2147484185" r:id="rId3"/>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marL="255588" indent="-255588"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10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0.xml"/><Relationship Id="rId4" Type="http://schemas.openxmlformats.org/officeDocument/2006/relationships/image" Target="../media/image90.png"/></Relationships>
</file>

<file path=ppt/slides/_rels/slide10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8" Type="http://schemas.openxmlformats.org/officeDocument/2006/relationships/image" Target="../media/image93.wmf"/><Relationship Id="rId3" Type="http://schemas.openxmlformats.org/officeDocument/2006/relationships/notesSlide" Target="../notesSlides/notesSlide34.xml"/><Relationship Id="rId7"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image" Target="../media/image94.png"/><Relationship Id="rId5" Type="http://schemas.openxmlformats.org/officeDocument/2006/relationships/image" Target="../media/image92.wmf"/><Relationship Id="rId4" Type="http://schemas.openxmlformats.org/officeDocument/2006/relationships/oleObject" Target="../embeddings/oleObject14.bin"/><Relationship Id="rId9" Type="http://schemas.openxmlformats.org/officeDocument/2006/relationships/hyperlink" Target="http://gaia.cs.umass.edu/kurose_ross/interactive/" TargetMode="External"/></Relationships>
</file>

<file path=ppt/slides/_rels/slide10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8.xml"/></Relationships>
</file>

<file path=ppt/slides/_rels/slide106.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35.xml"/><Relationship Id="rId7" Type="http://schemas.openxmlformats.org/officeDocument/2006/relationships/image" Target="../media/image97.wmf"/><Relationship Id="rId2" Type="http://schemas.openxmlformats.org/officeDocument/2006/relationships/slideLayout" Target="../slideLayouts/slideLayout20.xml"/><Relationship Id="rId1" Type="http://schemas.openxmlformats.org/officeDocument/2006/relationships/vmlDrawing" Target="../drawings/vmlDrawing10.vml"/><Relationship Id="rId6" Type="http://schemas.openxmlformats.org/officeDocument/2006/relationships/oleObject" Target="../embeddings/oleObject17.bin"/><Relationship Id="rId5" Type="http://schemas.openxmlformats.org/officeDocument/2006/relationships/image" Target="../media/image96.wmf"/><Relationship Id="rId10" Type="http://schemas.openxmlformats.org/officeDocument/2006/relationships/image" Target="../media/image99.png"/><Relationship Id="rId4" Type="http://schemas.openxmlformats.org/officeDocument/2006/relationships/oleObject" Target="../embeddings/oleObject16.bin"/><Relationship Id="rId9" Type="http://schemas.openxmlformats.org/officeDocument/2006/relationships/image" Target="../media/image98.wmf"/></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101.wmf"/><Relationship Id="rId5" Type="http://schemas.openxmlformats.org/officeDocument/2006/relationships/oleObject" Target="../embeddings/oleObject20.bin"/><Relationship Id="rId4" Type="http://schemas.openxmlformats.org/officeDocument/2006/relationships/image" Target="../media/image100.wmf"/></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image" Target="../media/image103.png"/><Relationship Id="rId5" Type="http://schemas.openxmlformats.org/officeDocument/2006/relationships/image" Target="../media/image102.wmf"/><Relationship Id="rId4" Type="http://schemas.openxmlformats.org/officeDocument/2006/relationships/oleObject" Target="../embeddings/oleObject21.bin"/></Relationships>
</file>

<file path=ppt/slides/_rels/slide10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106.wmf"/><Relationship Id="rId2" Type="http://schemas.openxmlformats.org/officeDocument/2006/relationships/slideLayout" Target="../slideLayouts/slideLayout20.xml"/><Relationship Id="rId1" Type="http://schemas.openxmlformats.org/officeDocument/2006/relationships/vmlDrawing" Target="../drawings/vmlDrawing13.vml"/><Relationship Id="rId6" Type="http://schemas.openxmlformats.org/officeDocument/2006/relationships/oleObject" Target="../embeddings/oleObject23.bin"/><Relationship Id="rId5" Type="http://schemas.openxmlformats.org/officeDocument/2006/relationships/image" Target="../media/image105.wmf"/><Relationship Id="rId4" Type="http://schemas.openxmlformats.org/officeDocument/2006/relationships/oleObject" Target="../embeddings/oleObject22.bin"/></Relationships>
</file>

<file path=ppt/slides/_rels/slide11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vmlDrawing" Target="../drawings/vmlDrawing1.vml"/><Relationship Id="rId5" Type="http://schemas.openxmlformats.org/officeDocument/2006/relationships/image" Target="../media/image31.wmf"/><Relationship Id="rId4" Type="http://schemas.openxmlformats.org/officeDocument/2006/relationships/oleObject" Target="../embeddings/oleObject1.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0.xml"/><Relationship Id="rId1" Type="http://schemas.openxmlformats.org/officeDocument/2006/relationships/vmlDrawing" Target="../drawings/vmlDrawing2.vml"/><Relationship Id="rId4" Type="http://schemas.openxmlformats.org/officeDocument/2006/relationships/image" Target="../media/image32.wmf"/></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8.xml"/><Relationship Id="rId1" Type="http://schemas.openxmlformats.org/officeDocument/2006/relationships/vmlDrawing" Target="../drawings/vmlDrawing3.vml"/><Relationship Id="rId5" Type="http://schemas.openxmlformats.org/officeDocument/2006/relationships/image" Target="../media/image33.wmf"/><Relationship Id="rId4"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50.png"/><Relationship Id="rId4" Type="http://schemas.openxmlformats.org/officeDocument/2006/relationships/image" Target="../media/image49.wmf"/></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24.xml"/><Relationship Id="rId7" Type="http://schemas.openxmlformats.org/officeDocument/2006/relationships/image" Target="../media/image52.w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51.wmf"/><Relationship Id="rId10" Type="http://schemas.openxmlformats.org/officeDocument/2006/relationships/image" Target="../media/image54.jpg"/><Relationship Id="rId4" Type="http://schemas.openxmlformats.org/officeDocument/2006/relationships/oleObject" Target="../embeddings/oleObject5.bin"/><Relationship Id="rId9" Type="http://schemas.openxmlformats.org/officeDocument/2006/relationships/image" Target="../media/image53.w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3.xml"/></Relationships>
</file>

<file path=ppt/slides/_rels/slide7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6.xml"/></Relationships>
</file>

<file path=ppt/slides/_rels/slide8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notesSlide" Target="../notesSlides/notesSlide32.xml"/><Relationship Id="rId7" Type="http://schemas.openxmlformats.org/officeDocument/2006/relationships/oleObject" Target="../embeddings/oleObject9.bin"/><Relationship Id="rId2" Type="http://schemas.openxmlformats.org/officeDocument/2006/relationships/slideLayout" Target="../slideLayouts/slideLayout20.xml"/><Relationship Id="rId1" Type="http://schemas.openxmlformats.org/officeDocument/2006/relationships/vmlDrawing" Target="../drawings/vmlDrawing6.vml"/><Relationship Id="rId6" Type="http://schemas.openxmlformats.org/officeDocument/2006/relationships/image" Target="../media/image70.png"/><Relationship Id="rId5" Type="http://schemas.openxmlformats.org/officeDocument/2006/relationships/image" Target="../media/image68.wmf"/><Relationship Id="rId4" Type="http://schemas.openxmlformats.org/officeDocument/2006/relationships/oleObject" Target="../embeddings/oleObject8.bin"/><Relationship Id="rId9"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image" Target="../media/image74.png"/><Relationship Id="rId2" Type="http://schemas.openxmlformats.org/officeDocument/2006/relationships/slideLayout" Target="../slideLayouts/slideLayout20.xml"/><Relationship Id="rId1" Type="http://schemas.openxmlformats.org/officeDocument/2006/relationships/vmlDrawing" Target="../drawings/vmlDrawing7.vml"/><Relationship Id="rId6" Type="http://schemas.openxmlformats.org/officeDocument/2006/relationships/image" Target="../media/image73.wmf"/><Relationship Id="rId5" Type="http://schemas.openxmlformats.org/officeDocument/2006/relationships/oleObject" Target="../embeddings/oleObject11.bin"/><Relationship Id="rId4" Type="http://schemas.openxmlformats.org/officeDocument/2006/relationships/image" Target="../media/image72.wmf"/></Relationships>
</file>

<file path=ppt/slides/_rels/slide9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2.bin"/><Relationship Id="rId7" Type="http://schemas.openxmlformats.org/officeDocument/2006/relationships/image" Target="../media/image84.png"/><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83.wmf"/><Relationship Id="rId5" Type="http://schemas.openxmlformats.org/officeDocument/2006/relationships/oleObject" Target="../embeddings/oleObject13.bin"/><Relationship Id="rId4" Type="http://schemas.openxmlformats.org/officeDocument/2006/relationships/image" Target="../media/image82.wmf"/></Relationships>
</file>

<file path=ppt/slides/_rels/slide9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txBox="1">
            <a:spLocks noGrp="1"/>
          </p:cNvSpPr>
          <p:nvPr>
            <p:ph type="title"/>
          </p:nvPr>
        </p:nvSpPr>
        <p:spPr>
          <a:xfrm>
            <a:off x="457200" y="185738"/>
            <a:ext cx="8362950" cy="1025525"/>
          </a:xfrm>
        </p:spPr>
        <p:txBody>
          <a:bodyPr anchor="ctr"/>
          <a:lstStyle/>
          <a:p>
            <a:pPr>
              <a:spcBef>
                <a:spcPct val="0"/>
              </a:spcBef>
              <a:buFont typeface="Times New Roman" panose="02020603050405020304" pitchFamily="18" charset="0"/>
              <a:buNone/>
            </a:pPr>
            <a:r>
              <a:rPr lang="en-US" altLang="en-US" dirty="0" smtClean="0">
                <a:solidFill>
                  <a:schemeClr val="tx2"/>
                </a:solidFill>
                <a:latin typeface="Times New Roman" panose="02020603050405020304" pitchFamily="18" charset="0"/>
                <a:cs typeface="Times New Roman" panose="02020603050405020304" pitchFamily="18" charset="0"/>
                <a:sym typeface="Arial" panose="020B0604020202020204" pitchFamily="34" charset="0"/>
              </a:rPr>
              <a:t>Computer Networking: A Top Down Approach</a:t>
            </a:r>
          </a:p>
        </p:txBody>
      </p:sp>
      <p:sp>
        <p:nvSpPr>
          <p:cNvPr id="3" name="Text Placeholder 2"/>
          <p:cNvSpPr>
            <a:spLocks noGrp="1"/>
          </p:cNvSpPr>
          <p:nvPr>
            <p:ph type="body" idx="1"/>
          </p:nvPr>
        </p:nvSpPr>
        <p:spPr>
          <a:xfrm>
            <a:off x="457200" y="1252538"/>
            <a:ext cx="8362950" cy="439737"/>
          </a:xfrm>
        </p:spPr>
        <p:txBody>
          <a:bodyPr/>
          <a:lstStyle/>
          <a:p>
            <a:pPr>
              <a:defRPr/>
            </a:pPr>
            <a:r>
              <a:rPr lang="en-US" dirty="0" smtClean="0">
                <a:solidFill>
                  <a:schemeClr val="tx2"/>
                </a:solidFill>
                <a:latin typeface="+mn-lt"/>
              </a:rPr>
              <a:t>Seventh Edition</a:t>
            </a:r>
            <a:endParaRPr lang="en-US" dirty="0">
              <a:solidFill>
                <a:schemeClr val="tx2"/>
              </a:solidFill>
              <a:latin typeface="+mn-lt"/>
            </a:endParaRPr>
          </a:p>
        </p:txBody>
      </p:sp>
      <p:sp>
        <p:nvSpPr>
          <p:cNvPr id="4" name="Text Placeholder 3"/>
          <p:cNvSpPr>
            <a:spLocks noGrp="1"/>
          </p:cNvSpPr>
          <p:nvPr>
            <p:ph type="body" idx="2"/>
          </p:nvPr>
        </p:nvSpPr>
        <p:spPr>
          <a:xfrm>
            <a:off x="4876800" y="2286000"/>
            <a:ext cx="3657600" cy="739775"/>
          </a:xfrm>
        </p:spPr>
        <p:txBody>
          <a:bodyPr/>
          <a:lstStyle/>
          <a:p>
            <a:pPr algn="ctr">
              <a:defRPr/>
            </a:pPr>
            <a:r>
              <a:rPr lang="en-US" b="1" dirty="0" smtClean="0">
                <a:latin typeface="+mn-lt"/>
              </a:rPr>
              <a:t>Chapter 3</a:t>
            </a:r>
            <a:endParaRPr lang="en-US" b="1" dirty="0">
              <a:latin typeface="+mn-lt"/>
            </a:endParaRPr>
          </a:p>
        </p:txBody>
      </p:sp>
      <p:sp>
        <p:nvSpPr>
          <p:cNvPr id="5" name="Text Placeholder 4"/>
          <p:cNvSpPr>
            <a:spLocks noGrp="1"/>
          </p:cNvSpPr>
          <p:nvPr>
            <p:ph type="body" idx="3"/>
          </p:nvPr>
        </p:nvSpPr>
        <p:spPr>
          <a:xfrm>
            <a:off x="4876800" y="3114675"/>
            <a:ext cx="3657600" cy="1235075"/>
          </a:xfrm>
        </p:spPr>
        <p:txBody>
          <a:bodyPr/>
          <a:lstStyle/>
          <a:p>
            <a:pPr algn="ctr" eaLnBrk="1" hangingPunct="1">
              <a:defRPr/>
            </a:pPr>
            <a:r>
              <a:rPr lang="en-US" dirty="0">
                <a:solidFill>
                  <a:schemeClr val="tx1"/>
                </a:solidFill>
                <a:latin typeface="+mn-lt"/>
              </a:rPr>
              <a:t>Transport Layer</a:t>
            </a:r>
            <a:endParaRPr lang="en-US" altLang="en-US" dirty="0">
              <a:solidFill>
                <a:schemeClr val="tx1"/>
              </a:solidFill>
              <a:latin typeface="+mn-lt"/>
            </a:endParaRPr>
          </a:p>
        </p:txBody>
      </p:sp>
      <p:pic>
        <p:nvPicPr>
          <p:cNvPr id="37894" name="Picture 1" descr="Front Cover: Computer Networking: A Top Down Approach Seventh Edition by Kurose and Ro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675" y="1806575"/>
            <a:ext cx="3621088" cy="451485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7895" name="Text Placeholder 5"/>
          <p:cNvSpPr txBox="1">
            <a:spLocks noGrp="1"/>
          </p:cNvSpPr>
          <p:nvPr>
            <p:ph type="body" idx="13"/>
          </p:nvPr>
        </p:nvSpPr>
        <p:spPr>
          <a:xfrm>
            <a:off x="2670175" y="6450013"/>
            <a:ext cx="6089650" cy="231775"/>
          </a:xfrm>
        </p:spPr>
        <p:txBody>
          <a:bodyPr anchor="ctr"/>
          <a:lstStyle/>
          <a:p>
            <a:pPr algn="r">
              <a:spcBef>
                <a:spcPct val="0"/>
              </a:spcBef>
              <a:buFontTx/>
              <a:buNone/>
            </a:pPr>
            <a:r>
              <a:rPr lang="en-US" altLang="en-US" sz="1200" dirty="0" smtClean="0">
                <a:solidFill>
                  <a:schemeClr val="tx1"/>
                </a:solidFill>
                <a:latin typeface="Verdana" panose="020B0604030504040204" pitchFamily="34" charset="0"/>
                <a:cs typeface="Arial" panose="020B0604020202020204" pitchFamily="34" charset="0"/>
                <a:sym typeface="Arial" panose="020B0604020202020204" pitchFamily="34" charset="0"/>
              </a:rPr>
              <a:t>Copyright © 2017, 2013, 2010 Pearson Education, Inc. All Rights Reserved</a:t>
            </a:r>
          </a:p>
        </p:txBody>
      </p:sp>
      <p:sp>
        <p:nvSpPr>
          <p:cNvPr id="2" name="TextBox 1"/>
          <p:cNvSpPr txBox="1"/>
          <p:nvPr/>
        </p:nvSpPr>
        <p:spPr>
          <a:xfrm>
            <a:off x="5181600" y="4572001"/>
            <a:ext cx="3048000" cy="646331"/>
          </a:xfrm>
          <a:prstGeom prst="rect">
            <a:avLst/>
          </a:prstGeom>
          <a:noFill/>
        </p:spPr>
        <p:txBody>
          <a:bodyPr wrap="square" rtlCol="0">
            <a:spAutoFit/>
          </a:bodyPr>
          <a:lstStyle/>
          <a:p>
            <a:r>
              <a:rPr lang="en-US" sz="1200" dirty="0">
                <a:solidFill>
                  <a:schemeClr val="bg1"/>
                </a:solidFill>
                <a:latin typeface="+mn-lt"/>
              </a:rPr>
              <a:t>Slides in this presentation contain hyperlinks. JAWS users should be able to get a list of links by using INSERT+F7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Connectionless Demultiplexing</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4" name="Content Placeholder 3"/>
          <p:cNvSpPr>
            <a:spLocks noGrp="1"/>
          </p:cNvSpPr>
          <p:nvPr>
            <p:ph idx="13"/>
          </p:nvPr>
        </p:nvSpPr>
        <p:spPr>
          <a:xfrm>
            <a:off x="457200" y="1620838"/>
            <a:ext cx="3860800" cy="738187"/>
          </a:xfrm>
        </p:spPr>
        <p:txBody>
          <a:bodyPr>
            <a:spAutoFit/>
          </a:bodyPr>
          <a:lstStyle/>
          <a:p>
            <a:pPr marL="255651" indent="-255651">
              <a:spcBef>
                <a:spcPts val="1500"/>
              </a:spcBef>
              <a:buClr>
                <a:srgbClr val="007FA3"/>
              </a:buClr>
              <a:buSzPct val="100000"/>
              <a:buFont typeface="Arial" panose="020B0604020202020204" pitchFamily="34" charset="0"/>
              <a:buChar char="•"/>
              <a:defRPr/>
            </a:pPr>
            <a:r>
              <a:rPr lang="en-US" sz="1800" b="1" dirty="0">
                <a:latin typeface="Arial (Body)"/>
                <a:ea typeface="ＭＳ Ｐゴシック" charset="0"/>
                <a:cs typeface="+mn-cs"/>
                <a:sym typeface="Arial"/>
              </a:rPr>
              <a:t>recall:</a:t>
            </a:r>
            <a:r>
              <a:rPr lang="en-US" sz="1800" dirty="0">
                <a:latin typeface="Arial (Body)"/>
                <a:ea typeface="ＭＳ Ｐゴシック" charset="0"/>
                <a:cs typeface="+mn-cs"/>
                <a:sym typeface="Arial"/>
              </a:rPr>
              <a:t> created socket has host-local port </a:t>
            </a:r>
            <a:r>
              <a:rPr lang="en-US" sz="1800" dirty="0" smtClean="0">
                <a:latin typeface="Arial (Body)"/>
                <a:ea typeface="ＭＳ Ｐゴシック" charset="0"/>
                <a:cs typeface="+mn-cs"/>
                <a:sym typeface="Arial"/>
              </a:rPr>
              <a:t>#:</a:t>
            </a:r>
            <a:endParaRPr lang="en-US" sz="1800" dirty="0">
              <a:latin typeface="Arial (Body)"/>
              <a:ea typeface="ＭＳ Ｐゴシック" charset="0"/>
              <a:cs typeface="+mn-cs"/>
              <a:sym typeface="Arial"/>
            </a:endParaRPr>
          </a:p>
        </p:txBody>
      </p:sp>
      <p:pic>
        <p:nvPicPr>
          <p:cNvPr id="55305" name="Picture 10" descr="2 lines of code as follows. Line 1. Datagram Socket my Socket 1. Line 2. = new Datagram Socket left parenthesis 1 2 5 3 4 right parenthesis semicol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8038" y="2457450"/>
            <a:ext cx="377507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784725" y="1620838"/>
            <a:ext cx="3908425" cy="1722437"/>
          </a:xfrm>
        </p:spPr>
        <p:txBody>
          <a:bodyPr>
            <a:spAutoFit/>
          </a:bodyPr>
          <a:lstStyle/>
          <a:p>
            <a:pPr marL="255651" indent="-255651">
              <a:spcBef>
                <a:spcPts val="1500"/>
              </a:spcBef>
              <a:buClr>
                <a:srgbClr val="007FA3"/>
              </a:buClr>
              <a:buSzPct val="100000"/>
              <a:buFont typeface="Arial" panose="020B0604020202020204" pitchFamily="34" charset="0"/>
              <a:buChar char="•"/>
              <a:defRPr/>
            </a:pPr>
            <a:r>
              <a:rPr lang="en-US" sz="1800" b="1" kern="1200" dirty="0" smtClean="0">
                <a:latin typeface="Arial (Body)"/>
                <a:ea typeface="ＭＳ Ｐゴシック" charset="0"/>
                <a:cs typeface="+mn-cs"/>
                <a:sym typeface="Arial"/>
              </a:rPr>
              <a:t>recall</a:t>
            </a:r>
            <a:r>
              <a:rPr lang="en-US" sz="1800" b="1" kern="1200" dirty="0">
                <a:latin typeface="Arial (Body)"/>
                <a:ea typeface="ＭＳ Ｐゴシック" charset="0"/>
                <a:cs typeface="+mn-cs"/>
                <a:sym typeface="Arial"/>
              </a:rPr>
              <a:t>:</a:t>
            </a:r>
            <a:r>
              <a:rPr lang="en-US" sz="1800" kern="1200" dirty="0">
                <a:latin typeface="Arial (Body)"/>
                <a:ea typeface="ＭＳ Ｐゴシック" charset="0"/>
                <a:cs typeface="+mn-cs"/>
                <a:sym typeface="Arial"/>
              </a:rPr>
              <a:t> when creating datagram to send into </a:t>
            </a:r>
            <a:r>
              <a:rPr lang="en-US" sz="1800" kern="1200" dirty="0" smtClean="0">
                <a:latin typeface="Arial (Body)"/>
                <a:ea typeface="ＭＳ Ｐゴシック" charset="0"/>
                <a:cs typeface="+mn-cs"/>
                <a:sym typeface="Arial"/>
              </a:rPr>
              <a:t>U</a:t>
            </a:r>
            <a:r>
              <a:rPr lang="en-US" sz="100" kern="1200" dirty="0" smtClean="0">
                <a:latin typeface="Arial (Body)"/>
                <a:ea typeface="ＭＳ Ｐゴシック" charset="0"/>
                <a:cs typeface="+mn-cs"/>
                <a:sym typeface="Arial"/>
              </a:rPr>
              <a:t> </a:t>
            </a:r>
            <a:r>
              <a:rPr lang="en-US" sz="1800" kern="1200" dirty="0" smtClean="0">
                <a:latin typeface="Arial (Body)"/>
                <a:ea typeface="ＭＳ Ｐゴシック" charset="0"/>
                <a:cs typeface="+mn-cs"/>
                <a:sym typeface="Arial"/>
              </a:rPr>
              <a:t>D</a:t>
            </a:r>
            <a:r>
              <a:rPr lang="en-US" sz="100" kern="1200" dirty="0" smtClean="0">
                <a:latin typeface="Arial (Body)"/>
                <a:ea typeface="ＭＳ Ｐゴシック" charset="0"/>
                <a:cs typeface="+mn-cs"/>
                <a:sym typeface="Arial"/>
              </a:rPr>
              <a:t> </a:t>
            </a:r>
            <a:r>
              <a:rPr lang="en-US" sz="1800" kern="1200" dirty="0" smtClean="0">
                <a:latin typeface="Arial (Body)"/>
                <a:ea typeface="ＭＳ Ｐゴシック" charset="0"/>
                <a:cs typeface="+mn-cs"/>
                <a:sym typeface="Arial"/>
              </a:rPr>
              <a:t>P socket</a:t>
            </a:r>
            <a:r>
              <a:rPr lang="en-US" sz="1800" kern="1200" dirty="0">
                <a:latin typeface="Arial (Body)"/>
                <a:ea typeface="ＭＳ Ｐゴシック" charset="0"/>
                <a:cs typeface="+mn-cs"/>
                <a:sym typeface="Arial"/>
              </a:rPr>
              <a:t>, must specify</a:t>
            </a:r>
          </a:p>
          <a:p>
            <a:pPr marL="741553" lvl="1" indent="-284353">
              <a:spcBef>
                <a:spcPts val="600"/>
              </a:spcBef>
              <a:buClr>
                <a:srgbClr val="007FA3"/>
              </a:buClr>
              <a:buSzPct val="100000"/>
              <a:buFont typeface="Arial" panose="020B0604020202020204" pitchFamily="34" charset="0"/>
              <a:buChar char="–"/>
              <a:defRPr/>
            </a:pPr>
            <a:r>
              <a:rPr lang="en-US" sz="1800" kern="1200" dirty="0">
                <a:latin typeface="Arial (Body)"/>
                <a:ea typeface="ＭＳ Ｐゴシック" charset="0"/>
                <a:cs typeface="+mn-cs"/>
                <a:sym typeface="Arial"/>
              </a:rPr>
              <a:t>destination </a:t>
            </a:r>
            <a:r>
              <a:rPr lang="en-US" sz="1800" kern="1200" dirty="0" smtClean="0">
                <a:latin typeface="Arial (Body)"/>
                <a:ea typeface="ＭＳ Ｐゴシック" charset="0"/>
                <a:cs typeface="+mn-cs"/>
                <a:sym typeface="Arial"/>
              </a:rPr>
              <a:t>I</a:t>
            </a:r>
            <a:r>
              <a:rPr lang="en-US" sz="100" kern="1200" dirty="0" smtClean="0">
                <a:latin typeface="Arial (Body)"/>
                <a:ea typeface="ＭＳ Ｐゴシック" charset="0"/>
                <a:cs typeface="+mn-cs"/>
                <a:sym typeface="Arial"/>
              </a:rPr>
              <a:t> </a:t>
            </a:r>
            <a:r>
              <a:rPr lang="en-US" sz="1800" kern="1200" dirty="0" smtClean="0">
                <a:latin typeface="Arial (Body)"/>
                <a:ea typeface="ＭＳ Ｐゴシック" charset="0"/>
                <a:cs typeface="+mn-cs"/>
                <a:sym typeface="Arial"/>
              </a:rPr>
              <a:t>P address</a:t>
            </a:r>
            <a:endParaRPr lang="en-US" sz="1800" kern="1200" dirty="0">
              <a:latin typeface="Arial (Body)"/>
              <a:ea typeface="ＭＳ Ｐゴシック" charset="0"/>
              <a:cs typeface="+mn-cs"/>
              <a:sym typeface="Arial"/>
            </a:endParaRPr>
          </a:p>
          <a:p>
            <a:pPr marL="741553" lvl="1" indent="-284353">
              <a:spcBef>
                <a:spcPts val="600"/>
              </a:spcBef>
              <a:buClr>
                <a:srgbClr val="007FA3"/>
              </a:buClr>
              <a:buSzPct val="100000"/>
              <a:buFont typeface="Arial" panose="020B0604020202020204" pitchFamily="34" charset="0"/>
              <a:buChar char="–"/>
              <a:defRPr/>
            </a:pPr>
            <a:r>
              <a:rPr lang="en-US" sz="1800" kern="1200" dirty="0">
                <a:latin typeface="Arial (Body)"/>
                <a:ea typeface="ＭＳ Ｐゴシック" charset="0"/>
                <a:cs typeface="+mn-cs"/>
                <a:sym typeface="Arial"/>
              </a:rPr>
              <a:t>destination port #</a:t>
            </a:r>
          </a:p>
        </p:txBody>
      </p:sp>
      <p:sp>
        <p:nvSpPr>
          <p:cNvPr id="55302" name="Content Placeholder 4"/>
          <p:cNvSpPr txBox="1">
            <a:spLocks noGrp="1"/>
          </p:cNvSpPr>
          <p:nvPr>
            <p:ph sz="quarter" idx="14"/>
          </p:nvPr>
        </p:nvSpPr>
        <p:spPr>
          <a:xfrm>
            <a:off x="457200" y="3568242"/>
            <a:ext cx="3860800" cy="2000250"/>
          </a:xfrm>
        </p:spPr>
        <p:txBody>
          <a:bodyPr>
            <a:spAutoFit/>
          </a:bodyPr>
          <a:lstStyle/>
          <a:p>
            <a:pPr marL="255600" indent="-255600">
              <a:spcBef>
                <a:spcPts val="15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when host receives U</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D</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segment:</a:t>
            </a:r>
          </a:p>
          <a:p>
            <a:pPr marL="741363" lvl="1" indent="-284163">
              <a:spcBef>
                <a:spcPts val="6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checks destination port # in segment</a:t>
            </a:r>
          </a:p>
          <a:p>
            <a:pPr marL="741363" lvl="1" indent="-284163">
              <a:spcBef>
                <a:spcPts val="6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directs U</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D</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segment to socket with that port #</a:t>
            </a:r>
          </a:p>
        </p:txBody>
      </p:sp>
      <p:sp>
        <p:nvSpPr>
          <p:cNvPr id="8" name="AutoShape 113" descr="An arrow points to the right.&#10;"/>
          <p:cNvSpPr>
            <a:spLocks noChangeArrowheads="1"/>
          </p:cNvSpPr>
          <p:nvPr/>
        </p:nvSpPr>
        <p:spPr bwMode="auto">
          <a:xfrm>
            <a:off x="4467225" y="4298492"/>
            <a:ext cx="560388" cy="311150"/>
          </a:xfrm>
          <a:prstGeom prst="rightArrow">
            <a:avLst>
              <a:gd name="adj1" fmla="val 50000"/>
              <a:gd name="adj2" fmla="val 45026"/>
            </a:avLst>
          </a:prstGeom>
          <a:solidFill>
            <a:srgbClr val="CC0000"/>
          </a:solidFill>
          <a:ln w="9525">
            <a:solidFill>
              <a:srgbClr val="CC0000"/>
            </a:solidFill>
            <a:miter lim="800000"/>
            <a:headEnd/>
            <a:tailEnd/>
          </a:ln>
        </p:spPr>
        <p:txBody>
          <a:bodyPr wrap="none"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endParaRPr lang="en-US" altLang="en-US" sz="1800" dirty="0">
              <a:latin typeface="+mn-lt"/>
              <a:ea typeface="MS PGothic" panose="020B0600070205080204" pitchFamily="34" charset="-128"/>
            </a:endParaRPr>
          </a:p>
        </p:txBody>
      </p:sp>
      <p:sp>
        <p:nvSpPr>
          <p:cNvPr id="55304" name="Content Placeholder 5"/>
          <p:cNvSpPr txBox="1">
            <a:spLocks noGrp="1"/>
          </p:cNvSpPr>
          <p:nvPr>
            <p:ph sz="quarter" idx="15"/>
          </p:nvPr>
        </p:nvSpPr>
        <p:spPr>
          <a:xfrm>
            <a:off x="5219700" y="3644442"/>
            <a:ext cx="3473450" cy="1570037"/>
          </a:xfrm>
        </p:spPr>
        <p:txBody>
          <a:bodyPr>
            <a:spAutoFit/>
          </a:bodyPr>
          <a:lstStyle/>
          <a:p>
            <a:pPr marL="0" indent="0">
              <a:spcBef>
                <a:spcPts val="1500"/>
              </a:spcBef>
              <a:buClr>
                <a:srgbClr val="007FA3"/>
              </a:buClr>
            </a:pPr>
            <a:r>
              <a:rPr lang="en-US" altLang="en-US" sz="1800" dirty="0" smtClean="0">
                <a:latin typeface="Arial (Body)"/>
                <a:ea typeface="MS PGothic" panose="020B0600070205080204" pitchFamily="34" charset="-128"/>
                <a:cs typeface="Arial" panose="020B0604020202020204" pitchFamily="34" charset="0"/>
              </a:rPr>
              <a:t>I</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datagrams with </a:t>
            </a:r>
            <a:r>
              <a:rPr lang="en-US" altLang="en-US" sz="1800" b="1" dirty="0" smtClean="0">
                <a:latin typeface="Arial (Body)"/>
                <a:ea typeface="MS PGothic" panose="020B0600070205080204" pitchFamily="34" charset="-128"/>
                <a:cs typeface="Arial" panose="020B0604020202020204" pitchFamily="34" charset="0"/>
              </a:rPr>
              <a:t>same dest. port #,</a:t>
            </a:r>
            <a:r>
              <a:rPr lang="en-US" altLang="en-US" sz="1800" dirty="0" smtClean="0">
                <a:latin typeface="Arial (Body)"/>
                <a:ea typeface="MS PGothic" panose="020B0600070205080204" pitchFamily="34" charset="-128"/>
                <a:cs typeface="Arial" panose="020B0604020202020204" pitchFamily="34" charset="0"/>
              </a:rPr>
              <a:t> but different source I</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addresses and/or source port numbers will be directed to </a:t>
            </a:r>
            <a:r>
              <a:rPr lang="en-US" altLang="en-US" sz="1800" b="1" dirty="0" smtClean="0">
                <a:latin typeface="Arial (Body)"/>
                <a:ea typeface="MS PGothic" panose="020B0600070205080204" pitchFamily="34" charset="-128"/>
                <a:cs typeface="Arial" panose="020B0604020202020204" pitchFamily="34" charset="0"/>
              </a:rPr>
              <a:t>same socket </a:t>
            </a:r>
            <a:r>
              <a:rPr lang="en-US" altLang="en-US" sz="1800" dirty="0" smtClean="0">
                <a:latin typeface="Arial (Body)"/>
                <a:ea typeface="MS PGothic" panose="020B0600070205080204" pitchFamily="34" charset="-128"/>
                <a:cs typeface="Arial" panose="020B0604020202020204" pitchFamily="34" charset="0"/>
              </a:rPr>
              <a:t>at dest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963"/>
            <a:ext cx="8229600" cy="1231900"/>
          </a:xfrm>
        </p:spPr>
        <p:txBody>
          <a:bodyPr>
            <a:spAutoFit/>
          </a:bodyPr>
          <a:lstStyle/>
          <a:p>
            <a:pPr>
              <a:defRPr/>
            </a:pPr>
            <a:r>
              <a:rPr lang="en-US" dirty="0" smtClean="0">
                <a:latin typeface="Times New Roman" panose="02020603050405020304" pitchFamily="18" charset="0"/>
                <a:cs typeface="+mj-cs"/>
              </a:rPr>
              <a:t>T</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C</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Congestion Control: Additive Increase Multiplicative Decrease</a:t>
            </a:r>
            <a:endParaRPr lang="en-US" dirty="0">
              <a:latin typeface="Times New Roman" panose="02020603050405020304" pitchFamily="18" charset="0"/>
              <a:cs typeface="+mj-cs"/>
            </a:endParaRPr>
          </a:p>
        </p:txBody>
      </p:sp>
      <p:sp>
        <p:nvSpPr>
          <p:cNvPr id="3" name="Content Placeholder 2"/>
          <p:cNvSpPr>
            <a:spLocks noGrp="1"/>
          </p:cNvSpPr>
          <p:nvPr>
            <p:ph type="body" idx="1"/>
          </p:nvPr>
        </p:nvSpPr>
        <p:spPr>
          <a:xfrm>
            <a:off x="457200" y="1600200"/>
            <a:ext cx="8229600" cy="1878013"/>
          </a:xfrm>
        </p:spPr>
        <p:txBody>
          <a:bodyPr>
            <a:spAutoFit/>
          </a:bodyPr>
          <a:lstStyle/>
          <a:p>
            <a:pPr marL="255651" indent="-255651">
              <a:defRPr/>
            </a:pPr>
            <a:r>
              <a:rPr lang="en-US" sz="2000" b="1" kern="1200" dirty="0">
                <a:latin typeface="Arial (Body)"/>
                <a:ea typeface="ＭＳ Ｐゴシック" charset="0"/>
                <a:cs typeface="+mn-cs"/>
              </a:rPr>
              <a:t>approach: </a:t>
            </a:r>
            <a:r>
              <a:rPr lang="en-US" sz="2000" kern="1200" dirty="0">
                <a:latin typeface="Arial (Body)"/>
                <a:ea typeface="ＭＳ Ｐゴシック" charset="0"/>
                <a:cs typeface="+mn-cs"/>
              </a:rPr>
              <a:t>sender</a:t>
            </a:r>
            <a:r>
              <a:rPr lang="en-US" sz="2000" i="1" kern="1200" dirty="0">
                <a:latin typeface="Arial (Body)"/>
                <a:ea typeface="ＭＳ Ｐゴシック" charset="0"/>
                <a:cs typeface="+mn-cs"/>
              </a:rPr>
              <a:t> </a:t>
            </a:r>
            <a:r>
              <a:rPr lang="en-US" sz="2000" kern="1200" dirty="0">
                <a:latin typeface="Arial (Body)"/>
                <a:ea typeface="ＭＳ Ｐゴシック" charset="0"/>
                <a:cs typeface="+mn-cs"/>
              </a:rPr>
              <a:t>increases transmission rate (window size), probing for usable bandwidth, until loss occurs</a:t>
            </a:r>
          </a:p>
          <a:p>
            <a:pPr marL="741553" lvl="1" indent="-284353">
              <a:buFont typeface="Arial" panose="020B0604020202020204" pitchFamily="34" charset="0"/>
              <a:buChar char="–"/>
              <a:defRPr/>
            </a:pPr>
            <a:r>
              <a:rPr lang="en-US" sz="2000" b="1" kern="1200" dirty="0">
                <a:latin typeface="Arial (Body)"/>
                <a:ea typeface="ＭＳ Ｐゴシック" charset="0"/>
                <a:cs typeface="+mn-cs"/>
              </a:rPr>
              <a:t>additive increase</a:t>
            </a:r>
            <a:r>
              <a:rPr lang="en-US" sz="2000" i="1" kern="1200" dirty="0">
                <a:latin typeface="Arial (Body)"/>
                <a:ea typeface="ＭＳ Ｐゴシック" charset="0"/>
                <a:cs typeface="+mn-cs"/>
              </a:rPr>
              <a:t>:</a:t>
            </a:r>
            <a:r>
              <a:rPr lang="en-US" sz="2000" kern="1200" dirty="0">
                <a:latin typeface="Arial (Body)"/>
                <a:ea typeface="ＭＳ Ｐゴシック" charset="0"/>
                <a:cs typeface="+mn-cs"/>
              </a:rPr>
              <a:t> </a:t>
            </a:r>
            <a:r>
              <a:rPr lang="en-US" sz="2000" kern="1200" dirty="0" smtClean="0">
                <a:latin typeface="Arial (Body)"/>
                <a:ea typeface="ＭＳ Ｐゴシック" charset="0"/>
                <a:cs typeface="+mn-cs"/>
              </a:rPr>
              <a:t>increase </a:t>
            </a:r>
            <a:r>
              <a:rPr lang="en-US" sz="2000" b="1" kern="1200" dirty="0" smtClean="0">
                <a:latin typeface="Courier New" panose="02070309020205020404" pitchFamily="49" charset="0"/>
                <a:ea typeface="ＭＳ Ｐゴシック" charset="0"/>
                <a:cs typeface="Courier New" panose="02070309020205020404" pitchFamily="49" charset="0"/>
              </a:rPr>
              <a:t>cwnd</a:t>
            </a:r>
            <a:r>
              <a:rPr lang="en-US" sz="2000" kern="1200" dirty="0" smtClean="0">
                <a:latin typeface="Arial (Body)"/>
                <a:ea typeface="ＭＳ Ｐゴシック" charset="0"/>
                <a:cs typeface="+mn-cs"/>
              </a:rPr>
              <a:t> </a:t>
            </a:r>
            <a:r>
              <a:rPr lang="en-US" sz="2000" kern="1200" dirty="0">
                <a:latin typeface="Arial (Body)"/>
                <a:ea typeface="ＭＳ Ｐゴシック" charset="0"/>
                <a:cs typeface="+mn-cs"/>
              </a:rPr>
              <a:t>by 1 </a:t>
            </a:r>
            <a:r>
              <a:rPr lang="en-US" sz="2000" kern="1200" dirty="0" smtClean="0">
                <a:latin typeface="Arial (Body)"/>
                <a:ea typeface="ＭＳ Ｐゴシック" charset="0"/>
                <a:cs typeface="+mn-cs"/>
              </a:rPr>
              <a:t>M</a:t>
            </a:r>
            <a:r>
              <a:rPr lang="en-US" sz="100" kern="1200" dirty="0" smtClean="0">
                <a:latin typeface="Arial (Body)"/>
                <a:ea typeface="ＭＳ Ｐゴシック" charset="0"/>
                <a:cs typeface="+mn-cs"/>
              </a:rPr>
              <a:t> </a:t>
            </a:r>
            <a:r>
              <a:rPr lang="en-US" sz="2000" kern="1200" dirty="0" smtClean="0">
                <a:latin typeface="Arial (Body)"/>
                <a:ea typeface="ＭＳ Ｐゴシック" charset="0"/>
                <a:cs typeface="+mn-cs"/>
              </a:rPr>
              <a:t>S</a:t>
            </a:r>
            <a:r>
              <a:rPr lang="en-US" sz="100" kern="1200" dirty="0" smtClean="0">
                <a:latin typeface="Arial (Body)"/>
                <a:ea typeface="ＭＳ Ｐゴシック" charset="0"/>
                <a:cs typeface="+mn-cs"/>
              </a:rPr>
              <a:t> </a:t>
            </a:r>
            <a:r>
              <a:rPr lang="en-US" sz="2000" kern="1200" dirty="0" smtClean="0">
                <a:latin typeface="Arial (Body)"/>
                <a:ea typeface="ＭＳ Ｐゴシック" charset="0"/>
                <a:cs typeface="+mn-cs"/>
              </a:rPr>
              <a:t>S </a:t>
            </a:r>
            <a:r>
              <a:rPr lang="en-US" sz="2000" kern="1200" dirty="0">
                <a:latin typeface="Arial (Body)"/>
                <a:ea typeface="ＭＳ Ｐゴシック" charset="0"/>
                <a:cs typeface="+mn-cs"/>
              </a:rPr>
              <a:t>every </a:t>
            </a:r>
            <a:r>
              <a:rPr lang="en-US" sz="2000" kern="1200" dirty="0" smtClean="0">
                <a:latin typeface="Arial (Body)"/>
                <a:ea typeface="ＭＳ Ｐゴシック" charset="0"/>
                <a:cs typeface="+mn-cs"/>
              </a:rPr>
              <a:t>R</a:t>
            </a:r>
            <a:r>
              <a:rPr lang="en-US" sz="100" kern="1200" dirty="0" smtClean="0">
                <a:latin typeface="Arial (Body)"/>
                <a:ea typeface="ＭＳ Ｐゴシック" charset="0"/>
                <a:cs typeface="+mn-cs"/>
              </a:rPr>
              <a:t> </a:t>
            </a:r>
            <a:r>
              <a:rPr lang="en-US" sz="2000" kern="1200" dirty="0" smtClean="0">
                <a:latin typeface="Arial (Body)"/>
                <a:ea typeface="ＭＳ Ｐゴシック" charset="0"/>
                <a:cs typeface="+mn-cs"/>
              </a:rPr>
              <a:t>T</a:t>
            </a:r>
            <a:r>
              <a:rPr lang="en-US" sz="100" kern="1200" dirty="0" smtClean="0">
                <a:latin typeface="Arial (Body)"/>
                <a:ea typeface="ＭＳ Ｐゴシック" charset="0"/>
                <a:cs typeface="+mn-cs"/>
              </a:rPr>
              <a:t> </a:t>
            </a:r>
            <a:r>
              <a:rPr lang="en-US" sz="2000" kern="1200" dirty="0" smtClean="0">
                <a:latin typeface="Arial (Body)"/>
                <a:ea typeface="ＭＳ Ｐゴシック" charset="0"/>
                <a:cs typeface="+mn-cs"/>
              </a:rPr>
              <a:t>T until </a:t>
            </a:r>
            <a:r>
              <a:rPr lang="en-US" sz="2000" kern="1200" dirty="0">
                <a:latin typeface="Arial (Body)"/>
                <a:ea typeface="ＭＳ Ｐゴシック" charset="0"/>
                <a:cs typeface="+mn-cs"/>
              </a:rPr>
              <a:t>loss detected</a:t>
            </a:r>
            <a:endParaRPr lang="en-US" sz="2000" i="1" kern="1200" dirty="0">
              <a:latin typeface="Arial (Body)"/>
              <a:ea typeface="ＭＳ Ｐゴシック" charset="0"/>
              <a:cs typeface="+mn-cs"/>
            </a:endParaRPr>
          </a:p>
          <a:p>
            <a:pPr marL="741553" lvl="1" indent="-284353">
              <a:buFont typeface="Arial" panose="020B0604020202020204" pitchFamily="34" charset="0"/>
              <a:buChar char="–"/>
              <a:defRPr/>
            </a:pPr>
            <a:r>
              <a:rPr lang="en-US" sz="2000" b="1" kern="1200" dirty="0">
                <a:latin typeface="Arial (Body)"/>
                <a:ea typeface="ＭＳ Ｐゴシック" charset="0"/>
                <a:cs typeface="+mn-cs"/>
              </a:rPr>
              <a:t>multiplicative decrease</a:t>
            </a:r>
            <a:r>
              <a:rPr lang="en-US" sz="2000" kern="1200" dirty="0">
                <a:latin typeface="Arial (Body)"/>
                <a:ea typeface="ＭＳ Ｐゴシック" charset="0"/>
                <a:cs typeface="+mn-cs"/>
              </a:rPr>
              <a:t>: cut </a:t>
            </a:r>
            <a:r>
              <a:rPr lang="en-US" sz="2000" b="1" kern="1200" dirty="0">
                <a:latin typeface="Courier New" panose="02070309020205020404" pitchFamily="49" charset="0"/>
                <a:ea typeface="ＭＳ Ｐゴシック" charset="0"/>
                <a:cs typeface="Courier New" panose="02070309020205020404" pitchFamily="49" charset="0"/>
              </a:rPr>
              <a:t>cwnd</a:t>
            </a:r>
            <a:r>
              <a:rPr lang="en-US" sz="2000" kern="1200" dirty="0">
                <a:latin typeface="Arial (Body)"/>
                <a:ea typeface="ＭＳ Ｐゴシック" charset="0"/>
                <a:cs typeface="+mn-cs"/>
              </a:rPr>
              <a:t> in half after </a:t>
            </a:r>
            <a:r>
              <a:rPr lang="en-US" sz="2000" kern="1200" dirty="0" smtClean="0">
                <a:latin typeface="Arial (Body)"/>
                <a:ea typeface="ＭＳ Ｐゴシック" charset="0"/>
                <a:cs typeface="+mn-cs"/>
              </a:rPr>
              <a:t>loss</a:t>
            </a:r>
            <a:endParaRPr lang="en-US" sz="2000" kern="1200" dirty="0">
              <a:latin typeface="Arial (Body)"/>
              <a:ea typeface="ＭＳ Ｐゴシック" charset="0"/>
              <a:cs typeface="+mn-cs"/>
            </a:endParaRPr>
          </a:p>
        </p:txBody>
      </p:sp>
      <p:pic>
        <p:nvPicPr>
          <p:cNvPr id="168964" name="Picture 9" descr="A graph of A I M D saw tooth behavior, probing for bandwidth. A graph plots c w n d, T C P sender congestion window size over time. The graph has some notes at different points. A jagged line repeats a pattern. Starting from about halfway up the y axis, a line rises steadily, then drops at a vertical line, then rises steadily, higher than the last rise, then drops at a vertical line. This pattern of shorter rise, higher rise, continues 2 more times. At the first rise, there are 2 lines of notes. The first line applies to this rise. 1, additively increase window size. 2, until loss occurs. At the first fall and second fall, there are 2 lines of notes. The second line applies to the fall. 1, additively increase window size. 2, until loss occurs, then cut window in hal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3907" y="3777223"/>
            <a:ext cx="6816186" cy="241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Congestion Control: Details</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27" name="Content Placeholder 26"/>
          <p:cNvSpPr>
            <a:spLocks noGrp="1"/>
          </p:cNvSpPr>
          <p:nvPr>
            <p:ph idx="1"/>
          </p:nvPr>
        </p:nvSpPr>
        <p:spPr>
          <a:xfrm>
            <a:off x="5058697" y="1724192"/>
            <a:ext cx="3628103" cy="1054510"/>
          </a:xfrm>
        </p:spPr>
        <p:txBody>
          <a:bodyPr/>
          <a:lstStyle/>
          <a:p>
            <a:pPr marL="255600" indent="-255600">
              <a:spcBef>
                <a:spcPts val="1500"/>
              </a:spcBef>
              <a:buClr>
                <a:schemeClr val="tx2"/>
              </a:buClr>
              <a:buFont typeface="Arial" panose="020B0604020202020204" pitchFamily="34" charset="0"/>
              <a:buChar char="•"/>
            </a:pPr>
            <a:r>
              <a:rPr lang="en-US" sz="2000" b="1" dirty="0">
                <a:latin typeface="+mn-lt"/>
                <a:ea typeface="ＭＳ Ｐゴシック" charset="0"/>
              </a:rPr>
              <a:t>cwnd</a:t>
            </a:r>
            <a:r>
              <a:rPr lang="en-US" sz="2000" dirty="0">
                <a:latin typeface="+mn-lt"/>
                <a:ea typeface="ＭＳ Ｐゴシック" charset="0"/>
              </a:rPr>
              <a:t> is dynamic, function of perceived network </a:t>
            </a:r>
            <a:r>
              <a:rPr lang="en-US" sz="2000" dirty="0" smtClean="0">
                <a:latin typeface="+mn-lt"/>
                <a:ea typeface="ＭＳ Ｐゴシック" charset="0"/>
              </a:rPr>
              <a:t>congestion</a:t>
            </a:r>
          </a:p>
        </p:txBody>
      </p:sp>
      <p:sp>
        <p:nvSpPr>
          <p:cNvPr id="28" name="Content Placeholder 27"/>
          <p:cNvSpPr>
            <a:spLocks noGrp="1"/>
          </p:cNvSpPr>
          <p:nvPr>
            <p:ph idx="13"/>
          </p:nvPr>
        </p:nvSpPr>
        <p:spPr>
          <a:xfrm>
            <a:off x="506187" y="4464975"/>
            <a:ext cx="3529890" cy="459668"/>
          </a:xfrm>
        </p:spPr>
        <p:txBody>
          <a:bodyPr/>
          <a:lstStyle/>
          <a:p>
            <a:pPr marL="255600" indent="-255600">
              <a:spcBef>
                <a:spcPts val="1500"/>
              </a:spcBef>
              <a:buClr>
                <a:schemeClr val="tx2"/>
              </a:buClr>
              <a:buFont typeface="Arial" panose="020B0604020202020204" pitchFamily="34" charset="0"/>
              <a:buChar char="•"/>
            </a:pPr>
            <a:r>
              <a:rPr lang="en-US" sz="2000" dirty="0">
                <a:latin typeface="+mn-lt"/>
                <a:ea typeface="ＭＳ Ｐゴシック" charset="0"/>
              </a:rPr>
              <a:t>sender limits transmission</a:t>
            </a:r>
            <a:r>
              <a:rPr lang="en-US" sz="2000" dirty="0" smtClean="0">
                <a:latin typeface="+mn-lt"/>
                <a:ea typeface="ＭＳ Ｐゴシック" charset="0"/>
              </a:rPr>
              <a:t>:</a:t>
            </a:r>
            <a:endParaRPr lang="en-US" sz="2000" dirty="0">
              <a:latin typeface="+mn-lt"/>
            </a:endParaRPr>
          </a:p>
        </p:txBody>
      </p:sp>
      <p:sp>
        <p:nvSpPr>
          <p:cNvPr id="3" name="Content Placeholder 2"/>
          <p:cNvSpPr>
            <a:spLocks noGrp="1"/>
          </p:cNvSpPr>
          <p:nvPr>
            <p:ph idx="14"/>
          </p:nvPr>
        </p:nvSpPr>
        <p:spPr>
          <a:xfrm>
            <a:off x="5154560" y="2834962"/>
            <a:ext cx="3436374" cy="1504558"/>
          </a:xfrm>
        </p:spPr>
        <p:txBody>
          <a:bodyPr/>
          <a:lstStyle/>
          <a:p>
            <a:pPr marL="0" indent="0">
              <a:spcBef>
                <a:spcPts val="1500"/>
              </a:spcBef>
              <a:buFont typeface="Wingdings" charset="0"/>
              <a:buNone/>
              <a:defRPr/>
            </a:pPr>
            <a:r>
              <a:rPr lang="en-US" sz="2000" b="1" dirty="0">
                <a:latin typeface="+mn-lt"/>
                <a:ea typeface="ＭＳ Ｐゴシック" charset="0"/>
              </a:rPr>
              <a:t>T</a:t>
            </a:r>
            <a:r>
              <a:rPr lang="en-US" sz="100" b="1" dirty="0">
                <a:latin typeface="+mn-lt"/>
                <a:ea typeface="ＭＳ Ｐゴシック" charset="0"/>
              </a:rPr>
              <a:t> </a:t>
            </a:r>
            <a:r>
              <a:rPr lang="en-US" sz="2000" b="1" dirty="0">
                <a:latin typeface="+mn-lt"/>
                <a:ea typeface="ＭＳ Ｐゴシック" charset="0"/>
              </a:rPr>
              <a:t>C</a:t>
            </a:r>
            <a:r>
              <a:rPr lang="en-US" sz="100" b="1" dirty="0">
                <a:latin typeface="+mn-lt"/>
                <a:ea typeface="ＭＳ Ｐゴシック" charset="0"/>
              </a:rPr>
              <a:t> </a:t>
            </a:r>
            <a:r>
              <a:rPr lang="en-US" sz="2000" b="1" dirty="0">
                <a:latin typeface="+mn-lt"/>
                <a:ea typeface="ＭＳ Ｐゴシック" charset="0"/>
              </a:rPr>
              <a:t>P sending rate:</a:t>
            </a:r>
          </a:p>
          <a:p>
            <a:pPr marL="255600" indent="-255600">
              <a:spcBef>
                <a:spcPts val="1500"/>
              </a:spcBef>
              <a:buClr>
                <a:schemeClr val="tx2"/>
              </a:buClr>
              <a:buFont typeface="Arial" panose="020B0604020202020204" pitchFamily="34" charset="0"/>
              <a:buChar char="•"/>
              <a:defRPr/>
            </a:pPr>
            <a:r>
              <a:rPr lang="en-US" sz="2000" b="1" dirty="0">
                <a:latin typeface="+mn-lt"/>
                <a:ea typeface="ＭＳ Ｐゴシック" charset="0"/>
              </a:rPr>
              <a:t>roughly:</a:t>
            </a:r>
            <a:r>
              <a:rPr lang="en-US" sz="2000" dirty="0">
                <a:latin typeface="+mn-lt"/>
                <a:ea typeface="ＭＳ Ｐゴシック" charset="0"/>
              </a:rPr>
              <a:t> send cwnd bytes, wait R</a:t>
            </a:r>
            <a:r>
              <a:rPr lang="en-US" sz="100" dirty="0">
                <a:latin typeface="+mn-lt"/>
                <a:ea typeface="ＭＳ Ｐゴシック" charset="0"/>
              </a:rPr>
              <a:t> </a:t>
            </a:r>
            <a:r>
              <a:rPr lang="en-US" sz="2000" dirty="0">
                <a:latin typeface="+mn-lt"/>
                <a:ea typeface="ＭＳ Ｐゴシック" charset="0"/>
              </a:rPr>
              <a:t>T</a:t>
            </a:r>
            <a:r>
              <a:rPr lang="en-US" sz="100" dirty="0">
                <a:latin typeface="+mn-lt"/>
                <a:ea typeface="ＭＳ Ｐゴシック" charset="0"/>
              </a:rPr>
              <a:t> </a:t>
            </a:r>
            <a:r>
              <a:rPr lang="en-US" sz="2000" dirty="0">
                <a:latin typeface="+mn-lt"/>
                <a:ea typeface="ＭＳ Ｐゴシック" charset="0"/>
              </a:rPr>
              <a:t>T for </a:t>
            </a:r>
            <a:r>
              <a:rPr lang="en-US" sz="2000" dirty="0" smtClean="0">
                <a:latin typeface="+mn-lt"/>
                <a:ea typeface="ＭＳ Ｐゴシック" charset="0"/>
              </a:rPr>
              <a:t>A</a:t>
            </a:r>
            <a:r>
              <a:rPr lang="en-US" sz="100" dirty="0" smtClean="0">
                <a:latin typeface="+mn-lt"/>
                <a:ea typeface="ＭＳ Ｐゴシック" charset="0"/>
              </a:rPr>
              <a:t> </a:t>
            </a:r>
            <a:r>
              <a:rPr lang="en-US" sz="2000" dirty="0" smtClean="0">
                <a:latin typeface="+mn-lt"/>
                <a:ea typeface="ＭＳ Ｐゴシック" charset="0"/>
              </a:rPr>
              <a:t>C</a:t>
            </a:r>
            <a:r>
              <a:rPr lang="en-US" sz="100" dirty="0" smtClean="0">
                <a:latin typeface="+mn-lt"/>
                <a:ea typeface="ＭＳ Ｐゴシック" charset="0"/>
              </a:rPr>
              <a:t> </a:t>
            </a:r>
            <a:r>
              <a:rPr lang="en-US" sz="2000" dirty="0" smtClean="0">
                <a:latin typeface="+mn-lt"/>
                <a:ea typeface="ＭＳ Ｐゴシック" charset="0"/>
              </a:rPr>
              <a:t>K</a:t>
            </a:r>
            <a:r>
              <a:rPr lang="en-US" sz="100" dirty="0" smtClean="0">
                <a:latin typeface="+mn-lt"/>
                <a:ea typeface="ＭＳ Ｐゴシック" charset="0"/>
              </a:rPr>
              <a:t> </a:t>
            </a:r>
            <a:r>
              <a:rPr lang="en-US" sz="2000" dirty="0" smtClean="0">
                <a:latin typeface="+mn-lt"/>
                <a:ea typeface="ＭＳ Ｐゴシック" charset="0"/>
              </a:rPr>
              <a:t>S</a:t>
            </a:r>
            <a:r>
              <a:rPr lang="en-US" sz="2000" dirty="0">
                <a:latin typeface="+mn-lt"/>
                <a:ea typeface="ＭＳ Ｐゴシック" charset="0"/>
              </a:rPr>
              <a:t>, then send more </a:t>
            </a:r>
            <a:r>
              <a:rPr lang="en-US" sz="2000" dirty="0" smtClean="0">
                <a:latin typeface="+mn-lt"/>
                <a:ea typeface="ＭＳ Ｐゴシック" charset="0"/>
              </a:rPr>
              <a:t>bytes</a:t>
            </a:r>
            <a:endParaRPr lang="en-US" sz="2000" dirty="0">
              <a:latin typeface="+mn-lt"/>
            </a:endParaRPr>
          </a:p>
        </p:txBody>
      </p:sp>
      <p:pic>
        <p:nvPicPr>
          <p:cNvPr id="26" name="Picture 25" descr="A sender sequence number space has 4 groups of vertical bars. The bars are arranged in a horizontal line. Group 1 has 10 bars. The last bar is labeled, last byte A C K d. Group 2 has 10 bars. This group is labeled, sent not yet A C K d, in flight. The last bar of this group is labeled, last byte sent. Group 3 has 6 bars. Group 2 and group 3 combined is labeled, c w n d. Group 4 has 9 bars."/>
          <p:cNvPicPr>
            <a:picLocks noChangeAspect="1"/>
          </p:cNvPicPr>
          <p:nvPr/>
        </p:nvPicPr>
        <p:blipFill>
          <a:blip r:embed="rId2"/>
          <a:stretch>
            <a:fillRect/>
          </a:stretch>
        </p:blipFill>
        <p:spPr>
          <a:xfrm>
            <a:off x="506187" y="1724192"/>
            <a:ext cx="3529890" cy="2560542"/>
          </a:xfrm>
          <a:prstGeom prst="rect">
            <a:avLst/>
          </a:prstGeom>
        </p:spPr>
      </p:pic>
      <p:pic>
        <p:nvPicPr>
          <p:cNvPr id="34" name="Picture 33" descr="Last Byte Sent hyphen Last Byte Acked is less than or equal to c w n d."/>
          <p:cNvPicPr>
            <a:picLocks noChangeAspect="1"/>
          </p:cNvPicPr>
          <p:nvPr/>
        </p:nvPicPr>
        <p:blipFill>
          <a:blip r:embed="rId3"/>
          <a:stretch>
            <a:fillRect/>
          </a:stretch>
        </p:blipFill>
        <p:spPr>
          <a:xfrm>
            <a:off x="834828" y="5136977"/>
            <a:ext cx="3737172" cy="780356"/>
          </a:xfrm>
          <a:prstGeom prst="rect">
            <a:avLst/>
          </a:prstGeom>
        </p:spPr>
      </p:pic>
      <p:pic>
        <p:nvPicPr>
          <p:cNvPr id="38" name="Picture 37" descr="Rate is approximately = to start fraction c w n d over R T T end fraction bytes per second."/>
          <p:cNvPicPr>
            <a:picLocks noChangeAspect="1"/>
          </p:cNvPicPr>
          <p:nvPr/>
        </p:nvPicPr>
        <p:blipFill>
          <a:blip r:embed="rId4"/>
          <a:stretch>
            <a:fillRect/>
          </a:stretch>
        </p:blipFill>
        <p:spPr>
          <a:xfrm>
            <a:off x="5384427" y="4610857"/>
            <a:ext cx="3090940" cy="841321"/>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Slow Start</a:t>
            </a:r>
            <a:endParaRPr lang="en-US" dirty="0">
              <a:latin typeface="Times New Roman" panose="02020603050405020304" pitchFamily="18" charset="0"/>
              <a:ea typeface="ＭＳ Ｐゴシック" charset="0"/>
              <a:cs typeface="+mj-cs"/>
            </a:endParaRPr>
          </a:p>
        </p:txBody>
      </p:sp>
      <p:sp>
        <p:nvSpPr>
          <p:cNvPr id="171011" name="Content Placeholder 4"/>
          <p:cNvSpPr txBox="1">
            <a:spLocks noGrp="1"/>
          </p:cNvSpPr>
          <p:nvPr>
            <p:ph type="body" idx="1"/>
          </p:nvPr>
        </p:nvSpPr>
        <p:spPr>
          <a:xfrm>
            <a:off x="457200" y="1600200"/>
            <a:ext cx="4244975" cy="4332288"/>
          </a:xfrm>
        </p:spPr>
        <p:txBody>
          <a:bodyPr>
            <a:spAutoFit/>
          </a:bodyPr>
          <a:lstStyle/>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when connection begins, increase rate exponentially until first loss event:</a:t>
            </a:r>
          </a:p>
          <a:p>
            <a:pPr marL="741363" lvl="1" indent="-284163">
              <a:buSzTx/>
              <a:buFontTx/>
              <a:buChar char="–"/>
              <a:tabLst>
                <a:tab pos="176213" algn="l"/>
              </a:tabLst>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initially </a:t>
            </a:r>
            <a:r>
              <a:rPr lang="en-US" altLang="en-US" sz="2200" b="1" dirty="0" smtClean="0">
                <a:solidFill>
                  <a:srgbClr val="000000"/>
                </a:solidFill>
                <a:latin typeface="Courier New" panose="02070309020205020404" pitchFamily="49" charset="0"/>
                <a:ea typeface="MS PGothic" panose="020B0600070205080204" pitchFamily="34" charset="-128"/>
                <a:cs typeface="Courier New" panose="02070309020205020404" pitchFamily="49" charset="0"/>
                <a:sym typeface="Arial" panose="020B0604020202020204" pitchFamily="34" charset="0"/>
              </a:rPr>
              <a:t>cwnd</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 1 M</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a:t>
            </a:r>
          </a:p>
          <a:p>
            <a:pPr marL="741363" lvl="1" indent="-284163">
              <a:buSzTx/>
              <a:buFontTx/>
              <a:buChar char="–"/>
              <a:tabLst>
                <a:tab pos="176213" algn="l"/>
              </a:tabLst>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double </a:t>
            </a:r>
            <a:r>
              <a:rPr lang="en-US" altLang="en-US" sz="2200" b="1" dirty="0" smtClean="0">
                <a:solidFill>
                  <a:srgbClr val="000000"/>
                </a:solidFill>
                <a:latin typeface="Courier New" panose="02070309020205020404" pitchFamily="49" charset="0"/>
                <a:ea typeface="MS PGothic" panose="020B0600070205080204" pitchFamily="34" charset="-128"/>
                <a:cs typeface="Arial" panose="020B0604020202020204" pitchFamily="34" charset="0"/>
                <a:sym typeface="Arial" panose="020B0604020202020204" pitchFamily="34" charset="0"/>
              </a:rPr>
              <a:t>cwnd</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every R</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T</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T</a:t>
            </a:r>
          </a:p>
          <a:p>
            <a:pPr marL="741363" lvl="1" indent="-284163">
              <a:buSzTx/>
              <a:buFontTx/>
              <a:buChar char="–"/>
              <a:tabLst>
                <a:tab pos="176213" algn="l"/>
              </a:tabLst>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done by incrementing </a:t>
            </a:r>
            <a:r>
              <a:rPr lang="en-US" altLang="en-US" sz="2200" b="1" dirty="0" smtClean="0">
                <a:solidFill>
                  <a:srgbClr val="000000"/>
                </a:solidFill>
                <a:latin typeface="Courier New" panose="02070309020205020404" pitchFamily="49" charset="0"/>
                <a:ea typeface="MS PGothic" panose="020B0600070205080204" pitchFamily="34" charset="-128"/>
                <a:cs typeface="Arial" panose="020B0604020202020204" pitchFamily="34" charset="0"/>
                <a:sym typeface="Arial" panose="020B0604020202020204" pitchFamily="34" charset="0"/>
              </a:rPr>
              <a:t>cwnd</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for every A</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C</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K received</a:t>
            </a:r>
          </a:p>
          <a:p>
            <a:pPr marL="255588" indent="-255588">
              <a:buSzTx/>
              <a:buFontTx/>
              <a:buChar char="•"/>
            </a:pPr>
            <a:r>
              <a:rPr lang="en-US" altLang="en-US" sz="22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summary: </a:t>
            </a: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initial rate is slow but ramps up exponentially fast</a:t>
            </a:r>
          </a:p>
        </p:txBody>
      </p:sp>
      <p:pic>
        <p:nvPicPr>
          <p:cNvPr id="171012" name="Picture 5" descr="A diagram has 2 parts, A P C, Host A, and a server, Host B. There are vertical parallel lines, time, that draw down from each part. Groups of arrows bounce between the vertical lines, like zig zags. Some arrows have notes. Host A. Group 1, there is 1 line moving downward right toward side Host B. Note, 1 segment. Host B. Group 1, there is 1 line moving downward left toward side Host A. Host A. Group 2, there are 2 arrows pointing downward right toward side Host B. Notes, 2 segments. The space between the 2 groups of arrows on Host As vertical line is marked, R T T. Host B. Group 2, 2 arrows are spaced out further than the rest. They point downward left toward side Host A. Host A. Group 3, 4 arrows point downward right toward side Host B. Notes, 4 segments. Host B. Group 3, 4 arrows point downward left toward Host A. The arrows do not reach Host As vertical lin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68913" y="1601788"/>
            <a:ext cx="3079750"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Detecting, Reacting to Loss</a:t>
            </a:r>
            <a:endParaRPr lang="en-US"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a:xfrm>
            <a:off x="457200" y="1600200"/>
            <a:ext cx="8229600" cy="4570413"/>
          </a:xfrm>
        </p:spPr>
        <p:txBody>
          <a:bodyPr>
            <a:spAutoFit/>
          </a:bodyPr>
          <a:lstStyle/>
          <a:p>
            <a:pPr marL="255651" indent="-255651">
              <a:defRPr/>
            </a:pPr>
            <a:r>
              <a:rPr lang="en-US" sz="2400" dirty="0">
                <a:solidFill>
                  <a:srgbClr val="000000"/>
                </a:solidFill>
                <a:latin typeface="Arial (Body)"/>
                <a:ea typeface="ＭＳ Ｐゴシック" charset="0"/>
                <a:cs typeface="+mn-cs"/>
              </a:rPr>
              <a:t>loss indicated by timeout:</a:t>
            </a:r>
          </a:p>
          <a:p>
            <a:pPr marL="741553" lvl="1" indent="-284353">
              <a:buFont typeface="Arial" panose="020B0604020202020204" pitchFamily="34" charset="0"/>
              <a:buChar char="–"/>
              <a:defRPr/>
            </a:pPr>
            <a:r>
              <a:rPr lang="en-US" sz="2400" b="1" dirty="0">
                <a:solidFill>
                  <a:srgbClr val="000000"/>
                </a:solidFill>
                <a:latin typeface="Courier New" panose="02070309020205020404" pitchFamily="49" charset="0"/>
                <a:ea typeface="ＭＳ Ｐゴシック" charset="0"/>
                <a:cs typeface="Courier New" panose="02070309020205020404" pitchFamily="49" charset="0"/>
              </a:rPr>
              <a:t>cwnd</a:t>
            </a:r>
            <a:r>
              <a:rPr lang="en-US" sz="2400" dirty="0">
                <a:solidFill>
                  <a:srgbClr val="000000"/>
                </a:solidFill>
                <a:latin typeface="Arial (Body)"/>
                <a:ea typeface="ＭＳ Ｐゴシック" charset="0"/>
              </a:rPr>
              <a:t> set to 1 </a:t>
            </a:r>
            <a:r>
              <a:rPr lang="en-US" sz="2400" dirty="0" smtClean="0">
                <a:solidFill>
                  <a:srgbClr val="000000"/>
                </a:solidFill>
                <a:latin typeface="Arial (Body)"/>
                <a:ea typeface="ＭＳ Ｐゴシック" charset="0"/>
              </a:rPr>
              <a:t>M</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S</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S;</a:t>
            </a:r>
            <a:endParaRPr lang="en-US" sz="2400" dirty="0">
              <a:solidFill>
                <a:srgbClr val="000000"/>
              </a:solidFill>
              <a:latin typeface="Arial (Body)"/>
              <a:ea typeface="ＭＳ Ｐゴシック" charset="0"/>
            </a:endParaRPr>
          </a:p>
          <a:p>
            <a:pPr marL="741553" lvl="1" indent="-284353">
              <a:buFont typeface="Arial" panose="020B0604020202020204" pitchFamily="34" charset="0"/>
              <a:buChar char="–"/>
              <a:defRPr/>
            </a:pPr>
            <a:r>
              <a:rPr lang="en-US" sz="2400" dirty="0">
                <a:solidFill>
                  <a:srgbClr val="000000"/>
                </a:solidFill>
                <a:latin typeface="Arial (Body)"/>
                <a:ea typeface="ＭＳ Ｐゴシック" charset="0"/>
              </a:rPr>
              <a:t>window then grows exponentially (as in slow start) to threshold, then grows linearly</a:t>
            </a:r>
          </a:p>
          <a:p>
            <a:pPr marL="255651" indent="-255651">
              <a:defRPr/>
            </a:pPr>
            <a:r>
              <a:rPr lang="en-US" sz="2400" dirty="0">
                <a:solidFill>
                  <a:srgbClr val="000000"/>
                </a:solidFill>
                <a:latin typeface="Arial (Body)"/>
                <a:ea typeface="ＭＳ Ｐゴシック" charset="0"/>
                <a:cs typeface="+mn-cs"/>
              </a:rPr>
              <a:t>loss indicated by 3 duplicate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s</a:t>
            </a:r>
            <a:r>
              <a:rPr lang="en-US" sz="2400" dirty="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T</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P R</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E</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N</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O</a:t>
            </a:r>
            <a:endParaRPr lang="en-US" sz="2400" dirty="0">
              <a:solidFill>
                <a:srgbClr val="000000"/>
              </a:solidFill>
              <a:latin typeface="Arial (Body)"/>
              <a:ea typeface="ＭＳ Ｐゴシック" charset="0"/>
              <a:cs typeface="+mn-cs"/>
            </a:endParaRPr>
          </a:p>
          <a:p>
            <a:pPr marL="741553" lvl="1" indent="-284353">
              <a:buFont typeface="Arial" panose="020B0604020202020204" pitchFamily="34" charset="0"/>
              <a:buChar char="–"/>
              <a:defRPr/>
            </a:pPr>
            <a:r>
              <a:rPr lang="en-US" sz="2400" dirty="0">
                <a:solidFill>
                  <a:srgbClr val="000000"/>
                </a:solidFill>
                <a:latin typeface="Arial (Body)"/>
                <a:ea typeface="ＭＳ Ｐゴシック" charset="0"/>
              </a:rPr>
              <a:t>dup </a:t>
            </a:r>
            <a:r>
              <a:rPr lang="en-US" sz="2400" dirty="0" smtClean="0">
                <a:solidFill>
                  <a:srgbClr val="000000"/>
                </a:solidFill>
                <a:latin typeface="Arial (Body)"/>
                <a:ea typeface="ＭＳ Ｐゴシック" charset="0"/>
              </a:rPr>
              <a:t>A</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K</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s </a:t>
            </a:r>
            <a:r>
              <a:rPr lang="en-US" sz="2400" dirty="0">
                <a:solidFill>
                  <a:srgbClr val="000000"/>
                </a:solidFill>
                <a:latin typeface="Arial (Body)"/>
                <a:ea typeface="ＭＳ Ｐゴシック" charset="0"/>
              </a:rPr>
              <a:t>indicate network capable </a:t>
            </a:r>
            <a:r>
              <a:rPr lang="en-US" sz="2400" dirty="0" smtClean="0">
                <a:solidFill>
                  <a:srgbClr val="000000"/>
                </a:solidFill>
                <a:latin typeface="Arial (Body)"/>
                <a:ea typeface="ＭＳ Ｐゴシック" charset="0"/>
              </a:rPr>
              <a:t>of delivering </a:t>
            </a:r>
            <a:r>
              <a:rPr lang="en-US" sz="2400" dirty="0">
                <a:solidFill>
                  <a:srgbClr val="000000"/>
                </a:solidFill>
                <a:latin typeface="Arial (Body)"/>
                <a:ea typeface="ＭＳ Ｐゴシック" charset="0"/>
              </a:rPr>
              <a:t>some </a:t>
            </a:r>
            <a:r>
              <a:rPr lang="en-US" sz="2400" dirty="0" smtClean="0">
                <a:solidFill>
                  <a:srgbClr val="000000"/>
                </a:solidFill>
                <a:latin typeface="Arial (Body)"/>
                <a:ea typeface="ＭＳ Ｐゴシック" charset="0"/>
              </a:rPr>
              <a:t>segments</a:t>
            </a:r>
            <a:endParaRPr lang="en-US" sz="2400" dirty="0">
              <a:solidFill>
                <a:srgbClr val="000000"/>
              </a:solidFill>
              <a:latin typeface="Arial (Body)"/>
              <a:ea typeface="ＭＳ Ｐゴシック" charset="0"/>
            </a:endParaRPr>
          </a:p>
          <a:p>
            <a:pPr marL="741553" lvl="1" indent="-284353">
              <a:buFont typeface="Arial" panose="020B0604020202020204" pitchFamily="34" charset="0"/>
              <a:buChar char="–"/>
              <a:defRPr/>
            </a:pPr>
            <a:r>
              <a:rPr lang="en-US" sz="2400" b="1" dirty="0">
                <a:solidFill>
                  <a:srgbClr val="000000"/>
                </a:solidFill>
                <a:latin typeface="Courier New" panose="02070309020205020404" pitchFamily="49" charset="0"/>
                <a:ea typeface="ＭＳ Ｐゴシック" charset="0"/>
                <a:cs typeface="Courier New" panose="02070309020205020404" pitchFamily="49" charset="0"/>
              </a:rPr>
              <a:t>cwnd</a:t>
            </a:r>
            <a:r>
              <a:rPr lang="en-US" sz="2400" dirty="0">
                <a:solidFill>
                  <a:srgbClr val="000000"/>
                </a:solidFill>
                <a:latin typeface="Arial (Body)"/>
                <a:ea typeface="ＭＳ Ｐゴシック" charset="0"/>
              </a:rPr>
              <a:t> is cut in half window then grows linearly</a:t>
            </a:r>
          </a:p>
          <a:p>
            <a:pPr marL="255651" indent="-255651">
              <a:defRPr/>
            </a:pPr>
            <a:r>
              <a:rPr lang="en-US" sz="2400" dirty="0" smtClean="0">
                <a:solidFill>
                  <a:srgbClr val="000000"/>
                </a:solidFill>
                <a:latin typeface="Arial (Body)"/>
                <a:ea typeface="ＭＳ Ｐゴシック" charset="0"/>
                <a:cs typeface="+mn-cs"/>
              </a:rPr>
              <a:t>T</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P Tahoe </a:t>
            </a:r>
            <a:r>
              <a:rPr lang="en-US" sz="2400" dirty="0">
                <a:solidFill>
                  <a:srgbClr val="000000"/>
                </a:solidFill>
                <a:latin typeface="Arial (Body)"/>
                <a:ea typeface="ＭＳ Ｐゴシック" charset="0"/>
                <a:cs typeface="+mn-cs"/>
              </a:rPr>
              <a:t>always sets </a:t>
            </a:r>
            <a:r>
              <a:rPr lang="en-US" sz="2400" b="1" dirty="0">
                <a:solidFill>
                  <a:srgbClr val="000000"/>
                </a:solidFill>
                <a:latin typeface="Courier New" panose="02070309020205020404" pitchFamily="49" charset="0"/>
                <a:ea typeface="ＭＳ Ｐゴシック" charset="0"/>
                <a:cs typeface="Courier New" panose="02070309020205020404" pitchFamily="49" charset="0"/>
              </a:rPr>
              <a:t>cwnd</a:t>
            </a:r>
            <a:r>
              <a:rPr lang="en-US" sz="2400" dirty="0">
                <a:solidFill>
                  <a:srgbClr val="000000"/>
                </a:solidFill>
                <a:latin typeface="Arial (Body)"/>
                <a:ea typeface="ＭＳ Ｐゴシック" charset="0"/>
                <a:cs typeface="+mn-cs"/>
              </a:rPr>
              <a:t> to 1 (timeout or 3 duplicate </a:t>
            </a:r>
            <a:r>
              <a:rPr lang="en-US" sz="2400" dirty="0" smtClean="0">
                <a:solidFill>
                  <a:srgbClr val="000000"/>
                </a:solidFill>
                <a:latin typeface="Arial (Body)"/>
                <a:ea typeface="ＭＳ Ｐゴシック" charset="0"/>
                <a:cs typeface="+mn-cs"/>
              </a:rPr>
              <a:t>acks</a:t>
            </a:r>
            <a:endParaRPr lang="en-US" sz="2400" dirty="0">
              <a:solidFill>
                <a:srgbClr val="000000"/>
              </a:solidFill>
              <a:latin typeface="Arial (Body)"/>
              <a:ea typeface="ＭＳ Ｐゴシック"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Switching from Slow Start to 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A</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sz="quarter" idx="13"/>
          </p:nvPr>
        </p:nvSpPr>
        <p:spPr>
          <a:xfrm>
            <a:off x="457201" y="1731188"/>
            <a:ext cx="3249386" cy="1484992"/>
          </a:xfrm>
        </p:spPr>
        <p:txBody>
          <a:bodyPr wrap="square">
            <a:spAutoFit/>
          </a:bodyPr>
          <a:lstStyle/>
          <a:p>
            <a:pPr marL="341313" indent="-341313">
              <a:spcBef>
                <a:spcPts val="1500"/>
              </a:spcBef>
              <a:buClr>
                <a:srgbClr val="007FA3"/>
              </a:buClr>
              <a:buSzPct val="100000"/>
              <a:defRPr/>
            </a:pPr>
            <a:r>
              <a:rPr lang="en-US" sz="1800" b="1" dirty="0">
                <a:latin typeface="+mn-lt"/>
                <a:ea typeface="ＭＳ Ｐゴシック" charset="0"/>
                <a:cs typeface="+mn-cs"/>
                <a:sym typeface="Arial"/>
              </a:rPr>
              <a:t>Q: </a:t>
            </a:r>
            <a:r>
              <a:rPr lang="en-US" sz="1800" dirty="0">
                <a:latin typeface="+mn-lt"/>
                <a:ea typeface="ＭＳ Ｐゴシック" charset="0"/>
                <a:cs typeface="+mn-cs"/>
                <a:sym typeface="Arial"/>
              </a:rPr>
              <a:t>when should the exponential increase switch to </a:t>
            </a:r>
            <a:r>
              <a:rPr lang="en-US" sz="1800" dirty="0" smtClean="0">
                <a:latin typeface="+mn-lt"/>
                <a:ea typeface="ＭＳ Ｐゴシック" charset="0"/>
                <a:cs typeface="+mn-cs"/>
                <a:sym typeface="Arial"/>
              </a:rPr>
              <a:t>linear?</a:t>
            </a:r>
            <a:endParaRPr lang="en-US" sz="1800" dirty="0">
              <a:latin typeface="+mn-lt"/>
              <a:ea typeface="ＭＳ Ｐゴシック" charset="0"/>
              <a:cs typeface="+mn-cs"/>
              <a:sym typeface="Arial"/>
            </a:endParaRPr>
          </a:p>
          <a:p>
            <a:pPr marL="0" indent="0">
              <a:spcBef>
                <a:spcPts val="1500"/>
              </a:spcBef>
              <a:buClr>
                <a:srgbClr val="007FA3"/>
              </a:buClr>
              <a:buSzPct val="100000"/>
              <a:defRPr/>
            </a:pPr>
            <a:r>
              <a:rPr lang="en-US" sz="1800" b="1" dirty="0">
                <a:latin typeface="+mn-lt"/>
                <a:ea typeface="ＭＳ Ｐゴシック" charset="0"/>
                <a:cs typeface="+mn-cs"/>
                <a:sym typeface="Arial"/>
              </a:rPr>
              <a:t>A: </a:t>
            </a:r>
            <a:r>
              <a:rPr lang="en-US" sz="1800" dirty="0">
                <a:latin typeface="+mn-lt"/>
                <a:ea typeface="ＭＳ Ｐゴシック" charset="0"/>
                <a:cs typeface="+mn-cs"/>
                <a:sym typeface="Arial"/>
              </a:rPr>
              <a:t>when </a:t>
            </a:r>
            <a:r>
              <a:rPr lang="en-US" sz="1800" b="1" dirty="0">
                <a:latin typeface="Courier New" panose="02070309020205020404" pitchFamily="49" charset="0"/>
                <a:ea typeface="ＭＳ Ｐゴシック" charset="0"/>
                <a:cs typeface="Courier New" panose="02070309020205020404" pitchFamily="49" charset="0"/>
                <a:sym typeface="Arial"/>
              </a:rPr>
              <a:t>cwnd</a:t>
            </a:r>
            <a:r>
              <a:rPr lang="en-US" sz="1800" dirty="0">
                <a:latin typeface="+mn-lt"/>
                <a:ea typeface="ＭＳ Ｐゴシック" charset="0"/>
                <a:cs typeface="+mn-cs"/>
                <a:sym typeface="Arial"/>
              </a:rPr>
              <a:t> gets </a:t>
            </a:r>
            <a:r>
              <a:rPr lang="en-US" sz="1800" dirty="0" smtClean="0">
                <a:latin typeface="+mn-lt"/>
                <a:ea typeface="ＭＳ Ｐゴシック" charset="0"/>
                <a:cs typeface="+mn-cs"/>
                <a:sym typeface="Arial"/>
              </a:rPr>
              <a:t>to</a:t>
            </a:r>
            <a:endParaRPr lang="en-US" sz="1800" dirty="0">
              <a:latin typeface="+mn-lt"/>
              <a:ea typeface="ＭＳ Ｐゴシック" charset="0"/>
              <a:cs typeface="+mn-cs"/>
              <a:sym typeface="Arial"/>
            </a:endParaRPr>
          </a:p>
        </p:txBody>
      </p:sp>
      <p:graphicFrame>
        <p:nvGraphicFramePr>
          <p:cNvPr id="10" name="Object 138" descr="half"/>
          <p:cNvGraphicFramePr>
            <a:graphicFrameLocks noChangeAspect="1"/>
          </p:cNvGraphicFramePr>
          <p:nvPr>
            <p:extLst>
              <p:ext uri="{D42A27DB-BD31-4B8C-83A1-F6EECF244321}">
                <p14:modId xmlns:p14="http://schemas.microsoft.com/office/powerpoint/2010/main" val="3606873938"/>
              </p:ext>
            </p:extLst>
          </p:nvPr>
        </p:nvGraphicFramePr>
        <p:xfrm>
          <a:off x="2906588" y="2705510"/>
          <a:ext cx="231933" cy="599046"/>
        </p:xfrm>
        <a:graphic>
          <a:graphicData uri="http://schemas.openxmlformats.org/presentationml/2006/ole">
            <mc:AlternateContent xmlns:mc="http://schemas.openxmlformats.org/markup-compatibility/2006">
              <mc:Choice xmlns:v="urn:schemas-microsoft-com:vml" Requires="v">
                <p:oleObj spid="_x0000_s173413" name="Equation" r:id="rId4" imgW="152280" imgH="393480" progId="Equation.DSMT4">
                  <p:embed/>
                </p:oleObj>
              </mc:Choice>
              <mc:Fallback>
                <p:oleObj name="Equation" r:id="rId4" imgW="152280" imgH="393480" progId="Equation.DSMT4">
                  <p:embed/>
                  <p:pic>
                    <p:nvPicPr>
                      <p:cNvPr id="158725" name="Object 138"/>
                      <p:cNvPicPr>
                        <a:picLocks noChangeAspect="1" noChangeArrowheads="1"/>
                      </p:cNvPicPr>
                      <p:nvPr/>
                    </p:nvPicPr>
                    <p:blipFill>
                      <a:blip r:embed="rId5"/>
                      <a:srcRect/>
                      <a:stretch>
                        <a:fillRect/>
                      </a:stretch>
                    </p:blipFill>
                    <p:spPr bwMode="auto">
                      <a:xfrm>
                        <a:off x="2906588" y="2705510"/>
                        <a:ext cx="231933" cy="59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p:cNvSpPr>
            <a:spLocks noGrp="1"/>
          </p:cNvSpPr>
          <p:nvPr>
            <p:ph sz="quarter" idx="16"/>
          </p:nvPr>
        </p:nvSpPr>
        <p:spPr>
          <a:xfrm>
            <a:off x="442451" y="3198484"/>
            <a:ext cx="3249387" cy="418538"/>
          </a:xfrm>
        </p:spPr>
        <p:txBody>
          <a:bodyPr/>
          <a:lstStyle/>
          <a:p>
            <a:pPr marL="287338" indent="0">
              <a:spcBef>
                <a:spcPts val="0"/>
              </a:spcBef>
            </a:pPr>
            <a:r>
              <a:rPr lang="en-US" sz="1800" dirty="0">
                <a:latin typeface="+mn-lt"/>
                <a:ea typeface="ＭＳ Ｐゴシック" charset="0"/>
                <a:sym typeface="Arial"/>
              </a:rPr>
              <a:t>of its value before timeout.</a:t>
            </a:r>
            <a:endParaRPr lang="en-US" sz="1800" dirty="0">
              <a:latin typeface="+mn-lt"/>
            </a:endParaRPr>
          </a:p>
        </p:txBody>
      </p:sp>
      <p:pic>
        <p:nvPicPr>
          <p:cNvPr id="173062" name="Picture 7" descr="A graph of congestion window, in segments, over transmission round. The y axis spans from 0 to 14 in increments of 2. The x axis spans from 0 to 15 in increments of 1. The graph plots 2 lines. Line 1 is jagged and rises, falls, and rises. Line 2 begins at coordinates 9, 6, and rises steadily. Both lines have plotted points, all values estimated. The graph has 2 horizontal dotted lines labeled s s t h r e s h. From x values 0 to 8, the line is at x = 8. From x values 8 to 15, the line is at x = 6. Line 1. There are 3 parts. Part 1, increase. 1 segment is labeled. 8 plotted points are as follows. 1, 1. 2, 2. The segment from this point to the next is T C P Tahoe. 3, 4. 4, 8. This point touches the first dotted line s s t r e s h. 5, 9. 6, 10. 7, 11. 8, 12. Part 2, decrease, passes second dotted line s s t r e s h. Part 3, increase. 7 points are plotted as follows. 9, 1. 10, 2. 11, 4. 12, 6. This point touches second dotted line s s t h r e s h. 13, 7. 14, 8. 15, 11. Line 2, steady rise. 1 segment is labeled. There are 7 points plotted, the first point touches second dotted line s s t h r e s h. The points are as follows. 9, 6. 10, 7. 11, 8. 12, 9. 13, 10. 14, 11. 15,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4972" y="1578610"/>
            <a:ext cx="4268201" cy="243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sz="quarter" idx="14"/>
          </p:nvPr>
        </p:nvSpPr>
        <p:spPr>
          <a:xfrm>
            <a:off x="472441" y="4165232"/>
            <a:ext cx="8290201" cy="1400353"/>
          </a:xfrm>
        </p:spPr>
        <p:txBody>
          <a:bodyPr wrap="square">
            <a:spAutoFit/>
          </a:bodyPr>
          <a:lstStyle/>
          <a:p>
            <a:pPr marL="0" indent="0">
              <a:spcBef>
                <a:spcPts val="1500"/>
              </a:spcBef>
              <a:buClr>
                <a:srgbClr val="007FA3"/>
              </a:buClr>
              <a:buSzPct val="100000"/>
              <a:defRPr/>
            </a:pPr>
            <a:r>
              <a:rPr lang="en-US" sz="1800" b="1" dirty="0">
                <a:latin typeface="Arial (Body)"/>
                <a:ea typeface="ＭＳ Ｐゴシック" charset="0"/>
                <a:cs typeface="+mn-cs"/>
                <a:sym typeface="Arial"/>
              </a:rPr>
              <a:t>Implementation:</a:t>
            </a:r>
          </a:p>
          <a:p>
            <a:pPr marL="255651" indent="-255651">
              <a:spcBef>
                <a:spcPts val="1500"/>
              </a:spcBef>
              <a:buClr>
                <a:srgbClr val="007FA3"/>
              </a:buClr>
              <a:buSzPct val="100000"/>
              <a:buFont typeface="Arial" panose="020B0604020202020204" pitchFamily="34" charset="0"/>
              <a:buChar char="•"/>
              <a:defRPr/>
            </a:pPr>
            <a:r>
              <a:rPr lang="en-US" sz="1800" dirty="0">
                <a:latin typeface="Arial (Body)"/>
                <a:ea typeface="ＭＳ Ｐゴシック" charset="0"/>
                <a:cs typeface="+mn-cs"/>
                <a:sym typeface="Arial"/>
              </a:rPr>
              <a:t>variable </a:t>
            </a:r>
            <a:r>
              <a:rPr lang="en-US" sz="1800" b="1" dirty="0" smtClean="0">
                <a:latin typeface="Courier New" panose="02070309020205020404" pitchFamily="49" charset="0"/>
                <a:ea typeface="ＭＳ Ｐゴシック" charset="0"/>
                <a:cs typeface="Courier New" panose="02070309020205020404" pitchFamily="49" charset="0"/>
                <a:sym typeface="Arial"/>
              </a:rPr>
              <a:t>ssthresh</a:t>
            </a:r>
            <a:endParaRPr lang="en-US" sz="1800" b="1" dirty="0">
              <a:latin typeface="Courier New" panose="02070309020205020404" pitchFamily="49" charset="0"/>
              <a:ea typeface="ＭＳ Ｐゴシック" charset="0"/>
              <a:cs typeface="Courier New" panose="02070309020205020404" pitchFamily="49" charset="0"/>
              <a:sym typeface="Arial"/>
            </a:endParaRPr>
          </a:p>
          <a:p>
            <a:pPr marL="255651" indent="-255651">
              <a:spcBef>
                <a:spcPts val="1500"/>
              </a:spcBef>
              <a:buClr>
                <a:srgbClr val="007FA3"/>
              </a:buClr>
              <a:buSzPct val="100000"/>
              <a:buFont typeface="Arial" panose="020B0604020202020204" pitchFamily="34" charset="0"/>
              <a:buChar char="•"/>
              <a:defRPr/>
            </a:pPr>
            <a:r>
              <a:rPr lang="en-US" sz="1800" dirty="0">
                <a:latin typeface="Arial (Body)"/>
                <a:ea typeface="ＭＳ Ｐゴシック" charset="0"/>
                <a:cs typeface="+mn-cs"/>
                <a:sym typeface="Arial"/>
              </a:rPr>
              <a:t>on loss event, </a:t>
            </a:r>
            <a:r>
              <a:rPr lang="en-US" sz="1800" b="1" dirty="0">
                <a:latin typeface="Courier New" panose="02070309020205020404" pitchFamily="49" charset="0"/>
                <a:ea typeface="ＭＳ Ｐゴシック" charset="0"/>
                <a:cs typeface="Courier New" panose="02070309020205020404" pitchFamily="49" charset="0"/>
                <a:sym typeface="Arial"/>
              </a:rPr>
              <a:t>ssthresh</a:t>
            </a:r>
            <a:r>
              <a:rPr lang="en-US" sz="1800" dirty="0">
                <a:latin typeface="Arial (Body)"/>
                <a:ea typeface="ＭＳ Ｐゴシック" charset="0"/>
                <a:cs typeface="+mn-cs"/>
                <a:sym typeface="Arial"/>
              </a:rPr>
              <a:t> is set </a:t>
            </a:r>
            <a:r>
              <a:rPr lang="en-US" sz="1800" dirty="0" smtClean="0">
                <a:latin typeface="Arial (Body)"/>
                <a:ea typeface="ＭＳ Ｐゴシック" charset="0"/>
                <a:cs typeface="+mn-cs"/>
                <a:sym typeface="Arial"/>
              </a:rPr>
              <a:t>to</a:t>
            </a:r>
            <a:endParaRPr lang="en-US" sz="1800" dirty="0">
              <a:latin typeface="Arial (Body)"/>
              <a:ea typeface="ＭＳ Ｐゴシック" charset="0"/>
              <a:cs typeface="+mn-cs"/>
              <a:sym typeface="Arial"/>
            </a:endParaRPr>
          </a:p>
        </p:txBody>
      </p:sp>
      <p:graphicFrame>
        <p:nvGraphicFramePr>
          <p:cNvPr id="11" name="Object 138" descr="half"/>
          <p:cNvGraphicFramePr>
            <a:graphicFrameLocks noChangeAspect="1"/>
          </p:cNvGraphicFramePr>
          <p:nvPr>
            <p:extLst>
              <p:ext uri="{D42A27DB-BD31-4B8C-83A1-F6EECF244321}">
                <p14:modId xmlns:p14="http://schemas.microsoft.com/office/powerpoint/2010/main" val="416145160"/>
              </p:ext>
            </p:extLst>
          </p:nvPr>
        </p:nvGraphicFramePr>
        <p:xfrm>
          <a:off x="4334972" y="5013122"/>
          <a:ext cx="238961" cy="617197"/>
        </p:xfrm>
        <a:graphic>
          <a:graphicData uri="http://schemas.openxmlformats.org/presentationml/2006/ole">
            <mc:AlternateContent xmlns:mc="http://schemas.openxmlformats.org/markup-compatibility/2006">
              <mc:Choice xmlns:v="urn:schemas-microsoft-com:vml" Requires="v">
                <p:oleObj spid="_x0000_s173414" name="Equation" r:id="rId7" imgW="152280" imgH="393480" progId="Equation.DSMT4">
                  <p:embed/>
                </p:oleObj>
              </mc:Choice>
              <mc:Fallback>
                <p:oleObj name="Equation" r:id="rId7" imgW="152280" imgH="393480" progId="Equation.DSMT4">
                  <p:embed/>
                  <p:pic>
                    <p:nvPicPr>
                      <p:cNvPr id="10" name="Object 138"/>
                      <p:cNvPicPr>
                        <a:picLocks noChangeAspect="1" noChangeArrowheads="1"/>
                      </p:cNvPicPr>
                      <p:nvPr/>
                    </p:nvPicPr>
                    <p:blipFill>
                      <a:blip r:embed="rId8"/>
                      <a:srcRect/>
                      <a:stretch>
                        <a:fillRect/>
                      </a:stretch>
                    </p:blipFill>
                    <p:spPr bwMode="auto">
                      <a:xfrm>
                        <a:off x="4334972" y="5013122"/>
                        <a:ext cx="238961" cy="617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Content Placeholder 6"/>
          <p:cNvSpPr>
            <a:spLocks noGrp="1"/>
          </p:cNvSpPr>
          <p:nvPr>
            <p:ph sz="quarter" idx="17"/>
          </p:nvPr>
        </p:nvSpPr>
        <p:spPr>
          <a:xfrm>
            <a:off x="4572000" y="5107890"/>
            <a:ext cx="4098471" cy="500063"/>
          </a:xfrm>
        </p:spPr>
        <p:txBody>
          <a:bodyPr/>
          <a:lstStyle/>
          <a:p>
            <a:pPr marL="0" indent="0"/>
            <a:r>
              <a:rPr lang="en-US" sz="1800" dirty="0">
                <a:latin typeface="+mn-lt"/>
                <a:ea typeface="ＭＳ Ｐゴシック" charset="0"/>
                <a:sym typeface="Arial"/>
              </a:rPr>
              <a:t>of </a:t>
            </a:r>
            <a:r>
              <a:rPr lang="en-US" sz="1800" b="1" dirty="0">
                <a:latin typeface="Courier New" panose="02070309020205020404" pitchFamily="49" charset="0"/>
                <a:ea typeface="ＭＳ Ｐゴシック" charset="0"/>
                <a:cs typeface="Courier New" panose="02070309020205020404" pitchFamily="49" charset="0"/>
                <a:sym typeface="Arial"/>
              </a:rPr>
              <a:t>cwnd</a:t>
            </a:r>
            <a:r>
              <a:rPr lang="en-US" sz="1800" dirty="0">
                <a:latin typeface="+mn-lt"/>
                <a:ea typeface="ＭＳ Ｐゴシック" charset="0"/>
                <a:sym typeface="Arial"/>
              </a:rPr>
              <a:t> just before loss </a:t>
            </a:r>
            <a:r>
              <a:rPr lang="en-US" sz="1800" dirty="0" smtClean="0">
                <a:latin typeface="+mn-lt"/>
                <a:ea typeface="ＭＳ Ｐゴシック" charset="0"/>
                <a:sym typeface="Arial"/>
              </a:rPr>
              <a:t>event</a:t>
            </a:r>
            <a:endParaRPr lang="en-US" sz="1800" dirty="0">
              <a:latin typeface="+mn-lt"/>
            </a:endParaRPr>
          </a:p>
        </p:txBody>
      </p:sp>
      <p:sp>
        <p:nvSpPr>
          <p:cNvPr id="173061" name="Content Placeholder 4"/>
          <p:cNvSpPr txBox="1">
            <a:spLocks noGrp="1"/>
          </p:cNvSpPr>
          <p:nvPr>
            <p:ph sz="quarter" idx="15"/>
          </p:nvPr>
        </p:nvSpPr>
        <p:spPr>
          <a:xfrm>
            <a:off x="457200" y="5617958"/>
            <a:ext cx="8229600" cy="748460"/>
          </a:xfrm>
        </p:spPr>
        <p:txBody>
          <a:bodyPr/>
          <a:lstStyle/>
          <a:p>
            <a:pPr marL="176213" indent="-176213">
              <a:spcBef>
                <a:spcPts val="1500"/>
              </a:spcBef>
            </a:pPr>
            <a:r>
              <a:rPr lang="en-US" altLang="en-US" sz="1800" dirty="0" smtClean="0">
                <a:latin typeface="+mn-lt"/>
                <a:ea typeface="MS PGothic" panose="020B0600070205080204" pitchFamily="34" charset="-128"/>
                <a:cs typeface="Arial" panose="020B0604020202020204" pitchFamily="34" charset="0"/>
              </a:rPr>
              <a:t>* Check out the online interactive exercises for more examples: </a:t>
            </a:r>
            <a:r>
              <a:rPr lang="en-US" altLang="en-US" sz="1800" dirty="0" smtClean="0">
                <a:latin typeface="+mn-lt"/>
                <a:ea typeface="MS PGothic" panose="020B0600070205080204" pitchFamily="34" charset="-128"/>
                <a:cs typeface="Arial" panose="020B0604020202020204" pitchFamily="34" charset="0"/>
                <a:hlinkClick r:id="rId9" tooltip="http://gaia.cs.umass.edu/kurose_ross/interactive/"/>
              </a:rPr>
              <a:t>http://gaia.cs.umass.edu/kurose_ross/interactive/</a:t>
            </a:r>
            <a:endParaRPr lang="en-US" altLang="en-US" sz="1800" dirty="0" smtClean="0">
              <a:latin typeface="+mn-lt"/>
              <a:ea typeface="MS PGothic" panose="020B0600070205080204" pitchFamily="34" charset="-128"/>
              <a:cs typeface="Arial" panose="020B0604020202020204" pitchFamily="34"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Summary: 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Congestion Control</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4" name="Picture 3" descr="A diagram of T C P congestion control has 3 labeled circles. 2 arrows go to and from each circle to the 1 beside it. Each circle has arrows that loop out and back to the circle. Most circles have code and notes beside it. Circle 1, slow start. From the left, an arrow points at the middle left of the circle. Arrow 1, code. There are 4 lines of code. A line separates the first line of code from the remaining 3. Line 1. Indent, indent, lambda. Line 2. Indent, c w n d = 1 M S S. Line 3. s s t h r e s h = 64 K B. Line 3. dup A C K count = 0. From the top of the circle, an arrow loops out and points at the top right of the circle. Arrow 2, code. There are 2 lines of code. A line separates the first line of code from the remaining line. Line 1. duplicate A C K. Line 2. dup A C K count + +. From the top right of the circle, an arrow loops out and points at the right of the circle. Arrow 3, attention, New A C K. Code, 4 lines. A line separates the first line of code from the remaining 2. Line 1. New A C K. Line 2. c w n d = c w n d + M S S. Line 3. dup A C K count = 0. Notes, transmit new segment, or segments, as allowed. From the middle right of the circle, an arrow points to the middle left of circle 2. Arrow 4. Code, 2 lines. A line separates the first line of code from the remaining line. Line 1. c w n d greater than or equal to sign s s t h r e s h. Line 2. Indent, indent, lambda. Circle 2, congestion avoidance. From the top of circle 2, an arrow loops out and points at the middle right of the circle. Arrow 5, attention, New A C K. Code, 3 lines. A line separates the first line of code from the remaining 3 lines. Line 1. c w n d = c w n d + M S S times left parenthesis M S S forward slash c w n d right parenthesis. Line 2. dup A C K count = 0. Notes, transmit new segment, or segments, as allowed. From the middle right of circle 2, an arrow loops out and points at the bottom right of the circle. Arrow 6. Code, 2 lines. A line separates the first line of code from the remaining line. Line 1. duplicate A C K. Line 2. dup A C K count + +. From the bottom of circle 2, an arrow points to the right of circle 3, by going down, then left. Arrow 7. Code, 3 lines. A line separates the first line of code from the remaining 2 lines. Line 1. dup A C K count = = 3. Line 2. s s t h r e s h = c w n d forward slash 2. Line 3. c w n d = s s t h r e s h + 3. Notes, retransmit missing segment. Circle 3, fast recovery. From the bottom right of circle 3, an arrow loops out and points at the bottom left of the circle. Arrow 8. Code, 2 lines. A line separates the first line of code from the remaining line. Line 1. duplicate A C K. Line 2. c w n d = c w n d + M S S. Notes, transmit new segment, or segments, as allowed. From the middle right of circle 3, an arrow points back to the bottom of circle 2, by going right then up. Arrow 9, attention, new A C K. Code, 3 lines. A line separates the first line of code from the remaining 2 lines. Line 1. Indent, new A C K. Line 2. c w n d = s s t h r e s h. Line 3. dup A C K count = 0. Circle 2, congestion avoidance. From the middle left of circle 2, an arrow points back to the middle right of circle 1. Arrow 10, attention, clock. Code, 4 lines. A line separates the first line of code from the remaining 3 lines. Line 1. Indented once. indent, timeout. Line 2. s s t h r e s h = c w n d forward slash 2. Line 3. Indent, c w n d = 1 M S S. Line 4. dup A C K counts = 0. Notes, retransmit missing segment. Circle 1, slow start. From the bottom of circle 1, an arrow points to the middle left of circle 3, by going down then right. Arrow 11. Code, 3 lines. A line separates the first line of code from the remaining 2 lines. Line 1. dup A C K count = = 3. Line 2. Indent, s s t h r e s h = c w n d forward slash 2. Line 3. c w n d = s s t h r e s h + 3. Notes, retransmit missing segment. Circle 3, fast recovery. From the middle left of circle 3, an arrow points back to the bottom of circle 1, by going left then up. Arrow 12, attention, clock. Code, 4 lines. A line separates the first line of code from the remaining 3 lines. Line 1. timeout. Line 2. s s t h r e s h = c w n d forward slash 2. Line 3. Indent, c w n d = 1. Line 4. dup A C K counts = 0. Notes, retransmit missing segment. Circle 1, slow start. From the bottom right of circle 1, an arrow loops out and points back to the middle right of circle 1. Arrow 13, attention, clock. Code, 4 lines. A line separates the first line of code from the remaining 3 lines. Line 1. Indented once. indent, timeout. Line 2. s s t h r e s h = c w n d forward slash 2. Line 3. Indent, c w n d = 1 M S S. Line 4. dup A C K counts = 0. Notes, retransmit missing segment."/>
          <p:cNvPicPr>
            <a:picLocks noChangeAspect="1"/>
          </p:cNvPicPr>
          <p:nvPr/>
        </p:nvPicPr>
        <p:blipFill rotWithShape="1">
          <a:blip r:embed="rId2"/>
          <a:srcRect l="598" t="4722"/>
          <a:stretch/>
        </p:blipFill>
        <p:spPr>
          <a:xfrm>
            <a:off x="1225631" y="1542020"/>
            <a:ext cx="6692739" cy="4641662"/>
          </a:xfrm>
          <a:prstGeom prst="rect">
            <a:avLst/>
          </a:prstGeo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Throughput</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175107" name="Content Placeholder 2"/>
          <p:cNvSpPr txBox="1">
            <a:spLocks noGrp="1"/>
          </p:cNvSpPr>
          <p:nvPr>
            <p:ph idx="1"/>
          </p:nvPr>
        </p:nvSpPr>
        <p:spPr>
          <a:xfrm>
            <a:off x="457200" y="1612300"/>
            <a:ext cx="8229600" cy="1638880"/>
          </a:xfrm>
        </p:spPr>
        <p:txBody>
          <a:bodyPr wrap="square">
            <a:spAutoFit/>
          </a:bodyPr>
          <a:lstStyle/>
          <a:p>
            <a:pPr>
              <a:spcBef>
                <a:spcPts val="15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average T</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C</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thruput as function of window size, R</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T?</a:t>
            </a:r>
          </a:p>
          <a:p>
            <a:pPr marL="741363" lvl="1" indent="-284163">
              <a:spcBef>
                <a:spcPts val="6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ignore slow start, assume always data to send</a:t>
            </a:r>
          </a:p>
          <a:p>
            <a:pPr>
              <a:spcBef>
                <a:spcPts val="15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W: window size (measured in bytes) where loss occurs</a:t>
            </a:r>
          </a:p>
          <a:p>
            <a:pPr marL="741363" lvl="1" indent="-284163">
              <a:spcBef>
                <a:spcPts val="600"/>
              </a:spcBef>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average window size (# in-flight bytes) is</a:t>
            </a:r>
          </a:p>
        </p:txBody>
      </p:sp>
      <p:sp>
        <p:nvSpPr>
          <p:cNvPr id="4" name="Content Placeholder 3"/>
          <p:cNvSpPr>
            <a:spLocks noGrp="1"/>
          </p:cNvSpPr>
          <p:nvPr>
            <p:ph idx="13"/>
          </p:nvPr>
        </p:nvSpPr>
        <p:spPr>
          <a:xfrm>
            <a:off x="457200" y="3247110"/>
            <a:ext cx="2819117" cy="403073"/>
          </a:xfrm>
        </p:spPr>
        <p:txBody>
          <a:bodyPr/>
          <a:lstStyle/>
          <a:p>
            <a:pPr marL="741600" indent="-285750">
              <a:spcBef>
                <a:spcPts val="600"/>
              </a:spcBef>
              <a:buClr>
                <a:schemeClr val="tx2"/>
              </a:buClr>
              <a:buFontTx/>
              <a:buChar char="–"/>
            </a:pPr>
            <a:r>
              <a:rPr lang="en-US" altLang="en-US" sz="1800" dirty="0" smtClean="0">
                <a:latin typeface="Arial (Body)"/>
                <a:ea typeface="MS PGothic" panose="020B0600070205080204" pitchFamily="34" charset="-128"/>
                <a:cs typeface="Arial" panose="020B0604020202020204" pitchFamily="34" charset="0"/>
              </a:rPr>
              <a:t>average </a:t>
            </a:r>
            <a:r>
              <a:rPr lang="en-US" altLang="en-US" sz="1800" dirty="0">
                <a:latin typeface="Arial (Body)"/>
                <a:ea typeface="MS PGothic" panose="020B0600070205080204" pitchFamily="34" charset="-128"/>
                <a:cs typeface="Arial" panose="020B0604020202020204" pitchFamily="34" charset="0"/>
              </a:rPr>
              <a:t>thruput is</a:t>
            </a:r>
            <a:endParaRPr lang="en-US" sz="1800" dirty="0"/>
          </a:p>
        </p:txBody>
      </p:sp>
      <p:graphicFrame>
        <p:nvGraphicFramePr>
          <p:cNvPr id="26" name="Object 25" descr="3 fourths W"/>
          <p:cNvGraphicFramePr>
            <a:graphicFrameLocks noChangeAspect="1"/>
          </p:cNvGraphicFramePr>
          <p:nvPr>
            <p:extLst>
              <p:ext uri="{D42A27DB-BD31-4B8C-83A1-F6EECF244321}">
                <p14:modId xmlns:p14="http://schemas.microsoft.com/office/powerpoint/2010/main" val="1055673964"/>
              </p:ext>
            </p:extLst>
          </p:nvPr>
        </p:nvGraphicFramePr>
        <p:xfrm>
          <a:off x="3196976" y="3202685"/>
          <a:ext cx="490382" cy="586438"/>
        </p:xfrm>
        <a:graphic>
          <a:graphicData uri="http://schemas.openxmlformats.org/presentationml/2006/ole">
            <mc:AlternateContent xmlns:mc="http://schemas.openxmlformats.org/markup-compatibility/2006">
              <mc:Choice xmlns:v="urn:schemas-microsoft-com:vml" Requires="v">
                <p:oleObj spid="_x0000_s175652" name="Equation" r:id="rId4" imgW="330120" imgH="393480" progId="Equation.DSMT4">
                  <p:embed/>
                </p:oleObj>
              </mc:Choice>
              <mc:Fallback>
                <p:oleObj name="Equation" r:id="rId4" imgW="330120" imgH="393480" progId="Equation.DSMT4">
                  <p:embed/>
                  <p:pic>
                    <p:nvPicPr>
                      <p:cNvPr id="25" name="Object 24"/>
                      <p:cNvPicPr/>
                      <p:nvPr/>
                    </p:nvPicPr>
                    <p:blipFill>
                      <a:blip r:embed="rId5"/>
                      <a:stretch>
                        <a:fillRect/>
                      </a:stretch>
                    </p:blipFill>
                    <p:spPr>
                      <a:xfrm>
                        <a:off x="3196976" y="3202685"/>
                        <a:ext cx="490382" cy="586438"/>
                      </a:xfrm>
                      <a:prstGeom prst="rect">
                        <a:avLst/>
                      </a:prstGeom>
                    </p:spPr>
                  </p:pic>
                </p:oleObj>
              </mc:Fallback>
            </mc:AlternateContent>
          </a:graphicData>
        </a:graphic>
      </p:graphicFrame>
      <p:sp>
        <p:nvSpPr>
          <p:cNvPr id="5" name="Content Placeholder 4"/>
          <p:cNvSpPr>
            <a:spLocks noGrp="1"/>
          </p:cNvSpPr>
          <p:nvPr>
            <p:ph idx="14"/>
          </p:nvPr>
        </p:nvSpPr>
        <p:spPr>
          <a:xfrm>
            <a:off x="3689963" y="3257768"/>
            <a:ext cx="1139059" cy="429668"/>
          </a:xfrm>
        </p:spPr>
        <p:txBody>
          <a:bodyPr/>
          <a:lstStyle/>
          <a:p>
            <a:r>
              <a:rPr lang="en-US" altLang="en-US" sz="1800" dirty="0">
                <a:latin typeface="Arial (Body)"/>
                <a:ea typeface="MS PGothic" panose="020B0600070205080204" pitchFamily="34" charset="-128"/>
                <a:cs typeface="Arial" panose="020B0604020202020204" pitchFamily="34" charset="0"/>
              </a:rPr>
              <a:t>per R</a:t>
            </a:r>
            <a:r>
              <a:rPr lang="en-US" altLang="en-US" sz="100" dirty="0">
                <a:latin typeface="Arial (Body)"/>
                <a:ea typeface="MS PGothic" panose="020B0600070205080204" pitchFamily="34" charset="-128"/>
                <a:cs typeface="Arial" panose="020B0604020202020204" pitchFamily="34" charset="0"/>
              </a:rPr>
              <a:t> </a:t>
            </a:r>
            <a:r>
              <a:rPr lang="en-US" altLang="en-US" sz="1800" dirty="0">
                <a:latin typeface="Arial (Body)"/>
                <a:ea typeface="MS PGothic" panose="020B0600070205080204" pitchFamily="34" charset="-128"/>
                <a:cs typeface="Arial" panose="020B0604020202020204" pitchFamily="34" charset="0"/>
              </a:rPr>
              <a:t>T</a:t>
            </a:r>
            <a:r>
              <a:rPr lang="en-US" altLang="en-US" sz="100" dirty="0">
                <a:latin typeface="Arial (Body)"/>
                <a:ea typeface="MS PGothic" panose="020B0600070205080204" pitchFamily="34" charset="-128"/>
                <a:cs typeface="Arial" panose="020B0604020202020204" pitchFamily="34" charset="0"/>
              </a:rPr>
              <a:t> </a:t>
            </a:r>
            <a:r>
              <a:rPr lang="en-US" altLang="en-US" sz="1800" dirty="0">
                <a:latin typeface="Arial (Body)"/>
                <a:ea typeface="MS PGothic" panose="020B0600070205080204" pitchFamily="34" charset="-128"/>
                <a:cs typeface="Arial" panose="020B0604020202020204" pitchFamily="34" charset="0"/>
              </a:rPr>
              <a:t>T</a:t>
            </a:r>
            <a:endParaRPr lang="en-US" sz="1800" dirty="0"/>
          </a:p>
        </p:txBody>
      </p:sp>
      <p:graphicFrame>
        <p:nvGraphicFramePr>
          <p:cNvPr id="25" name="Object 24" descr="3 fourths W"/>
          <p:cNvGraphicFramePr>
            <a:graphicFrameLocks noChangeAspect="1"/>
          </p:cNvGraphicFramePr>
          <p:nvPr>
            <p:extLst>
              <p:ext uri="{D42A27DB-BD31-4B8C-83A1-F6EECF244321}">
                <p14:modId xmlns:p14="http://schemas.microsoft.com/office/powerpoint/2010/main" val="1749157092"/>
              </p:ext>
            </p:extLst>
          </p:nvPr>
        </p:nvGraphicFramePr>
        <p:xfrm>
          <a:off x="4729911" y="3228671"/>
          <a:ext cx="480720" cy="574883"/>
        </p:xfrm>
        <a:graphic>
          <a:graphicData uri="http://schemas.openxmlformats.org/presentationml/2006/ole">
            <mc:AlternateContent xmlns:mc="http://schemas.openxmlformats.org/markup-compatibility/2006">
              <mc:Choice xmlns:v="urn:schemas-microsoft-com:vml" Requires="v">
                <p:oleObj spid="_x0000_s175653" name="Equation" r:id="rId6" imgW="330120" imgH="393480" progId="Equation.DSMT4">
                  <p:embed/>
                </p:oleObj>
              </mc:Choice>
              <mc:Fallback>
                <p:oleObj name="Equation" r:id="rId6" imgW="330120" imgH="393480" progId="Equation.DSMT4">
                  <p:embed/>
                  <p:pic>
                    <p:nvPicPr>
                      <p:cNvPr id="24" name="Object 23"/>
                      <p:cNvPicPr/>
                      <p:nvPr/>
                    </p:nvPicPr>
                    <p:blipFill>
                      <a:blip r:embed="rId7"/>
                      <a:stretch>
                        <a:fillRect/>
                      </a:stretch>
                    </p:blipFill>
                    <p:spPr>
                      <a:xfrm>
                        <a:off x="4729911" y="3228671"/>
                        <a:ext cx="480720" cy="574883"/>
                      </a:xfrm>
                      <a:prstGeom prst="rect">
                        <a:avLst/>
                      </a:prstGeom>
                    </p:spPr>
                  </p:pic>
                </p:oleObj>
              </mc:Fallback>
            </mc:AlternateContent>
          </a:graphicData>
        </a:graphic>
      </p:graphicFrame>
      <p:graphicFrame>
        <p:nvGraphicFramePr>
          <p:cNvPr id="24" name="Object 23" descr="Average T C P thruput = 3 fourths start fraction W over R T T end fraction bytes per second."/>
          <p:cNvGraphicFramePr>
            <a:graphicFrameLocks noChangeAspect="1"/>
          </p:cNvGraphicFramePr>
          <p:nvPr>
            <p:extLst>
              <p:ext uri="{D42A27DB-BD31-4B8C-83A1-F6EECF244321}">
                <p14:modId xmlns:p14="http://schemas.microsoft.com/office/powerpoint/2010/main" val="1050850152"/>
              </p:ext>
            </p:extLst>
          </p:nvPr>
        </p:nvGraphicFramePr>
        <p:xfrm>
          <a:off x="1859592" y="3995255"/>
          <a:ext cx="3778726" cy="604542"/>
        </p:xfrm>
        <a:graphic>
          <a:graphicData uri="http://schemas.openxmlformats.org/presentationml/2006/ole">
            <mc:AlternateContent xmlns:mc="http://schemas.openxmlformats.org/markup-compatibility/2006">
              <mc:Choice xmlns:v="urn:schemas-microsoft-com:vml" Requires="v">
                <p:oleObj spid="_x0000_s175654" name="Equation" r:id="rId8" imgW="2463480" imgH="393480" progId="Equation.DSMT4">
                  <p:embed/>
                </p:oleObj>
              </mc:Choice>
              <mc:Fallback>
                <p:oleObj name="Equation" r:id="rId8" imgW="2463480" imgH="393480" progId="Equation.DSMT4">
                  <p:embed/>
                  <p:pic>
                    <p:nvPicPr>
                      <p:cNvPr id="8" name="Object 7"/>
                      <p:cNvPicPr/>
                      <p:nvPr/>
                    </p:nvPicPr>
                    <p:blipFill>
                      <a:blip r:embed="rId9"/>
                      <a:stretch>
                        <a:fillRect/>
                      </a:stretch>
                    </p:blipFill>
                    <p:spPr>
                      <a:xfrm>
                        <a:off x="1859592" y="3995255"/>
                        <a:ext cx="3778726" cy="604542"/>
                      </a:xfrm>
                      <a:prstGeom prst="rect">
                        <a:avLst/>
                      </a:prstGeom>
                    </p:spPr>
                  </p:pic>
                </p:oleObj>
              </mc:Fallback>
            </mc:AlternateContent>
          </a:graphicData>
        </a:graphic>
      </p:graphicFrame>
      <p:pic>
        <p:nvPicPr>
          <p:cNvPr id="3" name="Picture 2" descr="A graph is a jagged line with a consistent pattern. On the y axis, 2 ticks are marked above the x axis. Start fraction W over 2 end fraction, and W. The graph starts at the y axis at start fraction W over 2 and rises steadily over the x axis. When it reaches W, it falls vertically until it reaches start fraction W over 2 end fraction. This pattern continues 5 more times."/>
          <p:cNvPicPr>
            <a:picLocks noChangeAspect="1"/>
          </p:cNvPicPr>
          <p:nvPr/>
        </p:nvPicPr>
        <p:blipFill>
          <a:blip r:embed="rId10"/>
          <a:stretch>
            <a:fillRect/>
          </a:stretch>
        </p:blipFill>
        <p:spPr>
          <a:xfrm>
            <a:off x="1938684" y="4820910"/>
            <a:ext cx="3542832" cy="1448743"/>
          </a:xfrm>
          <a:prstGeom prst="rect">
            <a:avLst/>
          </a:prstGeom>
        </p:spPr>
      </p:pic>
    </p:spTree>
  </p:cSld>
  <p:clrMapOvr>
    <a:masterClrMapping/>
  </p:clrMapOvr>
  <p:transition spd="slow"/>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txBox="1">
            <a:spLocks noGrp="1"/>
          </p:cNvSpPr>
          <p:nvPr>
            <p:ph type="title"/>
          </p:nvPr>
        </p:nvSpPr>
        <p:spPr>
          <a:xfrm>
            <a:off x="457200" y="604794"/>
            <a:ext cx="8229600" cy="707856"/>
          </a:xfrm>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Futures: 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over “Long, Fat Pipes”</a:t>
            </a:r>
          </a:p>
        </p:txBody>
      </p:sp>
      <p:sp>
        <p:nvSpPr>
          <p:cNvPr id="176131" name="Content Placeholder 2"/>
          <p:cNvSpPr txBox="1">
            <a:spLocks noGrp="1"/>
          </p:cNvSpPr>
          <p:nvPr>
            <p:ph type="body" idx="1"/>
          </p:nvPr>
        </p:nvSpPr>
        <p:spPr>
          <a:xfrm>
            <a:off x="457200" y="1600201"/>
            <a:ext cx="8229600" cy="2262127"/>
          </a:xfrm>
        </p:spPr>
        <p:txBody>
          <a:bodyPr>
            <a:spAutoFit/>
          </a:bodyPr>
          <a:lstStyle/>
          <a:p>
            <a:r>
              <a:rPr lang="en-US" altLang="en-US" sz="2200" dirty="0" smtClean="0">
                <a:latin typeface="Arial (Body)"/>
                <a:ea typeface="MS PGothic" panose="020B0600070205080204" pitchFamily="34" charset="-128"/>
                <a:cs typeface="Arial" panose="020B0604020202020204" pitchFamily="34" charset="0"/>
              </a:rPr>
              <a:t>example: 1500 byte segments, 100ms R</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 want 10 G</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b</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p</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s throughput</a:t>
            </a:r>
          </a:p>
          <a:p>
            <a:r>
              <a:rPr lang="en-US" altLang="en-US" sz="2200" dirty="0" smtClean="0">
                <a:latin typeface="Arial (Body)"/>
                <a:ea typeface="MS PGothic" panose="020B0600070205080204" pitchFamily="34" charset="-128"/>
                <a:cs typeface="Arial" panose="020B0604020202020204" pitchFamily="34" charset="0"/>
              </a:rPr>
              <a:t>requires W = 83,333 in-flight segments</a:t>
            </a:r>
          </a:p>
          <a:p>
            <a:r>
              <a:rPr lang="en-US" altLang="en-US" sz="2200" dirty="0" smtClean="0">
                <a:latin typeface="Arial (Body)"/>
                <a:ea typeface="MS PGothic" panose="020B0600070205080204" pitchFamily="34" charset="-128"/>
                <a:cs typeface="Arial" panose="020B0604020202020204" pitchFamily="34" charset="0"/>
              </a:rPr>
              <a:t>throughput in terms of segment loss probability, L [Mathis 1997]:</a:t>
            </a:r>
            <a:endParaRPr lang="en-US" altLang="en-US" sz="2200" b="1" dirty="0" smtClean="0">
              <a:latin typeface="Arial (Body)"/>
              <a:ea typeface="MS PGothic" panose="020B0600070205080204" pitchFamily="34" charset="-128"/>
              <a:cs typeface="Arial" panose="020B0604020202020204" pitchFamily="34" charset="0"/>
            </a:endParaRPr>
          </a:p>
        </p:txBody>
      </p:sp>
      <p:graphicFrame>
        <p:nvGraphicFramePr>
          <p:cNvPr id="8" name="Object 7" descr="T C P throughput = start fraction 1.22 M S S over R T T radical L end fraction."/>
          <p:cNvGraphicFramePr>
            <a:graphicFrameLocks noChangeAspect="1"/>
          </p:cNvGraphicFramePr>
          <p:nvPr>
            <p:extLst>
              <p:ext uri="{D42A27DB-BD31-4B8C-83A1-F6EECF244321}">
                <p14:modId xmlns:p14="http://schemas.microsoft.com/office/powerpoint/2010/main" val="3529425932"/>
              </p:ext>
            </p:extLst>
          </p:nvPr>
        </p:nvGraphicFramePr>
        <p:xfrm>
          <a:off x="2368550" y="3916363"/>
          <a:ext cx="3622675" cy="762000"/>
        </p:xfrm>
        <a:graphic>
          <a:graphicData uri="http://schemas.openxmlformats.org/presentationml/2006/ole">
            <mc:AlternateContent xmlns:mc="http://schemas.openxmlformats.org/markup-compatibility/2006">
              <mc:Choice xmlns:v="urn:schemas-microsoft-com:vml" Requires="v">
                <p:oleObj spid="_x0000_s176492" name="Equation" r:id="rId3" imgW="1993680" imgH="419040" progId="Equation.DSMT4">
                  <p:embed/>
                </p:oleObj>
              </mc:Choice>
              <mc:Fallback>
                <p:oleObj name="Equation" r:id="rId3" imgW="1993680" imgH="419040" progId="Equation.DSMT4">
                  <p:embed/>
                  <p:pic>
                    <p:nvPicPr>
                      <p:cNvPr id="0" name=""/>
                      <p:cNvPicPr/>
                      <p:nvPr/>
                    </p:nvPicPr>
                    <p:blipFill>
                      <a:blip r:embed="rId4"/>
                      <a:stretch>
                        <a:fillRect/>
                      </a:stretch>
                    </p:blipFill>
                    <p:spPr>
                      <a:xfrm>
                        <a:off x="2368550" y="3916363"/>
                        <a:ext cx="3622675" cy="762000"/>
                      </a:xfrm>
                      <a:prstGeom prst="rect">
                        <a:avLst/>
                      </a:prstGeom>
                    </p:spPr>
                  </p:pic>
                </p:oleObj>
              </mc:Fallback>
            </mc:AlternateContent>
          </a:graphicData>
        </a:graphic>
      </p:graphicFrame>
      <p:sp>
        <p:nvSpPr>
          <p:cNvPr id="3" name="Content Placeholder 2"/>
          <p:cNvSpPr>
            <a:spLocks noGrp="1"/>
          </p:cNvSpPr>
          <p:nvPr>
            <p:ph sz="quarter" idx="14"/>
          </p:nvPr>
        </p:nvSpPr>
        <p:spPr>
          <a:xfrm>
            <a:off x="1464775" y="4815543"/>
            <a:ext cx="7222025" cy="446008"/>
          </a:xfrm>
        </p:spPr>
        <p:txBody>
          <a:bodyPr/>
          <a:lstStyle/>
          <a:p>
            <a:pPr marL="0" indent="0">
              <a:spcBef>
                <a:spcPts val="600"/>
              </a:spcBef>
            </a:pPr>
            <a:r>
              <a:rPr lang="en-US" altLang="en-US" sz="2200" dirty="0" smtClean="0">
                <a:latin typeface="+mn-lt"/>
                <a:ea typeface="MS Mincho" charset="-128"/>
                <a:cs typeface="Arial" panose="020B0604020202020204" pitchFamily="34" charset="0"/>
              </a:rPr>
              <a:t>→</a:t>
            </a:r>
            <a:r>
              <a:rPr lang="en-US" altLang="en-US" sz="2200" dirty="0" smtClean="0">
                <a:latin typeface="Arial" panose="020B0604020202020204" pitchFamily="34" charset="0"/>
                <a:ea typeface="MS Mincho" charset="-128"/>
                <a:cs typeface="Arial" panose="020B0604020202020204" pitchFamily="34" charset="0"/>
              </a:rPr>
              <a:t> </a:t>
            </a:r>
            <a:r>
              <a:rPr lang="en-US" altLang="en-US" sz="2200" dirty="0" smtClean="0">
                <a:latin typeface="Arial (Body)"/>
                <a:ea typeface="MS Mincho" charset="-128"/>
                <a:cs typeface="Arial" panose="020B0604020202020204" pitchFamily="34" charset="0"/>
              </a:rPr>
              <a:t>to </a:t>
            </a:r>
            <a:r>
              <a:rPr lang="en-US" altLang="en-US" sz="2200" dirty="0">
                <a:latin typeface="Arial (Body)"/>
                <a:ea typeface="MS Mincho" charset="-128"/>
                <a:cs typeface="Arial" panose="020B0604020202020204" pitchFamily="34" charset="0"/>
              </a:rPr>
              <a:t>achieve 10 </a:t>
            </a:r>
            <a:r>
              <a:rPr lang="en-US" altLang="en-US" sz="2200" dirty="0" smtClean="0">
                <a:latin typeface="Arial (Body)"/>
                <a:ea typeface="MS Mincho" charset="-128"/>
                <a:cs typeface="Arial" panose="020B0604020202020204" pitchFamily="34" charset="0"/>
              </a:rPr>
              <a:t>G</a:t>
            </a:r>
            <a:r>
              <a:rPr lang="en-US" altLang="en-US" sz="100" dirty="0" smtClean="0">
                <a:latin typeface="Arial (Body)"/>
                <a:ea typeface="MS Mincho" charset="-128"/>
                <a:cs typeface="Arial" panose="020B0604020202020204" pitchFamily="34" charset="0"/>
              </a:rPr>
              <a:t> </a:t>
            </a:r>
            <a:r>
              <a:rPr lang="en-US" altLang="en-US" sz="2200" dirty="0" smtClean="0">
                <a:latin typeface="Arial (Body)"/>
                <a:ea typeface="MS Mincho" charset="-128"/>
                <a:cs typeface="Arial" panose="020B0604020202020204" pitchFamily="34" charset="0"/>
              </a:rPr>
              <a:t>b</a:t>
            </a:r>
            <a:r>
              <a:rPr lang="en-US" altLang="en-US" sz="100" dirty="0" smtClean="0">
                <a:latin typeface="Arial (Body)"/>
                <a:ea typeface="MS Mincho" charset="-128"/>
                <a:cs typeface="Arial" panose="020B0604020202020204" pitchFamily="34" charset="0"/>
              </a:rPr>
              <a:t> </a:t>
            </a:r>
            <a:r>
              <a:rPr lang="en-US" altLang="en-US" sz="2200" dirty="0" smtClean="0">
                <a:latin typeface="Arial (Body)"/>
                <a:ea typeface="MS Mincho" charset="-128"/>
                <a:cs typeface="Arial" panose="020B0604020202020204" pitchFamily="34" charset="0"/>
              </a:rPr>
              <a:t>p</a:t>
            </a:r>
            <a:r>
              <a:rPr lang="en-US" altLang="en-US" sz="100" dirty="0" smtClean="0">
                <a:latin typeface="Arial (Body)"/>
                <a:ea typeface="MS Mincho" charset="-128"/>
                <a:cs typeface="Arial" panose="020B0604020202020204" pitchFamily="34" charset="0"/>
              </a:rPr>
              <a:t> </a:t>
            </a:r>
            <a:r>
              <a:rPr lang="en-US" altLang="en-US" sz="2200" dirty="0" smtClean="0">
                <a:latin typeface="Arial (Body)"/>
                <a:ea typeface="MS Mincho" charset="-128"/>
                <a:cs typeface="Arial" panose="020B0604020202020204" pitchFamily="34" charset="0"/>
              </a:rPr>
              <a:t>s </a:t>
            </a:r>
            <a:r>
              <a:rPr lang="en-US" altLang="en-US" sz="2200" dirty="0">
                <a:latin typeface="Arial (Body)"/>
                <a:ea typeface="MS Mincho" charset="-128"/>
                <a:cs typeface="Arial" panose="020B0604020202020204" pitchFamily="34" charset="0"/>
              </a:rPr>
              <a:t>throughput, need a loss rate </a:t>
            </a:r>
            <a:r>
              <a:rPr lang="en-US" altLang="en-US" sz="2200" dirty="0" smtClean="0">
                <a:latin typeface="Arial (Body)"/>
                <a:ea typeface="MS Mincho" charset="-128"/>
                <a:cs typeface="Arial" panose="020B0604020202020204" pitchFamily="34" charset="0"/>
              </a:rPr>
              <a:t>of</a:t>
            </a:r>
            <a:endParaRPr lang="en-US" sz="2200" dirty="0"/>
          </a:p>
        </p:txBody>
      </p:sp>
      <p:graphicFrame>
        <p:nvGraphicFramePr>
          <p:cNvPr id="20" name="Object 19" descr="An arrow points at text that reads, to achieve 10 G b p s throughput, need a loss of L = 2 times 10 to the negative tenth power, a very small loss rate."/>
          <p:cNvGraphicFramePr>
            <a:graphicFrameLocks noChangeAspect="1"/>
          </p:cNvGraphicFramePr>
          <p:nvPr>
            <p:extLst>
              <p:ext uri="{D42A27DB-BD31-4B8C-83A1-F6EECF244321}">
                <p14:modId xmlns:p14="http://schemas.microsoft.com/office/powerpoint/2010/main" val="3607257546"/>
              </p:ext>
            </p:extLst>
          </p:nvPr>
        </p:nvGraphicFramePr>
        <p:xfrm>
          <a:off x="1533525" y="5337175"/>
          <a:ext cx="1414463" cy="385763"/>
        </p:xfrm>
        <a:graphic>
          <a:graphicData uri="http://schemas.openxmlformats.org/presentationml/2006/ole">
            <mc:AlternateContent xmlns:mc="http://schemas.openxmlformats.org/markup-compatibility/2006">
              <mc:Choice xmlns:v="urn:schemas-microsoft-com:vml" Requires="v">
                <p:oleObj spid="_x0000_s176493" name="Equation" r:id="rId5" imgW="749160" imgH="203040" progId="Equation.DSMT4">
                  <p:embed/>
                </p:oleObj>
              </mc:Choice>
              <mc:Fallback>
                <p:oleObj name="Equation" r:id="rId5" imgW="749160" imgH="203040" progId="Equation.DSMT4">
                  <p:embed/>
                  <p:pic>
                    <p:nvPicPr>
                      <p:cNvPr id="7" name="Object 6"/>
                      <p:cNvPicPr/>
                      <p:nvPr/>
                    </p:nvPicPr>
                    <p:blipFill>
                      <a:blip r:embed="rId6"/>
                      <a:stretch>
                        <a:fillRect/>
                      </a:stretch>
                    </p:blipFill>
                    <p:spPr>
                      <a:xfrm>
                        <a:off x="1533525" y="5337175"/>
                        <a:ext cx="1414463" cy="385763"/>
                      </a:xfrm>
                      <a:prstGeom prst="rect">
                        <a:avLst/>
                      </a:prstGeom>
                    </p:spPr>
                  </p:pic>
                </p:oleObj>
              </mc:Fallback>
            </mc:AlternateContent>
          </a:graphicData>
        </a:graphic>
      </p:graphicFrame>
      <p:sp>
        <p:nvSpPr>
          <p:cNvPr id="4" name="Content Placeholder 3"/>
          <p:cNvSpPr>
            <a:spLocks noGrp="1"/>
          </p:cNvSpPr>
          <p:nvPr>
            <p:ph sz="quarter" idx="15"/>
          </p:nvPr>
        </p:nvSpPr>
        <p:spPr>
          <a:xfrm>
            <a:off x="2980720" y="5261551"/>
            <a:ext cx="5618996" cy="468915"/>
          </a:xfrm>
        </p:spPr>
        <p:txBody>
          <a:bodyPr/>
          <a:lstStyle/>
          <a:p>
            <a:r>
              <a:rPr lang="en-US" altLang="en-US" sz="2200" b="1" dirty="0" smtClean="0">
                <a:latin typeface="Arial (Body)"/>
                <a:ea typeface="MS PGothic" panose="020B0600070205080204" pitchFamily="34" charset="-128"/>
                <a:cs typeface="Arial" panose="020B0604020202020204" pitchFamily="34" charset="0"/>
              </a:rPr>
              <a:t>– </a:t>
            </a:r>
            <a:r>
              <a:rPr lang="en-US" altLang="en-US" sz="2200" b="1" dirty="0">
                <a:latin typeface="Arial (Body)"/>
                <a:ea typeface="MS PGothic" panose="020B0600070205080204" pitchFamily="34" charset="-128"/>
                <a:cs typeface="Arial" panose="020B0604020202020204" pitchFamily="34" charset="0"/>
              </a:rPr>
              <a:t>a very small loss rate!</a:t>
            </a:r>
            <a:endParaRPr lang="en-US" sz="2200" dirty="0"/>
          </a:p>
        </p:txBody>
      </p:sp>
      <p:sp>
        <p:nvSpPr>
          <p:cNvPr id="5" name="Content Placeholder 4"/>
          <p:cNvSpPr>
            <a:spLocks noGrp="1"/>
          </p:cNvSpPr>
          <p:nvPr>
            <p:ph sz="quarter" idx="16"/>
          </p:nvPr>
        </p:nvSpPr>
        <p:spPr>
          <a:xfrm>
            <a:off x="457200" y="5755781"/>
            <a:ext cx="8229600" cy="486104"/>
          </a:xfrm>
        </p:spPr>
        <p:txBody>
          <a:bodyPr/>
          <a:lstStyle/>
          <a:p>
            <a:pPr marL="255600" indent="-255600">
              <a:spcBef>
                <a:spcPts val="1500"/>
              </a:spcBef>
              <a:buClr>
                <a:schemeClr val="tx2"/>
              </a:buClr>
              <a:buFont typeface="Arial" panose="020B0604020202020204" pitchFamily="34" charset="0"/>
              <a:buChar char="•"/>
            </a:pPr>
            <a:r>
              <a:rPr lang="en-US" altLang="en-US" sz="2200" dirty="0">
                <a:latin typeface="Arial (Body)"/>
                <a:ea typeface="MS PGothic" panose="020B0600070205080204" pitchFamily="34" charset="-128"/>
                <a:cs typeface="Arial" panose="020B0604020202020204" pitchFamily="34" charset="0"/>
              </a:rPr>
              <a:t>new versions of T</a:t>
            </a:r>
            <a:r>
              <a:rPr lang="en-US" altLang="en-US" sz="100" dirty="0">
                <a:latin typeface="Arial (Body)"/>
                <a:ea typeface="MS PGothic" panose="020B0600070205080204" pitchFamily="34" charset="-128"/>
                <a:cs typeface="Arial" panose="020B0604020202020204" pitchFamily="34" charset="0"/>
              </a:rPr>
              <a:t> </a:t>
            </a:r>
            <a:r>
              <a:rPr lang="en-US" altLang="en-US" sz="2200" dirty="0">
                <a:latin typeface="Arial (Body)"/>
                <a:ea typeface="MS PGothic" panose="020B0600070205080204" pitchFamily="34" charset="-128"/>
                <a:cs typeface="Arial" panose="020B0604020202020204" pitchFamily="34" charset="0"/>
              </a:rPr>
              <a:t>C</a:t>
            </a:r>
            <a:r>
              <a:rPr lang="en-US" altLang="en-US" sz="100" dirty="0">
                <a:latin typeface="Arial (Body)"/>
                <a:ea typeface="MS PGothic" panose="020B0600070205080204" pitchFamily="34" charset="-128"/>
                <a:cs typeface="Arial" panose="020B0604020202020204" pitchFamily="34" charset="0"/>
              </a:rPr>
              <a:t> </a:t>
            </a:r>
            <a:r>
              <a:rPr lang="en-US" altLang="en-US" sz="2200" dirty="0">
                <a:latin typeface="Arial (Body)"/>
                <a:ea typeface="MS PGothic" panose="020B0600070205080204" pitchFamily="34" charset="-128"/>
                <a:cs typeface="Arial" panose="020B0604020202020204" pitchFamily="34" charset="0"/>
              </a:rPr>
              <a:t>P for </a:t>
            </a:r>
            <a:r>
              <a:rPr lang="en-US" altLang="en-US" sz="2200" dirty="0" smtClean="0">
                <a:latin typeface="Arial (Body)"/>
                <a:ea typeface="MS PGothic" panose="020B0600070205080204" pitchFamily="34" charset="-128"/>
                <a:cs typeface="Arial" panose="020B0604020202020204" pitchFamily="34" charset="0"/>
              </a:rPr>
              <a:t>high-speed</a:t>
            </a:r>
            <a:endParaRPr lang="en-US" sz="2200"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Fairness</a:t>
            </a:r>
            <a:endParaRPr lang="en-US"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8229600" cy="923299"/>
          </a:xfrm>
        </p:spPr>
        <p:txBody>
          <a:bodyPr>
            <a:spAutoFit/>
          </a:bodyPr>
          <a:lstStyle/>
          <a:p>
            <a:pPr marL="0" indent="0">
              <a:buFont typeface="Arial" panose="020B0604020202020204" pitchFamily="34" charset="0"/>
              <a:buNone/>
              <a:defRPr/>
            </a:pPr>
            <a:r>
              <a:rPr lang="en-US" sz="2400" b="1" dirty="0">
                <a:latin typeface="Arial (Body)"/>
                <a:ea typeface="ＭＳ Ｐゴシック" charset="0"/>
                <a:cs typeface="+mn-cs"/>
              </a:rPr>
              <a:t>fairness goal</a:t>
            </a:r>
            <a:r>
              <a:rPr lang="en-US" sz="2400" i="1" dirty="0">
                <a:latin typeface="Arial (Body)"/>
                <a:ea typeface="ＭＳ Ｐゴシック" charset="0"/>
                <a:cs typeface="+mn-cs"/>
              </a:rPr>
              <a:t>:</a:t>
            </a:r>
            <a:r>
              <a:rPr lang="en-US" sz="2400" dirty="0">
                <a:latin typeface="Arial (Body)"/>
                <a:ea typeface="ＭＳ Ｐゴシック" charset="0"/>
                <a:cs typeface="+mn-cs"/>
              </a:rPr>
              <a:t> if K </a:t>
            </a:r>
            <a:r>
              <a:rPr lang="en-US" sz="2400" dirty="0" smtClean="0">
                <a:latin typeface="Arial (Body)"/>
                <a:ea typeface="ＭＳ Ｐゴシック" charset="0"/>
                <a:cs typeface="+mn-cs"/>
              </a:rPr>
              <a:t>T</a:t>
            </a:r>
            <a:r>
              <a:rPr lang="en-US" sz="100" dirty="0" smtClean="0">
                <a:latin typeface="Arial (Body)"/>
                <a:ea typeface="ＭＳ Ｐゴシック" charset="0"/>
                <a:cs typeface="+mn-cs"/>
              </a:rPr>
              <a:t> </a:t>
            </a:r>
            <a:r>
              <a:rPr lang="en-US" sz="2400" dirty="0" smtClean="0">
                <a:latin typeface="Arial (Body)"/>
                <a:ea typeface="ＭＳ Ｐゴシック" charset="0"/>
                <a:cs typeface="+mn-cs"/>
              </a:rPr>
              <a:t>C</a:t>
            </a:r>
            <a:r>
              <a:rPr lang="en-US" sz="100" dirty="0" smtClean="0">
                <a:latin typeface="Arial (Body)"/>
                <a:ea typeface="ＭＳ Ｐゴシック" charset="0"/>
                <a:cs typeface="+mn-cs"/>
              </a:rPr>
              <a:t> </a:t>
            </a:r>
            <a:r>
              <a:rPr lang="en-US" sz="2400" dirty="0" smtClean="0">
                <a:latin typeface="Arial (Body)"/>
                <a:ea typeface="ＭＳ Ｐゴシック" charset="0"/>
                <a:cs typeface="+mn-cs"/>
              </a:rPr>
              <a:t>P </a:t>
            </a:r>
            <a:r>
              <a:rPr lang="en-US" sz="2400" dirty="0">
                <a:latin typeface="Arial (Body)"/>
                <a:ea typeface="ＭＳ Ｐゴシック" charset="0"/>
                <a:cs typeface="+mn-cs"/>
              </a:rPr>
              <a:t>sessions share same bottleneck link of bandwidth R, each should have average rate </a:t>
            </a:r>
            <a:r>
              <a:rPr lang="en-US" sz="2400" dirty="0" smtClean="0">
                <a:latin typeface="Arial (Body)"/>
                <a:ea typeface="ＭＳ Ｐゴシック" charset="0"/>
                <a:cs typeface="+mn-cs"/>
              </a:rPr>
              <a:t>of</a:t>
            </a:r>
            <a:endParaRPr lang="en-US" sz="2400" dirty="0">
              <a:latin typeface="Arial (Body)"/>
              <a:ea typeface="ＭＳ Ｐゴシック" charset="0"/>
              <a:cs typeface="+mn-cs"/>
            </a:endParaRPr>
          </a:p>
        </p:txBody>
      </p:sp>
      <p:graphicFrame>
        <p:nvGraphicFramePr>
          <p:cNvPr id="177157" name="Object 5" descr="R over K"/>
          <p:cNvGraphicFramePr>
            <a:graphicFrameLocks noChangeAspect="1"/>
          </p:cNvGraphicFramePr>
          <p:nvPr>
            <p:extLst>
              <p:ext uri="{D42A27DB-BD31-4B8C-83A1-F6EECF244321}">
                <p14:modId xmlns:p14="http://schemas.microsoft.com/office/powerpoint/2010/main" val="2941453210"/>
              </p:ext>
            </p:extLst>
          </p:nvPr>
        </p:nvGraphicFramePr>
        <p:xfrm>
          <a:off x="7931826" y="2012039"/>
          <a:ext cx="316811" cy="701028"/>
        </p:xfrm>
        <a:graphic>
          <a:graphicData uri="http://schemas.openxmlformats.org/presentationml/2006/ole">
            <mc:AlternateContent xmlns:mc="http://schemas.openxmlformats.org/markup-compatibility/2006">
              <mc:Choice xmlns:v="urn:schemas-microsoft-com:vml" Requires="v">
                <p:oleObj spid="_x0000_s177334" name="Equation" r:id="rId4" imgW="177480" imgH="393480" progId="Equation.DSMT4">
                  <p:embed/>
                </p:oleObj>
              </mc:Choice>
              <mc:Fallback>
                <p:oleObj name="Equation" r:id="rId4" imgW="177480" imgH="393480" progId="Equation.DSMT4">
                  <p:embed/>
                  <p:pic>
                    <p:nvPicPr>
                      <p:cNvPr id="0" name="Object 5"/>
                      <p:cNvPicPr>
                        <a:picLocks noChangeAspect="1" noChangeArrowheads="1"/>
                      </p:cNvPicPr>
                      <p:nvPr/>
                    </p:nvPicPr>
                    <p:blipFill>
                      <a:blip r:embed="rId5"/>
                      <a:srcRect/>
                      <a:stretch>
                        <a:fillRect/>
                      </a:stretch>
                    </p:blipFill>
                    <p:spPr bwMode="auto">
                      <a:xfrm>
                        <a:off x="7931826" y="2012039"/>
                        <a:ext cx="316811" cy="70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77156" name="Picture 4" descr="A diagram has 2 P C’s connected to 2 routers. The routers are side by side, the P C’s are stacked one atop the other. P C 1, T C P connection 1. A green arrow passes through both routers. P C 2, T C P connection 2. A blue arrow passes through both routers. Router 1, bottleneck router capacity R. There are 3 small bars on the arrows on the router. Green, blue, green. The second green bar is raised slightly higher than the others. On the arrow between the 2 routers, there is a green bar at the same level as the last."/>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14488" y="3114675"/>
            <a:ext cx="5915025"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Why is 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Fair?</a:t>
            </a:r>
            <a:endParaRPr lang="en-US"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8229600" cy="1584325"/>
          </a:xfrm>
        </p:spPr>
        <p:txBody>
          <a:bodyPr>
            <a:spAutoFit/>
          </a:bodyPr>
          <a:lstStyle/>
          <a:p>
            <a:pPr marL="0" indent="0">
              <a:buFont typeface="Arial" panose="020B0604020202020204" pitchFamily="34" charset="0"/>
              <a:buNone/>
              <a:defRPr/>
            </a:pPr>
            <a:r>
              <a:rPr lang="en-US" sz="2200" dirty="0">
                <a:latin typeface="Arial (Body)"/>
                <a:ea typeface="ＭＳ Ｐゴシック" charset="0"/>
                <a:cs typeface="+mn-cs"/>
              </a:rPr>
              <a:t>two competing sessions:</a:t>
            </a:r>
          </a:p>
          <a:p>
            <a:pPr marL="255651" indent="-255651">
              <a:defRPr/>
            </a:pPr>
            <a:r>
              <a:rPr lang="en-US" sz="2200" dirty="0">
                <a:latin typeface="Arial (Body)"/>
                <a:ea typeface="ＭＳ Ｐゴシック" charset="0"/>
                <a:cs typeface="+mn-cs"/>
              </a:rPr>
              <a:t>additive increase gives slope of 1, as throughout increases</a:t>
            </a:r>
          </a:p>
          <a:p>
            <a:pPr marL="255651" indent="-255651">
              <a:defRPr/>
            </a:pPr>
            <a:r>
              <a:rPr lang="en-US" sz="2200" dirty="0">
                <a:latin typeface="Arial (Body)"/>
                <a:ea typeface="ＭＳ Ｐゴシック" charset="0"/>
                <a:cs typeface="+mn-cs"/>
              </a:rPr>
              <a:t>multiplicative decrease decreases throughput </a:t>
            </a:r>
            <a:r>
              <a:rPr lang="en-US" sz="2200" dirty="0" smtClean="0">
                <a:latin typeface="Arial (Body)"/>
                <a:ea typeface="ＭＳ Ｐゴシック" charset="0"/>
                <a:cs typeface="+mn-cs"/>
              </a:rPr>
              <a:t>proportionally</a:t>
            </a:r>
            <a:endParaRPr lang="en-US" sz="2200" dirty="0">
              <a:latin typeface="Arial (Body)"/>
              <a:ea typeface="ＭＳ Ｐゴシック" charset="0"/>
              <a:cs typeface="+mn-cs"/>
            </a:endParaRPr>
          </a:p>
        </p:txBody>
      </p:sp>
      <p:pic>
        <p:nvPicPr>
          <p:cNvPr id="178180" name="Picture 16" descr="A graph of connection 2 throughput over connection 1 throughput. At the end of each axis, R is marked. A dotted line rises over the x axis, equal bandwidth share. A line falls over the x axis, from R to R. There are 7 zig zagging arrows below the dotted rising line. The arrows pass over the falling line. Each arrow is spaced out a little further from the last. Loss, decrease window by factor of 2. Congestion avoidance, additive increase. Loss, decrease window by factor of 2. Congestion avoidance, additive increase.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71675" y="3419475"/>
            <a:ext cx="520065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Connectionless Demux: Example</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57347" name="Picture 3" descr="A diagram has 3 linked tables of 5 rows each. From top to bottom they are, application, transport, network, link, physical. 2 tables are for P C’s and 1 is for a server. Each table has 4 lines of code above it. Each arrow going to and from each table has a source and destination port number. Server table. Code. Line 1, Datagram Socket. Line 2, indented once, server Socket = new. Line 3, indented once. Datagram Socket. Line 4, indented once. Left parenthesis 6 4 2 8 right parenthesis semicolon. In row 1, application, there is a process, P 1. There is a socket below the process. From the socket, an arrow points to the socket of a P C table. Source port number, 6 4 2 8. Destination port number, 9 1 5 7. P C table 1. Code. Line 1, Datagram Socket. Line 2, indented once. my Socket 2 = new. Line 3, indented once. Datagram Socket. Line 4, indented once. left parenthesis 9 1 5 7 right parenthesis semicolon. In row 1 of the P C table, there is a process, P 3, with a socket below. From this socket, an arrow points back to the socket of the server table. Source port number, 9 1 5 7. Destination port number, 6 4 2 8. From the socket in the server table, an arrow points to the socket in P C table 2. Both the source and destination port numbers are unknown. P C table 2. Code. Line 1, Datagram Socket. Line 2, indented once. my Socket 1 = new. Line 3, indented once. Datagram Socket. Line 4, indented once. left parenthesis 5 7 7 5 right parenthesis semicolon. In row 1 of the P C table, there is a process, P 4, and a socket below this. From this socket, an arrow points back to the socket in the server table. Both the source and destination port numbers are unknow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7063" y="1571625"/>
            <a:ext cx="7889875"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defRPr/>
            </a:pPr>
            <a:r>
              <a:rPr lang="en-US" sz="3400" b="1" dirty="0" smtClean="0">
                <a:solidFill>
                  <a:schemeClr val="tx2"/>
                </a:solidFill>
                <a:latin typeface="Times New Roman" panose="02020603050405020304" pitchFamily="18" charset="0"/>
                <a:ea typeface="ＭＳ Ｐゴシック" charset="0"/>
                <a:cs typeface="+mj-cs"/>
              </a:rPr>
              <a:t>Fairness (More)</a:t>
            </a:r>
            <a:endParaRPr lang="en-US" sz="3400" b="1" dirty="0">
              <a:solidFill>
                <a:schemeClr val="tx2"/>
              </a:solidFill>
              <a:latin typeface="Times New Roman" panose="02020603050405020304" pitchFamily="18" charset="0"/>
              <a:ea typeface="ＭＳ Ｐゴシック" charset="0"/>
              <a:cs typeface="+mj-cs"/>
            </a:endParaRPr>
          </a:p>
        </p:txBody>
      </p:sp>
      <p:sp>
        <p:nvSpPr>
          <p:cNvPr id="3" name="Content Placeholder 2"/>
          <p:cNvSpPr>
            <a:spLocks noGrp="1"/>
          </p:cNvSpPr>
          <p:nvPr>
            <p:ph idx="13"/>
          </p:nvPr>
        </p:nvSpPr>
        <p:spPr>
          <a:xfrm>
            <a:off x="457200" y="1601289"/>
            <a:ext cx="3118513" cy="3493234"/>
          </a:xfrm>
        </p:spPr>
        <p:txBody>
          <a:bodyPr wrap="square">
            <a:spAutoFit/>
          </a:bodyPr>
          <a:lstStyle/>
          <a:p>
            <a:pPr marL="0" indent="0">
              <a:buFont typeface="Arial"/>
              <a:buNone/>
              <a:defRPr/>
            </a:pPr>
            <a:r>
              <a:rPr lang="en-US" sz="1800" b="1" dirty="0">
                <a:latin typeface="Arial (Body)"/>
                <a:ea typeface="ＭＳ Ｐゴシック" charset="0"/>
                <a:cs typeface="+mn-cs"/>
              </a:rPr>
              <a:t>Fairness and </a:t>
            </a:r>
            <a:r>
              <a:rPr lang="en-US" sz="1800" b="1" dirty="0" smtClean="0">
                <a:latin typeface="Arial (Body)"/>
                <a:ea typeface="ＭＳ Ｐゴシック" charset="0"/>
                <a:cs typeface="+mn-cs"/>
              </a:rPr>
              <a:t>U</a:t>
            </a:r>
            <a:r>
              <a:rPr lang="en-US" sz="100" b="1" dirty="0" smtClean="0">
                <a:latin typeface="Arial (Body)"/>
                <a:ea typeface="ＭＳ Ｐゴシック" charset="0"/>
                <a:cs typeface="+mn-cs"/>
              </a:rPr>
              <a:t> </a:t>
            </a:r>
            <a:r>
              <a:rPr lang="en-US" sz="1800" b="1" dirty="0" smtClean="0">
                <a:latin typeface="Arial (Body)"/>
                <a:ea typeface="ＭＳ Ｐゴシック" charset="0"/>
                <a:cs typeface="+mn-cs"/>
              </a:rPr>
              <a:t>D</a:t>
            </a:r>
            <a:r>
              <a:rPr lang="en-US" sz="100" b="1" dirty="0" smtClean="0">
                <a:latin typeface="Arial (Body)"/>
                <a:ea typeface="ＭＳ Ｐゴシック" charset="0"/>
                <a:cs typeface="+mn-cs"/>
              </a:rPr>
              <a:t> </a:t>
            </a:r>
            <a:r>
              <a:rPr lang="en-US" sz="1800" b="1" dirty="0" smtClean="0">
                <a:latin typeface="Arial (Body)"/>
                <a:ea typeface="ＭＳ Ｐゴシック" charset="0"/>
                <a:cs typeface="+mn-cs"/>
              </a:rPr>
              <a:t>P</a:t>
            </a:r>
            <a:endParaRPr lang="en-US" sz="1800" b="1" dirty="0">
              <a:latin typeface="Arial (Body)"/>
              <a:ea typeface="ＭＳ Ｐゴシック" charset="0"/>
              <a:cs typeface="+mn-cs"/>
            </a:endParaRPr>
          </a:p>
          <a:p>
            <a:pPr marL="255651" indent="-255651">
              <a:spcBef>
                <a:spcPts val="1500"/>
              </a:spcBef>
              <a:buClr>
                <a:schemeClr val="tx2"/>
              </a:buClr>
              <a:buFont typeface="Arial" panose="020B0604020202020204" pitchFamily="34" charset="0"/>
              <a:buChar char="•"/>
              <a:defRPr/>
            </a:pPr>
            <a:r>
              <a:rPr lang="en-US" sz="1800" dirty="0">
                <a:latin typeface="Arial (Body)"/>
                <a:ea typeface="ＭＳ Ｐゴシック" charset="0"/>
                <a:cs typeface="+mn-cs"/>
              </a:rPr>
              <a:t>multimedia apps often do not use </a:t>
            </a:r>
            <a:r>
              <a:rPr lang="en-US" sz="1800" dirty="0" smtClean="0">
                <a:latin typeface="Arial (Body)"/>
                <a:ea typeface="ＭＳ Ｐゴシック" charset="0"/>
                <a:cs typeface="+mn-cs"/>
              </a:rPr>
              <a:t>T</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C</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P</a:t>
            </a:r>
            <a:endParaRPr lang="en-US" sz="1800" dirty="0">
              <a:latin typeface="Arial (Body)"/>
              <a:ea typeface="ＭＳ Ｐゴシック" charset="0"/>
              <a:cs typeface="+mn-cs"/>
            </a:endParaRPr>
          </a:p>
          <a:p>
            <a:pPr marL="741553" lvl="1" indent="-284353">
              <a:spcBef>
                <a:spcPts val="600"/>
              </a:spcBef>
              <a:buClr>
                <a:schemeClr val="tx2"/>
              </a:buClr>
              <a:buFont typeface="Arial" panose="020B0604020202020204" pitchFamily="34" charset="0"/>
              <a:buChar char="–"/>
              <a:defRPr/>
            </a:pPr>
            <a:r>
              <a:rPr lang="en-US" sz="1800" dirty="0">
                <a:latin typeface="Arial (Body)"/>
                <a:ea typeface="ＭＳ Ｐゴシック" charset="0"/>
              </a:rPr>
              <a:t>do not want rate throttled by congestion control</a:t>
            </a:r>
          </a:p>
          <a:p>
            <a:pPr marL="255651" indent="-255651">
              <a:spcBef>
                <a:spcPts val="1500"/>
              </a:spcBef>
              <a:buClr>
                <a:schemeClr val="tx2"/>
              </a:buClr>
              <a:buFont typeface="Arial" panose="020B0604020202020204" pitchFamily="34" charset="0"/>
              <a:buChar char="•"/>
              <a:defRPr/>
            </a:pPr>
            <a:r>
              <a:rPr lang="en-US" sz="1800" dirty="0">
                <a:latin typeface="Arial (Body)"/>
                <a:ea typeface="ＭＳ Ｐゴシック" charset="0"/>
                <a:cs typeface="+mn-cs"/>
              </a:rPr>
              <a:t>instead use </a:t>
            </a:r>
            <a:r>
              <a:rPr lang="en-US" sz="1800" dirty="0" smtClean="0">
                <a:latin typeface="Arial (Body)"/>
                <a:ea typeface="ＭＳ Ｐゴシック" charset="0"/>
                <a:cs typeface="+mn-cs"/>
              </a:rPr>
              <a:t>U</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D</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P:</a:t>
            </a:r>
            <a:endParaRPr lang="en-US" sz="1800" dirty="0">
              <a:latin typeface="Arial (Body)"/>
              <a:ea typeface="ＭＳ Ｐゴシック" charset="0"/>
              <a:cs typeface="+mn-cs"/>
            </a:endParaRPr>
          </a:p>
          <a:p>
            <a:pPr marL="741553" lvl="1" indent="-284353">
              <a:spcBef>
                <a:spcPts val="600"/>
              </a:spcBef>
              <a:buClr>
                <a:schemeClr val="tx2"/>
              </a:buClr>
              <a:buFont typeface="Arial" panose="020B0604020202020204" pitchFamily="34" charset="0"/>
              <a:buChar char="–"/>
              <a:defRPr/>
            </a:pPr>
            <a:r>
              <a:rPr lang="en-US" sz="1800" dirty="0">
                <a:latin typeface="Arial (Body)"/>
                <a:ea typeface="ＭＳ Ｐゴシック" charset="0"/>
              </a:rPr>
              <a:t>send audio/video at constant rate, tolerate packet </a:t>
            </a:r>
            <a:r>
              <a:rPr lang="en-US" sz="1800" dirty="0" smtClean="0">
                <a:latin typeface="Arial (Body)"/>
                <a:ea typeface="ＭＳ Ｐゴシック" charset="0"/>
              </a:rPr>
              <a:t>loss</a:t>
            </a:r>
          </a:p>
        </p:txBody>
      </p:sp>
      <p:sp>
        <p:nvSpPr>
          <p:cNvPr id="11" name="Content Placeholder 10"/>
          <p:cNvSpPr>
            <a:spLocks noGrp="1"/>
          </p:cNvSpPr>
          <p:nvPr>
            <p:ph idx="14"/>
          </p:nvPr>
        </p:nvSpPr>
        <p:spPr>
          <a:xfrm>
            <a:off x="3727944" y="1601289"/>
            <a:ext cx="4721450" cy="2672021"/>
          </a:xfrm>
        </p:spPr>
        <p:txBody>
          <a:bodyPr/>
          <a:lstStyle/>
          <a:p>
            <a:pPr marL="0" indent="0">
              <a:buNone/>
              <a:defRPr/>
            </a:pPr>
            <a:r>
              <a:rPr lang="en-US" sz="1800" b="1" dirty="0">
                <a:latin typeface="Arial (Body)"/>
                <a:ea typeface="ＭＳ Ｐゴシック" charset="0"/>
              </a:rPr>
              <a:t>Fairness, parallel T</a:t>
            </a:r>
            <a:r>
              <a:rPr lang="en-US" sz="100" b="1" dirty="0">
                <a:latin typeface="Arial (Body)"/>
                <a:ea typeface="ＭＳ Ｐゴシック" charset="0"/>
              </a:rPr>
              <a:t> </a:t>
            </a:r>
            <a:r>
              <a:rPr lang="en-US" sz="1800" b="1" dirty="0">
                <a:latin typeface="Arial (Body)"/>
                <a:ea typeface="ＭＳ Ｐゴシック" charset="0"/>
              </a:rPr>
              <a:t>C</a:t>
            </a:r>
            <a:r>
              <a:rPr lang="en-US" sz="100" b="1" dirty="0">
                <a:latin typeface="Arial (Body)"/>
                <a:ea typeface="ＭＳ Ｐゴシック" charset="0"/>
              </a:rPr>
              <a:t> </a:t>
            </a:r>
            <a:r>
              <a:rPr lang="en-US" sz="1800" b="1" dirty="0">
                <a:latin typeface="Arial (Body)"/>
                <a:ea typeface="ＭＳ Ｐゴシック" charset="0"/>
              </a:rPr>
              <a:t>P connections</a:t>
            </a:r>
          </a:p>
          <a:p>
            <a:pPr marL="255651" indent="-255651">
              <a:spcBef>
                <a:spcPts val="1500"/>
              </a:spcBef>
              <a:buClr>
                <a:schemeClr val="tx2"/>
              </a:buClr>
              <a:buFont typeface="Arial" panose="020B0604020202020204" pitchFamily="34" charset="0"/>
              <a:buChar char="•"/>
              <a:defRPr/>
            </a:pPr>
            <a:r>
              <a:rPr lang="en-US" sz="1800" dirty="0">
                <a:latin typeface="Arial (Body)"/>
                <a:ea typeface="ＭＳ Ｐゴシック" charset="0"/>
              </a:rPr>
              <a:t>application can open multiple parallel connections between two hosts</a:t>
            </a:r>
          </a:p>
          <a:p>
            <a:pPr marL="255651" indent="-255651">
              <a:spcBef>
                <a:spcPts val="1500"/>
              </a:spcBef>
              <a:buClr>
                <a:schemeClr val="tx2"/>
              </a:buClr>
              <a:buFont typeface="Arial" panose="020B0604020202020204" pitchFamily="34" charset="0"/>
              <a:buChar char="•"/>
              <a:defRPr/>
            </a:pPr>
            <a:r>
              <a:rPr lang="en-US" sz="1800" dirty="0">
                <a:latin typeface="Arial (Body)"/>
                <a:ea typeface="ＭＳ Ｐゴシック" charset="0"/>
              </a:rPr>
              <a:t>web browsers do this</a:t>
            </a:r>
          </a:p>
          <a:p>
            <a:pPr marL="255651" indent="-255651">
              <a:spcBef>
                <a:spcPts val="1500"/>
              </a:spcBef>
              <a:buClr>
                <a:schemeClr val="tx2"/>
              </a:buClr>
              <a:buFont typeface="Arial" panose="020B0604020202020204" pitchFamily="34" charset="0"/>
              <a:buChar char="•"/>
              <a:defRPr/>
            </a:pPr>
            <a:r>
              <a:rPr lang="en-US" sz="1800" dirty="0" smtClean="0">
                <a:latin typeface="Arial (Body)"/>
                <a:ea typeface="ＭＳ Ｐゴシック" charset="0"/>
              </a:rPr>
              <a:t>example, </a:t>
            </a:r>
            <a:r>
              <a:rPr lang="en-US" sz="1800" dirty="0">
                <a:latin typeface="Arial (Body)"/>
                <a:ea typeface="ＭＳ Ｐゴシック" charset="0"/>
              </a:rPr>
              <a:t>link of rate R with 9 existing connections:</a:t>
            </a:r>
          </a:p>
          <a:p>
            <a:pPr marL="741600" lvl="1" indent="-285750">
              <a:buClr>
                <a:schemeClr val="tx2"/>
              </a:buClr>
              <a:buFontTx/>
              <a:buChar char="–"/>
              <a:defRPr/>
            </a:pPr>
            <a:r>
              <a:rPr lang="en-US" sz="1800" dirty="0">
                <a:latin typeface="Arial (Body)"/>
                <a:ea typeface="ＭＳ Ｐゴシック" charset="0"/>
              </a:rPr>
              <a:t>new app asks for 1 T</a:t>
            </a:r>
            <a:r>
              <a:rPr lang="en-US" sz="100" dirty="0">
                <a:latin typeface="Arial (Body)"/>
                <a:ea typeface="ＭＳ Ｐゴシック" charset="0"/>
              </a:rPr>
              <a:t> </a:t>
            </a:r>
            <a:r>
              <a:rPr lang="en-US" sz="1800" dirty="0">
                <a:latin typeface="Arial (Body)"/>
                <a:ea typeface="ＭＳ Ｐゴシック" charset="0"/>
              </a:rPr>
              <a:t>C</a:t>
            </a:r>
            <a:r>
              <a:rPr lang="en-US" sz="100" dirty="0">
                <a:latin typeface="Arial (Body)"/>
                <a:ea typeface="ＭＳ Ｐゴシック" charset="0"/>
              </a:rPr>
              <a:t> </a:t>
            </a:r>
            <a:r>
              <a:rPr lang="en-US" sz="1800" dirty="0">
                <a:latin typeface="Arial (Body)"/>
                <a:ea typeface="ＭＳ Ｐゴシック" charset="0"/>
              </a:rPr>
              <a:t>P, gets </a:t>
            </a:r>
            <a:r>
              <a:rPr lang="en-US" sz="1800" dirty="0" smtClean="0">
                <a:latin typeface="Arial (Body)"/>
                <a:ea typeface="ＭＳ Ｐゴシック" charset="0"/>
              </a:rPr>
              <a:t>rate</a:t>
            </a:r>
          </a:p>
        </p:txBody>
      </p:sp>
      <p:graphicFrame>
        <p:nvGraphicFramePr>
          <p:cNvPr id="7" name="Object 6" descr="R over 10"/>
          <p:cNvGraphicFramePr>
            <a:graphicFrameLocks noChangeAspect="1"/>
          </p:cNvGraphicFramePr>
          <p:nvPr>
            <p:extLst>
              <p:ext uri="{D42A27DB-BD31-4B8C-83A1-F6EECF244321}">
                <p14:modId xmlns:p14="http://schemas.microsoft.com/office/powerpoint/2010/main" val="3387917682"/>
              </p:ext>
            </p:extLst>
          </p:nvPr>
        </p:nvGraphicFramePr>
        <p:xfrm>
          <a:off x="8066112" y="3816300"/>
          <a:ext cx="314312" cy="541311"/>
        </p:xfrm>
        <a:graphic>
          <a:graphicData uri="http://schemas.openxmlformats.org/presentationml/2006/ole">
            <mc:AlternateContent xmlns:mc="http://schemas.openxmlformats.org/markup-compatibility/2006">
              <mc:Choice xmlns:v="urn:schemas-microsoft-com:vml" Requires="v">
                <p:oleObj spid="_x0000_s179557" name="Equation" r:id="rId4" imgW="228600" imgH="393480" progId="Equation.DSMT4">
                  <p:embed/>
                </p:oleObj>
              </mc:Choice>
              <mc:Fallback>
                <p:oleObj name="Equation" r:id="rId4" imgW="228600" imgH="393480" progId="Equation.DSMT4">
                  <p:embed/>
                  <p:pic>
                    <p:nvPicPr>
                      <p:cNvPr id="0" name=""/>
                      <p:cNvPicPr/>
                      <p:nvPr/>
                    </p:nvPicPr>
                    <p:blipFill>
                      <a:blip r:embed="rId5"/>
                      <a:stretch>
                        <a:fillRect/>
                      </a:stretch>
                    </p:blipFill>
                    <p:spPr>
                      <a:xfrm>
                        <a:off x="8066112" y="3816300"/>
                        <a:ext cx="314312" cy="541311"/>
                      </a:xfrm>
                      <a:prstGeom prst="rect">
                        <a:avLst/>
                      </a:prstGeom>
                    </p:spPr>
                  </p:pic>
                </p:oleObj>
              </mc:Fallback>
            </mc:AlternateContent>
          </a:graphicData>
        </a:graphic>
      </p:graphicFrame>
      <p:sp>
        <p:nvSpPr>
          <p:cNvPr id="5" name="Content Placeholder 4"/>
          <p:cNvSpPr>
            <a:spLocks noGrp="1"/>
          </p:cNvSpPr>
          <p:nvPr>
            <p:ph idx="1"/>
          </p:nvPr>
        </p:nvSpPr>
        <p:spPr>
          <a:xfrm>
            <a:off x="3727944" y="4273310"/>
            <a:ext cx="4282630" cy="477180"/>
          </a:xfrm>
        </p:spPr>
        <p:txBody>
          <a:bodyPr/>
          <a:lstStyle/>
          <a:p>
            <a:pPr marL="741600" indent="-284400">
              <a:lnSpc>
                <a:spcPct val="150000"/>
              </a:lnSpc>
              <a:spcBef>
                <a:spcPts val="600"/>
              </a:spcBef>
              <a:buClr>
                <a:schemeClr val="tx2"/>
              </a:buClr>
              <a:buFontTx/>
              <a:buChar char="–"/>
            </a:pPr>
            <a:r>
              <a:rPr lang="en-US" sz="1800" dirty="0">
                <a:latin typeface="Arial (Body)"/>
                <a:ea typeface="ＭＳ Ｐゴシック" charset="0"/>
              </a:rPr>
              <a:t>new app asks for 11 </a:t>
            </a:r>
            <a:r>
              <a:rPr lang="en-US" sz="1800" dirty="0" smtClean="0">
                <a:latin typeface="Arial (Body)"/>
                <a:ea typeface="ＭＳ Ｐゴシック" charset="0"/>
              </a:rPr>
              <a:t>T</a:t>
            </a:r>
            <a:r>
              <a:rPr lang="en-US" sz="100" dirty="0" smtClean="0">
                <a:latin typeface="Arial (Body)"/>
                <a:ea typeface="ＭＳ Ｐゴシック" charset="0"/>
              </a:rPr>
              <a:t> </a:t>
            </a:r>
            <a:r>
              <a:rPr lang="en-US" sz="1800" dirty="0" smtClean="0">
                <a:latin typeface="Arial (Body)"/>
                <a:ea typeface="ＭＳ Ｐゴシック" charset="0"/>
              </a:rPr>
              <a:t>C</a:t>
            </a:r>
            <a:r>
              <a:rPr lang="en-US" sz="100" dirty="0" smtClean="0">
                <a:latin typeface="Arial (Body)"/>
                <a:ea typeface="ＭＳ Ｐゴシック" charset="0"/>
              </a:rPr>
              <a:t> </a:t>
            </a:r>
            <a:r>
              <a:rPr lang="en-US" sz="1800" dirty="0" smtClean="0">
                <a:latin typeface="Arial (Body)"/>
                <a:ea typeface="ＭＳ Ｐゴシック" charset="0"/>
              </a:rPr>
              <a:t>P</a:t>
            </a:r>
            <a:r>
              <a:rPr lang="en-US" sz="100" dirty="0" smtClean="0">
                <a:latin typeface="Arial (Body)"/>
                <a:ea typeface="ＭＳ Ｐゴシック" charset="0"/>
              </a:rPr>
              <a:t> </a:t>
            </a:r>
            <a:r>
              <a:rPr lang="en-US" sz="1800" dirty="0" smtClean="0">
                <a:latin typeface="Arial (Body)"/>
                <a:ea typeface="ＭＳ Ｐゴシック" charset="0"/>
              </a:rPr>
              <a:t>s, </a:t>
            </a:r>
            <a:r>
              <a:rPr lang="en-US" sz="1800" dirty="0">
                <a:latin typeface="Arial (Body)"/>
                <a:ea typeface="ＭＳ Ｐゴシック" charset="0"/>
              </a:rPr>
              <a:t>gets</a:t>
            </a:r>
            <a:endParaRPr lang="en-US" sz="1800" dirty="0"/>
          </a:p>
        </p:txBody>
      </p:sp>
      <p:graphicFrame>
        <p:nvGraphicFramePr>
          <p:cNvPr id="8" name="Object 7" descr="R over 2"/>
          <p:cNvGraphicFramePr>
            <a:graphicFrameLocks noChangeAspect="1"/>
          </p:cNvGraphicFramePr>
          <p:nvPr>
            <p:extLst>
              <p:ext uri="{D42A27DB-BD31-4B8C-83A1-F6EECF244321}">
                <p14:modId xmlns:p14="http://schemas.microsoft.com/office/powerpoint/2010/main" val="3268527737"/>
              </p:ext>
            </p:extLst>
          </p:nvPr>
        </p:nvGraphicFramePr>
        <p:xfrm>
          <a:off x="7922062" y="4394876"/>
          <a:ext cx="244491" cy="540190"/>
        </p:xfrm>
        <a:graphic>
          <a:graphicData uri="http://schemas.openxmlformats.org/presentationml/2006/ole">
            <mc:AlternateContent xmlns:mc="http://schemas.openxmlformats.org/markup-compatibility/2006">
              <mc:Choice xmlns:v="urn:schemas-microsoft-com:vml" Requires="v">
                <p:oleObj spid="_x0000_s179558" name="Equation" r:id="rId6" imgW="177480" imgH="393480" progId="Equation.DSMT4">
                  <p:embed/>
                </p:oleObj>
              </mc:Choice>
              <mc:Fallback>
                <p:oleObj name="Equation" r:id="rId6" imgW="177480" imgH="393480" progId="Equation.DSMT4">
                  <p:embed/>
                  <p:pic>
                    <p:nvPicPr>
                      <p:cNvPr id="7" name="Object 6"/>
                      <p:cNvPicPr/>
                      <p:nvPr/>
                    </p:nvPicPr>
                    <p:blipFill>
                      <a:blip r:embed="rId7"/>
                      <a:stretch>
                        <a:fillRect/>
                      </a:stretch>
                    </p:blipFill>
                    <p:spPr>
                      <a:xfrm>
                        <a:off x="7922062" y="4394876"/>
                        <a:ext cx="244491" cy="540190"/>
                      </a:xfrm>
                      <a:prstGeom prst="rect">
                        <a:avLst/>
                      </a:prstGeom>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Explicit Congestion Notification (E</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N)</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type="body" idx="1"/>
          </p:nvPr>
        </p:nvSpPr>
        <p:spPr>
          <a:xfrm>
            <a:off x="457200" y="1600200"/>
            <a:ext cx="8229600" cy="2423710"/>
          </a:xfrm>
        </p:spPr>
        <p:txBody>
          <a:bodyPr>
            <a:spAutoFit/>
          </a:bodyPr>
          <a:lstStyle/>
          <a:p>
            <a:pPr marL="0" indent="0">
              <a:spcBef>
                <a:spcPts val="1500"/>
              </a:spcBef>
              <a:buClr>
                <a:srgbClr val="007FA3"/>
              </a:buClr>
              <a:buSzPct val="100000"/>
              <a:buNone/>
              <a:defRPr/>
            </a:pPr>
            <a:r>
              <a:rPr lang="en-US" sz="1800" b="1" dirty="0">
                <a:latin typeface="Arial (Body)"/>
                <a:ea typeface="ＭＳ Ｐゴシック" charset="0"/>
                <a:cs typeface="+mn-cs"/>
                <a:sym typeface="Arial"/>
              </a:rPr>
              <a:t>network-assisted congestion control:</a:t>
            </a:r>
          </a:p>
          <a:p>
            <a:pPr marL="255651" indent="-255651">
              <a:spcBef>
                <a:spcPts val="1500"/>
              </a:spcBef>
              <a:buClr>
                <a:srgbClr val="007FA3"/>
              </a:buClr>
              <a:buSzPct val="100000"/>
              <a:buFont typeface="Arial" panose="020B0604020202020204" pitchFamily="34" charset="0"/>
              <a:buChar char="•"/>
              <a:defRPr/>
            </a:pPr>
            <a:r>
              <a:rPr lang="en-US" sz="1800" dirty="0">
                <a:latin typeface="Arial (Body)"/>
                <a:ea typeface="ＭＳ Ｐゴシック" charset="0"/>
                <a:cs typeface="+mn-cs"/>
                <a:sym typeface="Arial"/>
              </a:rPr>
              <a:t>two bits in </a:t>
            </a:r>
            <a:r>
              <a:rPr lang="en-US" sz="1800" dirty="0" smtClean="0">
                <a:latin typeface="Arial (Body)"/>
                <a:ea typeface="ＭＳ Ｐゴシック" charset="0"/>
                <a:cs typeface="+mn-cs"/>
                <a:sym typeface="Arial"/>
              </a:rPr>
              <a:t>I</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P header </a:t>
            </a:r>
            <a:r>
              <a:rPr lang="en-US" sz="1800" dirty="0">
                <a:latin typeface="Arial (Body)"/>
                <a:ea typeface="ＭＳ Ｐゴシック" charset="0"/>
                <a:cs typeface="+mn-cs"/>
                <a:sym typeface="Arial"/>
              </a:rPr>
              <a:t>(ToS field) marked </a:t>
            </a:r>
            <a:r>
              <a:rPr lang="en-US" sz="1800" b="1" dirty="0">
                <a:latin typeface="Arial (Body)"/>
                <a:ea typeface="ＭＳ Ｐゴシック" charset="0"/>
                <a:cs typeface="+mn-cs"/>
                <a:sym typeface="Arial"/>
              </a:rPr>
              <a:t>by network router</a:t>
            </a:r>
            <a:r>
              <a:rPr lang="en-US" sz="1800" dirty="0">
                <a:latin typeface="Arial (Body)"/>
                <a:ea typeface="ＭＳ Ｐゴシック" charset="0"/>
                <a:cs typeface="+mn-cs"/>
                <a:sym typeface="Arial"/>
              </a:rPr>
              <a:t> to indicate congestion</a:t>
            </a:r>
          </a:p>
          <a:p>
            <a:pPr marL="255651" indent="-255651">
              <a:spcBef>
                <a:spcPts val="1500"/>
              </a:spcBef>
              <a:buClr>
                <a:srgbClr val="007FA3"/>
              </a:buClr>
              <a:buSzPct val="100000"/>
              <a:buFont typeface="Arial" panose="020B0604020202020204" pitchFamily="34" charset="0"/>
              <a:buChar char="•"/>
              <a:defRPr/>
            </a:pPr>
            <a:r>
              <a:rPr lang="en-US" sz="1800" dirty="0">
                <a:latin typeface="Arial (Body)"/>
                <a:ea typeface="ＭＳ Ｐゴシック" charset="0"/>
                <a:cs typeface="+mn-cs"/>
                <a:sym typeface="Arial"/>
              </a:rPr>
              <a:t>congestion indication carried to receiving host</a:t>
            </a:r>
          </a:p>
          <a:p>
            <a:pPr marL="255651" indent="-255651">
              <a:spcBef>
                <a:spcPts val="1500"/>
              </a:spcBef>
              <a:buClr>
                <a:srgbClr val="007FA3"/>
              </a:buClr>
              <a:buSzPct val="100000"/>
              <a:buFont typeface="Arial" panose="020B0604020202020204" pitchFamily="34" charset="0"/>
              <a:buChar char="•"/>
              <a:defRPr/>
            </a:pPr>
            <a:r>
              <a:rPr lang="en-US" sz="1800" dirty="0">
                <a:latin typeface="Arial (Body)"/>
                <a:ea typeface="ＭＳ Ｐゴシック" charset="0"/>
                <a:cs typeface="+mn-cs"/>
                <a:sym typeface="Arial"/>
              </a:rPr>
              <a:t>receiver (seeing congestion indication in </a:t>
            </a:r>
            <a:r>
              <a:rPr lang="en-US" sz="1800" dirty="0" smtClean="0">
                <a:latin typeface="Arial (Body)"/>
                <a:ea typeface="ＭＳ Ｐゴシック" charset="0"/>
                <a:cs typeface="+mn-cs"/>
                <a:sym typeface="Arial"/>
              </a:rPr>
              <a:t>I</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P datagram</a:t>
            </a:r>
            <a:r>
              <a:rPr lang="en-US" sz="1800" dirty="0">
                <a:latin typeface="Arial (Body)"/>
                <a:ea typeface="ＭＳ Ｐゴシック" charset="0"/>
                <a:cs typeface="+mn-cs"/>
                <a:sym typeface="Arial"/>
              </a:rPr>
              <a:t>) ) sets </a:t>
            </a:r>
            <a:r>
              <a:rPr lang="en-US" sz="1800" dirty="0" smtClean="0">
                <a:latin typeface="Arial (Body)"/>
                <a:ea typeface="ＭＳ Ｐゴシック" charset="0"/>
                <a:cs typeface="+mn-cs"/>
                <a:sym typeface="Arial"/>
              </a:rPr>
              <a:t>E</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C</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E bit </a:t>
            </a:r>
            <a:r>
              <a:rPr lang="en-US" sz="1800" dirty="0">
                <a:latin typeface="Arial (Body)"/>
                <a:ea typeface="ＭＳ Ｐゴシック" charset="0"/>
                <a:cs typeface="+mn-cs"/>
                <a:sym typeface="Arial"/>
              </a:rPr>
              <a:t>on receiver-to-sender </a:t>
            </a:r>
            <a:r>
              <a:rPr lang="en-US" sz="1800" dirty="0" smtClean="0">
                <a:latin typeface="Arial (Body)"/>
                <a:ea typeface="ＭＳ Ｐゴシック" charset="0"/>
                <a:cs typeface="+mn-cs"/>
                <a:sym typeface="Arial"/>
              </a:rPr>
              <a:t>A</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C</a:t>
            </a:r>
            <a:r>
              <a:rPr lang="en-US" sz="100" dirty="0" smtClean="0">
                <a:latin typeface="Arial (Body)"/>
                <a:ea typeface="ＭＳ Ｐゴシック" charset="0"/>
                <a:cs typeface="+mn-cs"/>
                <a:sym typeface="Arial"/>
              </a:rPr>
              <a:t> </a:t>
            </a:r>
            <a:r>
              <a:rPr lang="en-US" sz="1800" dirty="0" smtClean="0">
                <a:latin typeface="Arial (Body)"/>
                <a:ea typeface="ＭＳ Ｐゴシック" charset="0"/>
                <a:cs typeface="+mn-cs"/>
                <a:sym typeface="Arial"/>
              </a:rPr>
              <a:t>K segment </a:t>
            </a:r>
            <a:r>
              <a:rPr lang="en-US" sz="1800" dirty="0">
                <a:latin typeface="Arial (Body)"/>
                <a:ea typeface="ＭＳ Ｐゴシック" charset="0"/>
                <a:cs typeface="+mn-cs"/>
                <a:sym typeface="Arial"/>
              </a:rPr>
              <a:t>to notify sender of congestion</a:t>
            </a:r>
          </a:p>
        </p:txBody>
      </p:sp>
      <p:pic>
        <p:nvPicPr>
          <p:cNvPr id="11" name="Picture 10" descr="A diagram has a group of 6 roughers at the center. On either side of the group, there is a P C. Each P C has a table of 5 rows. From top to bottom they are, application, transport, network, link, physical. Some links carry blocks. Router group. There are 6 routers, arranged in a pentagon with 1 red router in the center. The outer routers are wired to the ones beside them. The center router is wired to the middle right and middle left routers. Left P C, source. From the top row, application, a line connects to the top row of the left P C’s, destination. The line goes down the source table, right through the middle left router, center router, middle right router, and up the destination table. This line carries block E C N = 00, I P datagram, to the router group. Router group. From the center router to the middle right router, an arrow carries block, E N C = 11. P C 2, destination. Row 2, transport, has an arrow that points to row 2 of the source table. This arrow carries block E C E = 1, T C P A C K segment."/>
          <p:cNvPicPr>
            <a:picLocks noChangeAspect="1"/>
          </p:cNvPicPr>
          <p:nvPr/>
        </p:nvPicPr>
        <p:blipFill rotWithShape="1">
          <a:blip r:embed="rId3"/>
          <a:srcRect l="22663" t="1" b="-3290"/>
          <a:stretch/>
        </p:blipFill>
        <p:spPr>
          <a:xfrm>
            <a:off x="1664311" y="4156546"/>
            <a:ext cx="5815378" cy="2104540"/>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Chapter Summary</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type="body" idx="1"/>
          </p:nvPr>
        </p:nvSpPr>
        <p:spPr>
          <a:xfrm>
            <a:off x="457200" y="1600200"/>
            <a:ext cx="4016829" cy="4562757"/>
          </a:xfrm>
        </p:spPr>
        <p:txBody>
          <a:bodyPr wrap="square">
            <a:spAutoFit/>
          </a:bodyPr>
          <a:lstStyle/>
          <a:p>
            <a:pPr marL="255651" indent="-255651">
              <a:spcBef>
                <a:spcPts val="1500"/>
              </a:spcBef>
              <a:buClr>
                <a:srgbClr val="007FA3"/>
              </a:buClr>
              <a:buSzPct val="100000"/>
              <a:buFont typeface="Arial" panose="020B0604020202020204" pitchFamily="34" charset="0"/>
              <a:buChar char="•"/>
              <a:defRPr/>
            </a:pPr>
            <a:r>
              <a:rPr lang="en-US" sz="2200" dirty="0">
                <a:latin typeface="Arial (Body)"/>
                <a:ea typeface="ＭＳ Ｐゴシック" charset="0"/>
                <a:cs typeface="+mn-cs"/>
                <a:sym typeface="Arial"/>
              </a:rPr>
              <a:t>principles behind transport layer services:</a:t>
            </a:r>
          </a:p>
          <a:p>
            <a:pPr marL="741553" lvl="1" indent="-284353">
              <a:spcBef>
                <a:spcPts val="600"/>
              </a:spcBef>
              <a:buClr>
                <a:srgbClr val="007FA3"/>
              </a:buClr>
              <a:buSzPct val="100000"/>
              <a:buFont typeface="Arial" panose="020B0604020202020204" pitchFamily="34" charset="0"/>
              <a:buChar char="–"/>
              <a:defRPr/>
            </a:pPr>
            <a:r>
              <a:rPr lang="en-US" sz="2200" dirty="0">
                <a:latin typeface="Arial (Body)"/>
                <a:ea typeface="ＭＳ Ｐゴシック" charset="0"/>
                <a:sym typeface="Arial"/>
              </a:rPr>
              <a:t>multiplexing, demultiplexing</a:t>
            </a:r>
          </a:p>
          <a:p>
            <a:pPr marL="741553" lvl="1" indent="-284353">
              <a:spcBef>
                <a:spcPts val="600"/>
              </a:spcBef>
              <a:buClr>
                <a:srgbClr val="007FA3"/>
              </a:buClr>
              <a:buSzPct val="100000"/>
              <a:buFont typeface="Arial" panose="020B0604020202020204" pitchFamily="34" charset="0"/>
              <a:buChar char="–"/>
              <a:defRPr/>
            </a:pPr>
            <a:r>
              <a:rPr lang="en-US" sz="2200" dirty="0">
                <a:latin typeface="Arial (Body)"/>
                <a:ea typeface="ＭＳ Ｐゴシック" charset="0"/>
                <a:sym typeface="Arial"/>
              </a:rPr>
              <a:t>reliable data transfer</a:t>
            </a:r>
          </a:p>
          <a:p>
            <a:pPr marL="741553" lvl="1" indent="-284353">
              <a:spcBef>
                <a:spcPts val="600"/>
              </a:spcBef>
              <a:buClr>
                <a:srgbClr val="007FA3"/>
              </a:buClr>
              <a:buSzPct val="100000"/>
              <a:buFont typeface="Arial" panose="020B0604020202020204" pitchFamily="34" charset="0"/>
              <a:buChar char="–"/>
              <a:defRPr/>
            </a:pPr>
            <a:r>
              <a:rPr lang="en-US" sz="2200" dirty="0">
                <a:latin typeface="Arial (Body)"/>
                <a:ea typeface="ＭＳ Ｐゴシック" charset="0"/>
                <a:sym typeface="Arial"/>
              </a:rPr>
              <a:t>flow control</a:t>
            </a:r>
          </a:p>
          <a:p>
            <a:pPr marL="741553" lvl="1" indent="-284353">
              <a:spcBef>
                <a:spcPts val="600"/>
              </a:spcBef>
              <a:buClr>
                <a:srgbClr val="007FA3"/>
              </a:buClr>
              <a:buSzPct val="100000"/>
              <a:buFont typeface="Arial" panose="020B0604020202020204" pitchFamily="34" charset="0"/>
              <a:buChar char="–"/>
              <a:defRPr/>
            </a:pPr>
            <a:r>
              <a:rPr lang="en-US" sz="2200" dirty="0">
                <a:latin typeface="Arial (Body)"/>
                <a:ea typeface="ＭＳ Ｐゴシック" charset="0"/>
                <a:sym typeface="Arial"/>
              </a:rPr>
              <a:t>congestion control</a:t>
            </a:r>
          </a:p>
          <a:p>
            <a:pPr marL="255651" indent="-255651">
              <a:spcBef>
                <a:spcPts val="1500"/>
              </a:spcBef>
              <a:buClr>
                <a:srgbClr val="007FA3"/>
              </a:buClr>
              <a:buSzPct val="100000"/>
              <a:buFont typeface="Arial" panose="020B0604020202020204" pitchFamily="34" charset="0"/>
              <a:buChar char="•"/>
              <a:defRPr/>
            </a:pPr>
            <a:r>
              <a:rPr lang="en-US" sz="2200" dirty="0">
                <a:latin typeface="Arial (Body)"/>
                <a:ea typeface="ＭＳ Ｐゴシック" charset="0"/>
                <a:cs typeface="+mn-cs"/>
                <a:sym typeface="Arial"/>
              </a:rPr>
              <a:t>instantiation, implementation in the Internet</a:t>
            </a:r>
          </a:p>
          <a:p>
            <a:pPr marL="741553" lvl="1" indent="-284353">
              <a:spcBef>
                <a:spcPts val="600"/>
              </a:spcBef>
              <a:buClr>
                <a:srgbClr val="007FA3"/>
              </a:buClr>
              <a:buSzPct val="100000"/>
              <a:buFont typeface="Arial" panose="020B0604020202020204" pitchFamily="34" charset="0"/>
              <a:buChar char="–"/>
              <a:defRPr/>
            </a:pPr>
            <a:r>
              <a:rPr lang="en-US" sz="2200" dirty="0" smtClean="0">
                <a:latin typeface="Arial (Body)"/>
                <a:ea typeface="ＭＳ Ｐゴシック" charset="0"/>
                <a:sym typeface="Arial"/>
              </a:rPr>
              <a:t>U</a:t>
            </a:r>
            <a:r>
              <a:rPr lang="en-US" sz="100" dirty="0" smtClean="0">
                <a:latin typeface="Arial (Body)"/>
                <a:ea typeface="ＭＳ Ｐゴシック" charset="0"/>
                <a:sym typeface="Arial"/>
              </a:rPr>
              <a:t> </a:t>
            </a:r>
            <a:r>
              <a:rPr lang="en-US" sz="2200" dirty="0" smtClean="0">
                <a:latin typeface="Arial (Body)"/>
                <a:ea typeface="ＭＳ Ｐゴシック" charset="0"/>
                <a:sym typeface="Arial"/>
              </a:rPr>
              <a:t>D</a:t>
            </a:r>
            <a:r>
              <a:rPr lang="en-US" sz="100" dirty="0" smtClean="0">
                <a:latin typeface="Arial (Body)"/>
                <a:ea typeface="ＭＳ Ｐゴシック" charset="0"/>
                <a:sym typeface="Arial"/>
              </a:rPr>
              <a:t> </a:t>
            </a:r>
            <a:r>
              <a:rPr lang="en-US" sz="2200" dirty="0" smtClean="0">
                <a:latin typeface="Arial (Body)"/>
                <a:ea typeface="ＭＳ Ｐゴシック" charset="0"/>
                <a:sym typeface="Arial"/>
              </a:rPr>
              <a:t>P</a:t>
            </a:r>
            <a:endParaRPr lang="en-US" sz="2200" dirty="0">
              <a:latin typeface="Arial (Body)"/>
              <a:ea typeface="ＭＳ Ｐゴシック" charset="0"/>
              <a:sym typeface="Arial"/>
            </a:endParaRPr>
          </a:p>
          <a:p>
            <a:pPr marL="741553" lvl="1" indent="-284353">
              <a:spcBef>
                <a:spcPts val="600"/>
              </a:spcBef>
              <a:buClr>
                <a:srgbClr val="007FA3"/>
              </a:buClr>
              <a:buSzPct val="100000"/>
              <a:buFont typeface="Arial" panose="020B0604020202020204" pitchFamily="34" charset="0"/>
              <a:buChar char="–"/>
              <a:defRPr/>
            </a:pPr>
            <a:r>
              <a:rPr lang="en-US" sz="2200" dirty="0" smtClean="0">
                <a:latin typeface="Arial (Body)"/>
                <a:ea typeface="ＭＳ Ｐゴシック" charset="0"/>
                <a:sym typeface="Arial"/>
              </a:rPr>
              <a:t>T</a:t>
            </a:r>
            <a:r>
              <a:rPr lang="en-US" sz="100" dirty="0" smtClean="0">
                <a:latin typeface="Arial (Body)"/>
                <a:ea typeface="ＭＳ Ｐゴシック" charset="0"/>
                <a:sym typeface="Arial"/>
              </a:rPr>
              <a:t> </a:t>
            </a:r>
            <a:r>
              <a:rPr lang="en-US" sz="2200" dirty="0" smtClean="0">
                <a:latin typeface="Arial (Body)"/>
                <a:ea typeface="ＭＳ Ｐゴシック" charset="0"/>
                <a:sym typeface="Arial"/>
              </a:rPr>
              <a:t>C</a:t>
            </a:r>
            <a:r>
              <a:rPr lang="en-US" sz="100" dirty="0" smtClean="0">
                <a:latin typeface="Arial (Body)"/>
                <a:ea typeface="ＭＳ Ｐゴシック" charset="0"/>
                <a:sym typeface="Arial"/>
              </a:rPr>
              <a:t> </a:t>
            </a:r>
            <a:r>
              <a:rPr lang="en-US" sz="2200" dirty="0" smtClean="0">
                <a:latin typeface="Arial (Body)"/>
                <a:ea typeface="ＭＳ Ｐゴシック" charset="0"/>
                <a:sym typeface="Arial"/>
              </a:rPr>
              <a:t>P</a:t>
            </a:r>
            <a:endParaRPr lang="en-US" sz="2200" dirty="0">
              <a:latin typeface="Arial (Body)"/>
              <a:ea typeface="ＭＳ Ｐゴシック" charset="0"/>
              <a:sym typeface="Arial"/>
            </a:endParaRPr>
          </a:p>
        </p:txBody>
      </p:sp>
      <p:sp>
        <p:nvSpPr>
          <p:cNvPr id="181252" name="Content Placeholder 3"/>
          <p:cNvSpPr txBox="1">
            <a:spLocks noGrp="1"/>
          </p:cNvSpPr>
          <p:nvPr>
            <p:ph type="body" idx="2"/>
          </p:nvPr>
        </p:nvSpPr>
        <p:spPr>
          <a:xfrm>
            <a:off x="4816929" y="1611086"/>
            <a:ext cx="3869871" cy="3624039"/>
          </a:xfrm>
        </p:spPr>
        <p:txBody>
          <a:bodyPr wrap="square">
            <a:spAutoFit/>
          </a:bodyPr>
          <a:lstStyle/>
          <a:p>
            <a:pPr marL="0" indent="0">
              <a:spcBef>
                <a:spcPts val="1500"/>
              </a:spcBef>
              <a:buClr>
                <a:srgbClr val="007FA3"/>
              </a:buClr>
              <a:buNone/>
            </a:pPr>
            <a:r>
              <a:rPr lang="en-US" altLang="en-US" sz="2200" b="1" dirty="0" smtClean="0">
                <a:latin typeface="+mn-lt"/>
                <a:ea typeface="MS PGothic" panose="020B0600070205080204" pitchFamily="34" charset="-128"/>
                <a:cs typeface="Arial" panose="020B0604020202020204" pitchFamily="34" charset="0"/>
              </a:rPr>
              <a:t>next:</a:t>
            </a:r>
          </a:p>
          <a:p>
            <a:pPr>
              <a:spcBef>
                <a:spcPts val="1500"/>
              </a:spcBef>
              <a:buClr>
                <a:srgbClr val="007FA3"/>
              </a:buClr>
              <a:buFontTx/>
              <a:buChar char="•"/>
            </a:pPr>
            <a:r>
              <a:rPr lang="en-US" altLang="en-US" sz="2200" dirty="0" smtClean="0">
                <a:latin typeface="+mn-lt"/>
                <a:ea typeface="MS PGothic" panose="020B0600070205080204" pitchFamily="34" charset="-128"/>
                <a:cs typeface="Arial" panose="020B0604020202020204" pitchFamily="34" charset="0"/>
              </a:rPr>
              <a:t>leaving the network </a:t>
            </a:r>
            <a:r>
              <a:rPr lang="en-US" altLang="ja-JP" sz="2200" dirty="0" smtClean="0">
                <a:latin typeface="+mn-lt"/>
                <a:ea typeface="MS PGothic" panose="020B0600070205080204" pitchFamily="34" charset="-128"/>
                <a:cs typeface="Arial" panose="020B0604020202020204" pitchFamily="34" charset="0"/>
              </a:rPr>
              <a:t>“edge” (application, transport layers)</a:t>
            </a:r>
          </a:p>
          <a:p>
            <a:pPr>
              <a:spcBef>
                <a:spcPts val="1500"/>
              </a:spcBef>
              <a:buClr>
                <a:srgbClr val="007FA3"/>
              </a:buClr>
              <a:buFontTx/>
              <a:buChar char="•"/>
            </a:pPr>
            <a:r>
              <a:rPr lang="en-US" altLang="en-US" sz="2200" dirty="0" smtClean="0">
                <a:latin typeface="+mn-lt"/>
                <a:ea typeface="MS PGothic" panose="020B0600070205080204" pitchFamily="34" charset="-128"/>
                <a:cs typeface="Arial" panose="020B0604020202020204" pitchFamily="34" charset="0"/>
              </a:rPr>
              <a:t>into the network </a:t>
            </a:r>
            <a:r>
              <a:rPr lang="en-US" altLang="ja-JP" sz="2200" dirty="0" smtClean="0">
                <a:latin typeface="+mn-lt"/>
                <a:ea typeface="MS PGothic" panose="020B0600070205080204" pitchFamily="34" charset="-128"/>
                <a:cs typeface="Arial" panose="020B0604020202020204" pitchFamily="34" charset="0"/>
              </a:rPr>
              <a:t>“core”</a:t>
            </a:r>
          </a:p>
          <a:p>
            <a:pPr>
              <a:spcBef>
                <a:spcPts val="1500"/>
              </a:spcBef>
              <a:buClr>
                <a:srgbClr val="007FA3"/>
              </a:buClr>
              <a:buFontTx/>
              <a:buChar char="•"/>
            </a:pPr>
            <a:r>
              <a:rPr lang="en-US" altLang="en-US" sz="2200" dirty="0" smtClean="0">
                <a:latin typeface="+mn-lt"/>
                <a:ea typeface="MS PGothic" panose="020B0600070205080204" pitchFamily="34" charset="-128"/>
                <a:cs typeface="Arial" panose="020B0604020202020204" pitchFamily="34" charset="0"/>
              </a:rPr>
              <a:t>two network layer chapters:</a:t>
            </a:r>
          </a:p>
          <a:p>
            <a:pPr marL="741363" lvl="1" indent="-284163">
              <a:spcBef>
                <a:spcPts val="600"/>
              </a:spcBef>
              <a:buClr>
                <a:srgbClr val="007FA3"/>
              </a:buClr>
              <a:buFontTx/>
              <a:buChar char="–"/>
            </a:pPr>
            <a:r>
              <a:rPr lang="en-US" altLang="en-US" sz="2200" dirty="0" smtClean="0">
                <a:latin typeface="+mn-lt"/>
                <a:ea typeface="MS PGothic" panose="020B0600070205080204" pitchFamily="34" charset="-128"/>
                <a:cs typeface="Arial" panose="020B0604020202020204" pitchFamily="34" charset="0"/>
              </a:rPr>
              <a:t>data plane</a:t>
            </a:r>
          </a:p>
          <a:p>
            <a:pPr marL="741363" lvl="1" indent="-284163">
              <a:spcBef>
                <a:spcPts val="600"/>
              </a:spcBef>
              <a:buClr>
                <a:srgbClr val="007FA3"/>
              </a:buClr>
              <a:buFontTx/>
              <a:buChar char="–"/>
            </a:pPr>
            <a:r>
              <a:rPr lang="en-US" altLang="en-US" sz="2200" dirty="0" smtClean="0">
                <a:latin typeface="+mn-lt"/>
                <a:ea typeface="MS PGothic" panose="020B0600070205080204" pitchFamily="34" charset="-128"/>
                <a:cs typeface="Arial" panose="020B0604020202020204" pitchFamily="34" charset="0"/>
              </a:rPr>
              <a:t>control plane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txBox="1">
            <a:spLocks noGrp="1"/>
          </p:cNvSpPr>
          <p:nvPr>
            <p:ph type="title"/>
          </p:nvPr>
        </p:nvSpPr>
        <p:spPr>
          <a:xfrm>
            <a:off x="457200" y="604838"/>
            <a:ext cx="8229600" cy="708025"/>
          </a:xfrm>
        </p:spPr>
        <p:txBody>
          <a:bodyPr>
            <a:spAutoFit/>
          </a:bodyPr>
          <a:lstStyle/>
          <a:p>
            <a:pPr eaLnBrk="1" hangingPunct="1">
              <a:spcBef>
                <a:spcPct val="0"/>
              </a:spcBef>
              <a:buFont typeface="Times New Roman" panose="02020603050405020304" pitchFamily="18" charset="0"/>
              <a:buNone/>
            </a:pPr>
            <a:r>
              <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rPr>
              <a:t>Copyright</a:t>
            </a:r>
          </a:p>
        </p:txBody>
      </p:sp>
      <p:pic>
        <p:nvPicPr>
          <p:cNvPr id="184323" name="Picture 2" descr="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425" y="2309813"/>
            <a:ext cx="74231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Connection-Oriented Demux</a:t>
            </a:r>
            <a:endParaRPr lang="en-US" sz="2000" b="0" dirty="0">
              <a:latin typeface="Times New Roman" panose="02020603050405020304" pitchFamily="18" charset="0"/>
              <a:ea typeface="ＭＳ Ｐゴシック" charset="0"/>
              <a:cs typeface="+mj-cs"/>
            </a:endParaRPr>
          </a:p>
        </p:txBody>
      </p:sp>
      <p:sp>
        <p:nvSpPr>
          <p:cNvPr id="4" name="Content Placeholder 3"/>
          <p:cNvSpPr>
            <a:spLocks noGrp="1"/>
          </p:cNvSpPr>
          <p:nvPr>
            <p:ph type="body" idx="1"/>
          </p:nvPr>
        </p:nvSpPr>
        <p:spPr>
          <a:xfrm>
            <a:off x="457200" y="1600200"/>
            <a:ext cx="8229600" cy="4608513"/>
          </a:xfrm>
        </p:spPr>
        <p:txBody>
          <a:bodyPr>
            <a:spAutoFit/>
          </a:bodyPr>
          <a:lstStyle/>
          <a:p>
            <a:pPr marL="255651" indent="-255651">
              <a:defRPr/>
            </a:pPr>
            <a:r>
              <a:rPr lang="en-US" sz="2000" dirty="0" smtClean="0">
                <a:latin typeface="Arial (Body)"/>
                <a:ea typeface="ＭＳ Ｐゴシック" charset="0"/>
                <a:cs typeface="+mn-cs"/>
              </a:rPr>
              <a:t>T</a:t>
            </a:r>
            <a:r>
              <a:rPr lang="en-US" sz="100" dirty="0" smtClean="0">
                <a:latin typeface="Arial (Body)"/>
                <a:ea typeface="ＭＳ Ｐゴシック" charset="0"/>
                <a:cs typeface="+mn-cs"/>
              </a:rPr>
              <a:t> </a:t>
            </a:r>
            <a:r>
              <a:rPr lang="en-US" sz="2000" dirty="0" smtClean="0">
                <a:latin typeface="Arial (Body)"/>
                <a:ea typeface="ＭＳ Ｐゴシック" charset="0"/>
                <a:cs typeface="+mn-cs"/>
              </a:rPr>
              <a:t>C</a:t>
            </a:r>
            <a:r>
              <a:rPr lang="en-US" sz="100" dirty="0" smtClean="0">
                <a:latin typeface="Arial (Body)"/>
                <a:ea typeface="ＭＳ Ｐゴシック" charset="0"/>
                <a:cs typeface="+mn-cs"/>
              </a:rPr>
              <a:t> </a:t>
            </a:r>
            <a:r>
              <a:rPr lang="en-US" sz="2000" dirty="0" smtClean="0">
                <a:latin typeface="Arial (Body)"/>
                <a:ea typeface="ＭＳ Ｐゴシック" charset="0"/>
                <a:cs typeface="+mn-cs"/>
              </a:rPr>
              <a:t>P socket </a:t>
            </a:r>
            <a:r>
              <a:rPr lang="en-US" sz="2000" dirty="0">
                <a:latin typeface="Arial (Body)"/>
                <a:ea typeface="ＭＳ Ｐゴシック" charset="0"/>
                <a:cs typeface="+mn-cs"/>
              </a:rPr>
              <a:t>identified by </a:t>
            </a:r>
            <a:r>
              <a:rPr lang="en-US" sz="2000" dirty="0" smtClean="0">
                <a:latin typeface="Arial (Body)"/>
                <a:ea typeface="ＭＳ Ｐゴシック" charset="0"/>
                <a:cs typeface="+mn-cs"/>
              </a:rPr>
              <a:t>4-tuple:</a:t>
            </a:r>
            <a:endParaRPr lang="en-US" sz="2000" dirty="0">
              <a:latin typeface="Arial (Body)"/>
              <a:ea typeface="ＭＳ Ｐゴシック" charset="0"/>
              <a:cs typeface="+mn-cs"/>
            </a:endParaRPr>
          </a:p>
          <a:p>
            <a:pPr marL="741553" lvl="1" indent="-284353">
              <a:buFont typeface="Arial" panose="020B0604020202020204" pitchFamily="34" charset="0"/>
              <a:buChar char="–"/>
              <a:defRPr/>
            </a:pPr>
            <a:r>
              <a:rPr lang="en-US" sz="2000" b="1" dirty="0">
                <a:latin typeface="Arial (Body)"/>
                <a:ea typeface="ＭＳ Ｐゴシック" charset="0"/>
              </a:rPr>
              <a:t>source </a:t>
            </a:r>
            <a:r>
              <a:rPr lang="en-US" sz="2000" b="1" dirty="0" smtClean="0">
                <a:latin typeface="Arial (Body)"/>
                <a:ea typeface="ＭＳ Ｐゴシック" charset="0"/>
              </a:rPr>
              <a:t>I</a:t>
            </a:r>
            <a:r>
              <a:rPr lang="en-US" sz="100" b="1" dirty="0" smtClean="0">
                <a:latin typeface="Arial (Body)"/>
                <a:ea typeface="ＭＳ Ｐゴシック" charset="0"/>
              </a:rPr>
              <a:t> </a:t>
            </a:r>
            <a:r>
              <a:rPr lang="en-US" sz="2000" b="1" dirty="0" smtClean="0">
                <a:latin typeface="Arial (Body)"/>
                <a:ea typeface="ＭＳ Ｐゴシック" charset="0"/>
              </a:rPr>
              <a:t>P address</a:t>
            </a:r>
            <a:endParaRPr lang="en-US" sz="2000" b="1" dirty="0">
              <a:latin typeface="Arial (Body)"/>
              <a:ea typeface="ＭＳ Ｐゴシック" charset="0"/>
            </a:endParaRPr>
          </a:p>
          <a:p>
            <a:pPr marL="741553" lvl="1" indent="-284353">
              <a:buFont typeface="Arial" panose="020B0604020202020204" pitchFamily="34" charset="0"/>
              <a:buChar char="–"/>
              <a:defRPr/>
            </a:pPr>
            <a:r>
              <a:rPr lang="en-US" sz="2000" b="1" dirty="0">
                <a:latin typeface="Arial (Body)"/>
                <a:ea typeface="ＭＳ Ｐゴシック" charset="0"/>
              </a:rPr>
              <a:t>source port number</a:t>
            </a:r>
          </a:p>
          <a:p>
            <a:pPr marL="741553" lvl="1" indent="-284353">
              <a:buFont typeface="Arial" panose="020B0604020202020204" pitchFamily="34" charset="0"/>
              <a:buChar char="–"/>
              <a:defRPr/>
            </a:pPr>
            <a:r>
              <a:rPr lang="en-US" sz="2000" b="1" dirty="0">
                <a:latin typeface="Arial (Body)"/>
                <a:ea typeface="ＭＳ Ｐゴシック" charset="0"/>
              </a:rPr>
              <a:t>dest </a:t>
            </a:r>
            <a:r>
              <a:rPr lang="en-US" sz="2000" b="1" dirty="0" smtClean="0">
                <a:latin typeface="Arial (Body)"/>
                <a:ea typeface="ＭＳ Ｐゴシック" charset="0"/>
              </a:rPr>
              <a:t>I</a:t>
            </a:r>
            <a:r>
              <a:rPr lang="en-US" sz="100" b="1" dirty="0" smtClean="0">
                <a:latin typeface="Arial (Body)"/>
                <a:ea typeface="ＭＳ Ｐゴシック" charset="0"/>
              </a:rPr>
              <a:t> </a:t>
            </a:r>
            <a:r>
              <a:rPr lang="en-US" sz="2000" b="1" dirty="0" smtClean="0">
                <a:latin typeface="Arial (Body)"/>
                <a:ea typeface="ＭＳ Ｐゴシック" charset="0"/>
              </a:rPr>
              <a:t>P address</a:t>
            </a:r>
            <a:endParaRPr lang="en-US" sz="2000" b="1" dirty="0">
              <a:latin typeface="Arial (Body)"/>
              <a:ea typeface="ＭＳ Ｐゴシック" charset="0"/>
            </a:endParaRPr>
          </a:p>
          <a:p>
            <a:pPr marL="741553" lvl="1" indent="-284353">
              <a:buFont typeface="Arial" panose="020B0604020202020204" pitchFamily="34" charset="0"/>
              <a:buChar char="–"/>
              <a:defRPr/>
            </a:pPr>
            <a:r>
              <a:rPr lang="en-US" sz="2000" b="1" dirty="0">
                <a:latin typeface="Arial (Body)"/>
                <a:ea typeface="ＭＳ Ｐゴシック" charset="0"/>
              </a:rPr>
              <a:t>dest port number</a:t>
            </a:r>
          </a:p>
          <a:p>
            <a:pPr marL="255651" indent="-255651">
              <a:defRPr/>
            </a:pPr>
            <a:r>
              <a:rPr lang="en-US" sz="2000" dirty="0">
                <a:latin typeface="Arial (Body)"/>
                <a:ea typeface="ＭＳ Ｐゴシック" charset="0"/>
                <a:cs typeface="+mn-cs"/>
              </a:rPr>
              <a:t>demux: receiver uses all four values to direct segment to appropriate </a:t>
            </a:r>
            <a:r>
              <a:rPr lang="en-US" sz="2000" dirty="0" smtClean="0">
                <a:latin typeface="Arial (Body)"/>
                <a:ea typeface="ＭＳ Ｐゴシック" charset="0"/>
                <a:cs typeface="+mn-cs"/>
              </a:rPr>
              <a:t>socket</a:t>
            </a:r>
          </a:p>
          <a:p>
            <a:pPr marL="255651" indent="-255651">
              <a:defRPr/>
            </a:pPr>
            <a:r>
              <a:rPr lang="en-US" sz="2000" dirty="0">
                <a:latin typeface="Arial (Body)"/>
                <a:ea typeface="ＭＳ Ｐゴシック" charset="0"/>
              </a:rPr>
              <a:t>server host may support many simultaneous T</a:t>
            </a:r>
            <a:r>
              <a:rPr lang="en-US" sz="100" dirty="0">
                <a:latin typeface="Arial (Body)"/>
                <a:ea typeface="ＭＳ Ｐゴシック" charset="0"/>
              </a:rPr>
              <a:t> </a:t>
            </a:r>
            <a:r>
              <a:rPr lang="en-US" sz="2000" dirty="0">
                <a:latin typeface="Arial (Body)"/>
                <a:ea typeface="ＭＳ Ｐゴシック" charset="0"/>
              </a:rPr>
              <a:t>C</a:t>
            </a:r>
            <a:r>
              <a:rPr lang="en-US" sz="100" dirty="0">
                <a:latin typeface="Arial (Body)"/>
                <a:ea typeface="ＭＳ Ｐゴシック" charset="0"/>
              </a:rPr>
              <a:t> </a:t>
            </a:r>
            <a:r>
              <a:rPr lang="en-US" sz="2000" dirty="0">
                <a:latin typeface="Arial (Body)"/>
                <a:ea typeface="ＭＳ Ｐゴシック" charset="0"/>
              </a:rPr>
              <a:t>P sockets:</a:t>
            </a:r>
          </a:p>
          <a:p>
            <a:pPr marL="741553" lvl="1" indent="-284353">
              <a:buFont typeface="Arial" panose="020B0604020202020204" pitchFamily="34" charset="0"/>
              <a:buChar char="–"/>
              <a:defRPr/>
            </a:pPr>
            <a:r>
              <a:rPr lang="en-US" sz="2000" dirty="0">
                <a:latin typeface="Arial (Body)"/>
                <a:ea typeface="ＭＳ Ｐゴシック" charset="0"/>
              </a:rPr>
              <a:t>each socket identified by its own </a:t>
            </a:r>
            <a:r>
              <a:rPr lang="en-US" sz="2000" dirty="0" smtClean="0">
                <a:latin typeface="Arial (Body)"/>
                <a:ea typeface="ＭＳ Ｐゴシック" charset="0"/>
              </a:rPr>
              <a:t>4-tuple</a:t>
            </a:r>
          </a:p>
          <a:p>
            <a:pPr marL="255651" indent="-255651">
              <a:defRPr/>
            </a:pPr>
            <a:r>
              <a:rPr lang="en-US" sz="2000" dirty="0">
                <a:latin typeface="Arial (Body)"/>
                <a:ea typeface="ＭＳ Ｐゴシック" charset="0"/>
              </a:rPr>
              <a:t>web servers have different sockets for each connecting client</a:t>
            </a:r>
          </a:p>
          <a:p>
            <a:pPr marL="741553" lvl="1" indent="-284353">
              <a:buFont typeface="Arial" panose="020B0604020202020204" pitchFamily="34" charset="0"/>
              <a:buChar char="–"/>
              <a:defRPr/>
            </a:pPr>
            <a:r>
              <a:rPr lang="en-US" sz="2000" dirty="0">
                <a:latin typeface="Arial (Body)"/>
                <a:ea typeface="ＭＳ Ｐゴシック" charset="0"/>
              </a:rPr>
              <a:t>non-persistent H</a:t>
            </a:r>
            <a:r>
              <a:rPr lang="en-US" sz="100" dirty="0">
                <a:latin typeface="Arial (Body)"/>
                <a:ea typeface="ＭＳ Ｐゴシック" charset="0"/>
              </a:rPr>
              <a:t> </a:t>
            </a:r>
            <a:r>
              <a:rPr lang="en-US" sz="2000" dirty="0">
                <a:latin typeface="Arial (Body)"/>
                <a:ea typeface="ＭＳ Ｐゴシック" charset="0"/>
              </a:rPr>
              <a:t>T</a:t>
            </a:r>
            <a:r>
              <a:rPr lang="en-US" sz="100" dirty="0">
                <a:latin typeface="Arial (Body)"/>
                <a:ea typeface="ＭＳ Ｐゴシック" charset="0"/>
              </a:rPr>
              <a:t> </a:t>
            </a:r>
            <a:r>
              <a:rPr lang="en-US" sz="2000" dirty="0">
                <a:latin typeface="Arial (Body)"/>
                <a:ea typeface="ＭＳ Ｐゴシック" charset="0"/>
              </a:rPr>
              <a:t>T</a:t>
            </a:r>
            <a:r>
              <a:rPr lang="en-US" sz="100" dirty="0">
                <a:latin typeface="Arial (Body)"/>
                <a:ea typeface="ＭＳ Ｐゴシック" charset="0"/>
              </a:rPr>
              <a:t> </a:t>
            </a:r>
            <a:r>
              <a:rPr lang="en-US" sz="2000" dirty="0">
                <a:latin typeface="Arial (Body)"/>
                <a:ea typeface="ＭＳ Ｐゴシック" charset="0"/>
              </a:rPr>
              <a:t>P will have different socket for each </a:t>
            </a:r>
            <a:r>
              <a:rPr lang="en-US" sz="2000" dirty="0" smtClean="0">
                <a:latin typeface="Arial (Body)"/>
                <a:ea typeface="ＭＳ Ｐゴシック" charset="0"/>
              </a:rPr>
              <a:t>request</a:t>
            </a:r>
            <a:endParaRPr lang="en-US" sz="2000" dirty="0">
              <a:latin typeface="Arial (Body)"/>
              <a:ea typeface="ＭＳ Ｐゴシック"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txBox="1">
            <a:spLocks noGrp="1"/>
          </p:cNvSpPr>
          <p:nvPr>
            <p:ph type="title"/>
          </p:nvPr>
        </p:nvSpPr>
        <p:spPr>
          <a:xfrm>
            <a:off x="457199" y="215900"/>
            <a:ext cx="8421329"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Connection-Oriented Demux: Example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(1 of 2)</a:t>
            </a:r>
            <a:endParaRPr lang="en-US" altLang="en-US"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pic>
        <p:nvPicPr>
          <p:cNvPr id="59395" name="Picture 3" descr="A diagram of 3 segments, all destined to I P address, B, destination port, 80, are demultiplexed to different sockets. The diagram has 3 linked tables of 5 rows each. From top to bottom they are, application, transport, network, link, physical. 2 tables are for P C’s and 1 is for a server. Each arrow going to and from each table has a source and destination port number. Server table. Server, I P. Address, B. In row 1, application, there are 3 process, P 4, P 5, P 6. There is a socket below each process, on the line between rows 1 and 2. From the socket below P 4, a double ended arrow points to a socket of a P C table. Source IP, port, B, 80. Destination I P, port, A, 9 1 5 7. P C table 1. Host, I P. Address, A. In row 1 of the P C table, there is a process, P 3, with a socket below. From this socket, the double ended arrow points back to the P 4 socket of the server table. Source I P, port, A, 9 1 5 7. Destination I P, port, B, 80. From the socket below P 5 in the server table, a double ended arrow points to a socket in P C table 2. Source I P, port, C, 9 1 5 7. Destination I P, port, B, 80. P C table 2. Host, I P. Address, C. In row 1 of the P C table, there are 2 process, P 2 and P 3, and a socket below each. The double ended arrow from the server socket below P 5, points to the socket below P 3. From the socket below P 2, a double ended arrow points to the server table, the socket below P 6. Source I P, port, C, 5 7 7 5. Destination I P, port, B, 8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1328" y="1765802"/>
            <a:ext cx="7661344" cy="427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txBox="1">
            <a:spLocks noGrp="1"/>
          </p:cNvSpPr>
          <p:nvPr>
            <p:ph type="title"/>
          </p:nvPr>
        </p:nvSpPr>
        <p:spPr>
          <a:xfrm>
            <a:off x="457199" y="215900"/>
            <a:ext cx="8436077"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Connection-Oriented Demux: Example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endParaRPr lang="en-US"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pic>
        <p:nvPicPr>
          <p:cNvPr id="60419" name="Picture 2" descr="A diagram of has 3 linked tables of 5 rows each. From top to bottom they are, application, transport, network, link, physical. 2 tables are for P C’s and 1 is for a server. Each arrow going to and from each table has a source and destination port number. Server table. Server, I P. Address, B. In row 1, application, there is 1 large process, P 4. This is the threaded server. There are 3 socket below the process, aligned side by side on the line between rows 1 and 2. From the left socket, a double ended arrow points to the socket of a P C table. Source IP, port, B, 80. Destination I P, port, A, 9 1 5 7. P C table 1. Host, I P. Address, A. In row 1 of the P C table, there is a process, P 3, with a socket below. From this socket, the double ended arrow points back to the left socket of the server table. Source I P, port, A, 9 1 5 7. Destination I P, port, B, 80. From the middle socket in the server table, a double ended arrow points to a socket in P C table 2. Source I P, port, C, 9 1 5 7. Destination I P, port, B, 80. P C table 2. Host, I P. Address, C. In row 1 of the P C table, there are 2 process, P 2 and P 3, and a socket below each. The double ended arrow from the middle server socket points to the socket below P 3. From the socket below P 2 in P C table 2, a double ended arrow points to the server table, the right socket3. Source I P, port, C, 5 7 7 5. Destination I P, port, B, 8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4778" y="1844352"/>
            <a:ext cx="7660917" cy="426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(3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a:t>
            </a:r>
            <a:r>
              <a:rPr lang="en-US" sz="1800" b="1" dirty="0">
                <a:solidFill>
                  <a:schemeClr val="tx1"/>
                </a:solidFill>
                <a:latin typeface="+mn-lt"/>
              </a:rPr>
              <a:t>connectionless transport</a:t>
            </a:r>
            <a:r>
              <a:rPr lang="en-US" sz="1800" b="1" dirty="0" smtClean="0">
                <a:solidFill>
                  <a:schemeClr val="tx1"/>
                </a:solidFill>
                <a:latin typeface="+mn-lt"/>
              </a:rPr>
              <a:t>: U</a:t>
            </a:r>
            <a:r>
              <a:rPr lang="en-US" sz="100" b="1" dirty="0" smtClean="0">
                <a:solidFill>
                  <a:schemeClr val="tx1"/>
                </a:solidFill>
                <a:latin typeface="+mn-lt"/>
              </a:rPr>
              <a:t> </a:t>
            </a:r>
            <a:r>
              <a:rPr lang="en-US" sz="1800" b="1" dirty="0" smtClean="0">
                <a:solidFill>
                  <a:schemeClr val="tx1"/>
                </a:solidFill>
                <a:latin typeface="+mn-lt"/>
              </a:rPr>
              <a:t>D</a:t>
            </a:r>
            <a:r>
              <a:rPr lang="en-US" sz="100" b="1" dirty="0" smtClean="0">
                <a:solidFill>
                  <a:schemeClr val="tx1"/>
                </a:solidFill>
                <a:latin typeface="+mn-lt"/>
              </a:rPr>
              <a:t> </a:t>
            </a:r>
            <a:r>
              <a:rPr lang="en-US" sz="1800" b="1" dirty="0" smtClean="0">
                <a:solidFill>
                  <a:schemeClr val="tx1"/>
                </a:solidFill>
                <a:latin typeface="+mn-lt"/>
              </a:rPr>
              <a:t>P</a:t>
            </a:r>
            <a:endParaRPr lang="en-US" sz="1800" b="1"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19116014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defRPr/>
            </a:pPr>
            <a:r>
              <a:rPr lang="pt-BR" dirty="0" smtClean="0">
                <a:latin typeface="Times New Roman" panose="02020603050405020304" pitchFamily="18" charset="0"/>
                <a:ea typeface="ＭＳ Ｐゴシック" charset="0"/>
                <a:cs typeface="+mj-cs"/>
              </a:rPr>
              <a:t>U</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D</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P: User Datagram Protocol [R</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F</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C 768]</a:t>
            </a:r>
            <a:endParaRPr lang="en-US" b="0" dirty="0">
              <a:latin typeface="Times New Roman" panose="02020603050405020304" pitchFamily="18" charset="0"/>
              <a:ea typeface="ＭＳ Ｐゴシック" charset="0"/>
              <a:cs typeface="+mj-cs"/>
            </a:endParaRPr>
          </a:p>
        </p:txBody>
      </p:sp>
      <p:sp>
        <p:nvSpPr>
          <p:cNvPr id="4" name="Text Placeholder 3"/>
          <p:cNvSpPr>
            <a:spLocks noGrp="1"/>
          </p:cNvSpPr>
          <p:nvPr>
            <p:ph type="body" idx="1"/>
          </p:nvPr>
        </p:nvSpPr>
        <p:spPr>
          <a:xfrm>
            <a:off x="457200" y="1600200"/>
            <a:ext cx="3937819" cy="4756355"/>
          </a:xfrm>
        </p:spPr>
        <p:txBody>
          <a:bodyPr/>
          <a:lstStyle/>
          <a:p>
            <a:pPr>
              <a:buFontTx/>
              <a:buChar char="•"/>
              <a:defRPr/>
            </a:pPr>
            <a:r>
              <a:rPr lang="en-US" altLang="ja-JP" sz="2000" dirty="0">
                <a:latin typeface="+mn-lt"/>
                <a:ea typeface="ＭＳ Ｐゴシック" charset="-128"/>
                <a:cs typeface="Arial" panose="020B0604020202020204" pitchFamily="34" charset="0"/>
              </a:rPr>
              <a:t>“no frills,” “bare bones” Internet transport protocol</a:t>
            </a:r>
          </a:p>
          <a:p>
            <a:pPr>
              <a:buFontTx/>
              <a:buChar char="•"/>
              <a:defRPr/>
            </a:pPr>
            <a:r>
              <a:rPr lang="en-US" altLang="ja-JP" sz="2000" dirty="0">
                <a:latin typeface="+mn-lt"/>
                <a:ea typeface="ＭＳ Ｐゴシック" charset="-128"/>
                <a:cs typeface="Arial" panose="020B0604020202020204" pitchFamily="34" charset="0"/>
              </a:rPr>
              <a:t>“best effort” service, U</a:t>
            </a:r>
            <a:r>
              <a:rPr lang="en-US" altLang="ja-JP" sz="100" dirty="0">
                <a:latin typeface="+mn-lt"/>
                <a:ea typeface="ＭＳ Ｐゴシック" charset="-128"/>
                <a:cs typeface="Arial" panose="020B0604020202020204" pitchFamily="34" charset="0"/>
              </a:rPr>
              <a:t> </a:t>
            </a:r>
            <a:r>
              <a:rPr lang="en-US" altLang="ja-JP" sz="2000" dirty="0">
                <a:latin typeface="+mn-lt"/>
                <a:ea typeface="ＭＳ Ｐゴシック" charset="-128"/>
                <a:cs typeface="Arial" panose="020B0604020202020204" pitchFamily="34" charset="0"/>
              </a:rPr>
              <a:t>D</a:t>
            </a:r>
            <a:r>
              <a:rPr lang="en-US" altLang="ja-JP" sz="100" dirty="0">
                <a:latin typeface="+mn-lt"/>
                <a:ea typeface="ＭＳ Ｐゴシック" charset="-128"/>
                <a:cs typeface="Arial" panose="020B0604020202020204" pitchFamily="34" charset="0"/>
              </a:rPr>
              <a:t> </a:t>
            </a:r>
            <a:r>
              <a:rPr lang="en-US" altLang="ja-JP" sz="2000" dirty="0">
                <a:latin typeface="+mn-lt"/>
                <a:ea typeface="ＭＳ Ｐゴシック" charset="-128"/>
                <a:cs typeface="Arial" panose="020B0604020202020204" pitchFamily="34" charset="0"/>
              </a:rPr>
              <a:t>P segments may be:</a:t>
            </a:r>
          </a:p>
          <a:p>
            <a:pPr marL="741363" lvl="1" indent="-284163">
              <a:buFontTx/>
              <a:buChar char="–"/>
              <a:defRPr/>
            </a:pPr>
            <a:r>
              <a:rPr lang="en-US" altLang="en-US" sz="2000" dirty="0">
                <a:latin typeface="+mn-lt"/>
                <a:ea typeface="ＭＳ Ｐゴシック" charset="-128"/>
                <a:cs typeface="Arial" panose="020B0604020202020204" pitchFamily="34" charset="0"/>
              </a:rPr>
              <a:t>lost</a:t>
            </a:r>
          </a:p>
          <a:p>
            <a:pPr marL="741363" lvl="1" indent="-284163">
              <a:buFontTx/>
              <a:buChar char="–"/>
              <a:defRPr/>
            </a:pPr>
            <a:r>
              <a:rPr lang="en-US" altLang="en-US" sz="2000" dirty="0">
                <a:latin typeface="+mn-lt"/>
                <a:ea typeface="ＭＳ Ｐゴシック" charset="-128"/>
                <a:cs typeface="Arial" panose="020B0604020202020204" pitchFamily="34" charset="0"/>
              </a:rPr>
              <a:t>delivered out-of-order to app</a:t>
            </a:r>
          </a:p>
          <a:p>
            <a:pPr>
              <a:buFontTx/>
              <a:buChar char="•"/>
              <a:defRPr/>
            </a:pPr>
            <a:r>
              <a:rPr lang="en-US" altLang="en-US" sz="2000" b="1" dirty="0">
                <a:latin typeface="+mn-lt"/>
                <a:ea typeface="ＭＳ Ｐゴシック" charset="-128"/>
                <a:cs typeface="Arial" panose="020B0604020202020204" pitchFamily="34" charset="0"/>
              </a:rPr>
              <a:t>connectionless:</a:t>
            </a:r>
          </a:p>
          <a:p>
            <a:pPr marL="741363" lvl="1" indent="-284163">
              <a:buFontTx/>
              <a:buChar char="–"/>
              <a:defRPr/>
            </a:pPr>
            <a:r>
              <a:rPr lang="en-US" altLang="en-US" sz="2000" dirty="0">
                <a:latin typeface="+mn-lt"/>
                <a:ea typeface="ＭＳ Ｐゴシック" charset="-128"/>
                <a:cs typeface="Arial" panose="020B0604020202020204" pitchFamily="34" charset="0"/>
              </a:rPr>
              <a:t>no handshaking between U</a:t>
            </a:r>
            <a:r>
              <a:rPr lang="en-US" altLang="en-US" sz="100" dirty="0">
                <a:latin typeface="+mn-lt"/>
                <a:ea typeface="ＭＳ Ｐゴシック" charset="-128"/>
                <a:cs typeface="Arial" panose="020B0604020202020204" pitchFamily="34" charset="0"/>
              </a:rPr>
              <a:t> </a:t>
            </a:r>
            <a:r>
              <a:rPr lang="en-US" altLang="en-US" sz="2000" dirty="0">
                <a:latin typeface="+mn-lt"/>
                <a:ea typeface="ＭＳ Ｐゴシック" charset="-128"/>
                <a:cs typeface="Arial" panose="020B0604020202020204" pitchFamily="34" charset="0"/>
              </a:rPr>
              <a:t>D</a:t>
            </a:r>
            <a:r>
              <a:rPr lang="en-US" altLang="en-US" sz="100" dirty="0">
                <a:latin typeface="+mn-lt"/>
                <a:ea typeface="ＭＳ Ｐゴシック" charset="-128"/>
                <a:cs typeface="Arial" panose="020B0604020202020204" pitchFamily="34" charset="0"/>
              </a:rPr>
              <a:t> </a:t>
            </a:r>
            <a:r>
              <a:rPr lang="en-US" altLang="en-US" sz="2000" dirty="0">
                <a:latin typeface="+mn-lt"/>
                <a:ea typeface="ＭＳ Ｐゴシック" charset="-128"/>
                <a:cs typeface="Arial" panose="020B0604020202020204" pitchFamily="34" charset="0"/>
              </a:rPr>
              <a:t>P sender, receiver</a:t>
            </a:r>
          </a:p>
          <a:p>
            <a:pPr marL="741363" lvl="1" indent="-284163">
              <a:buFontTx/>
              <a:buChar char="–"/>
              <a:defRPr/>
            </a:pPr>
            <a:r>
              <a:rPr lang="en-US" altLang="en-US" sz="2000" dirty="0">
                <a:latin typeface="+mn-lt"/>
                <a:ea typeface="ＭＳ Ｐゴシック" charset="-128"/>
                <a:cs typeface="Arial" panose="020B0604020202020204" pitchFamily="34" charset="0"/>
              </a:rPr>
              <a:t>each U</a:t>
            </a:r>
            <a:r>
              <a:rPr lang="en-US" altLang="en-US" sz="100" dirty="0">
                <a:latin typeface="+mn-lt"/>
                <a:ea typeface="ＭＳ Ｐゴシック" charset="-128"/>
                <a:cs typeface="Arial" panose="020B0604020202020204" pitchFamily="34" charset="0"/>
              </a:rPr>
              <a:t> </a:t>
            </a:r>
            <a:r>
              <a:rPr lang="en-US" altLang="en-US" sz="2000" dirty="0">
                <a:latin typeface="+mn-lt"/>
                <a:ea typeface="ＭＳ Ｐゴシック" charset="-128"/>
                <a:cs typeface="Arial" panose="020B0604020202020204" pitchFamily="34" charset="0"/>
              </a:rPr>
              <a:t>D</a:t>
            </a:r>
            <a:r>
              <a:rPr lang="en-US" altLang="en-US" sz="100" dirty="0">
                <a:latin typeface="+mn-lt"/>
                <a:ea typeface="ＭＳ Ｐゴシック" charset="-128"/>
                <a:cs typeface="Arial" panose="020B0604020202020204" pitchFamily="34" charset="0"/>
              </a:rPr>
              <a:t> </a:t>
            </a:r>
            <a:r>
              <a:rPr lang="en-US" altLang="en-US" sz="2000" dirty="0">
                <a:latin typeface="+mn-lt"/>
                <a:ea typeface="ＭＳ Ｐゴシック" charset="-128"/>
                <a:cs typeface="Arial" panose="020B0604020202020204" pitchFamily="34" charset="0"/>
              </a:rPr>
              <a:t>P segment handled independently of </a:t>
            </a:r>
            <a:r>
              <a:rPr lang="en-US" altLang="en-US" sz="2000" dirty="0" smtClean="0">
                <a:latin typeface="+mn-lt"/>
                <a:ea typeface="ＭＳ Ｐゴシック" charset="-128"/>
                <a:cs typeface="Arial" panose="020B0604020202020204" pitchFamily="34" charset="0"/>
              </a:rPr>
              <a:t>others</a:t>
            </a:r>
            <a:endParaRPr lang="en-US" altLang="en-US" sz="2000" dirty="0">
              <a:latin typeface="+mn-lt"/>
              <a:ea typeface="ＭＳ Ｐゴシック" charset="-128"/>
              <a:cs typeface="Arial" panose="020B0604020202020204" pitchFamily="34" charset="0"/>
            </a:endParaRPr>
          </a:p>
        </p:txBody>
      </p:sp>
      <p:sp>
        <p:nvSpPr>
          <p:cNvPr id="3" name="Text Placeholder 2"/>
          <p:cNvSpPr>
            <a:spLocks noGrp="1"/>
          </p:cNvSpPr>
          <p:nvPr>
            <p:ph type="body" idx="2"/>
          </p:nvPr>
        </p:nvSpPr>
        <p:spPr>
          <a:xfrm>
            <a:off x="4719485" y="1610032"/>
            <a:ext cx="3967316" cy="4333568"/>
          </a:xfrm>
        </p:spPr>
        <p:txBody>
          <a:bodyPr/>
          <a:lstStyle/>
          <a:p>
            <a:pPr marL="255651" indent="-255651">
              <a:defRPr/>
            </a:pPr>
            <a:r>
              <a:rPr lang="en-US" sz="2000" kern="1200" dirty="0">
                <a:latin typeface="Arial (Body)"/>
                <a:ea typeface="ＭＳ Ｐゴシック" charset="0"/>
              </a:rPr>
              <a:t>U</a:t>
            </a:r>
            <a:r>
              <a:rPr lang="en-US" sz="100" kern="1200" dirty="0">
                <a:latin typeface="Arial (Body)"/>
                <a:ea typeface="ＭＳ Ｐゴシック" charset="0"/>
              </a:rPr>
              <a:t> </a:t>
            </a:r>
            <a:r>
              <a:rPr lang="en-US" sz="2000" kern="1200" dirty="0">
                <a:latin typeface="Arial (Body)"/>
                <a:ea typeface="ＭＳ Ｐゴシック" charset="0"/>
              </a:rPr>
              <a:t>D</a:t>
            </a:r>
            <a:r>
              <a:rPr lang="en-US" sz="100" kern="1200" dirty="0">
                <a:latin typeface="Arial (Body)"/>
                <a:ea typeface="ＭＳ Ｐゴシック" charset="0"/>
              </a:rPr>
              <a:t> </a:t>
            </a:r>
            <a:r>
              <a:rPr lang="en-US" sz="2000" kern="1200" dirty="0">
                <a:latin typeface="Arial (Body)"/>
                <a:ea typeface="ＭＳ Ｐゴシック" charset="0"/>
              </a:rPr>
              <a:t>P use:</a:t>
            </a:r>
          </a:p>
          <a:p>
            <a:pPr marL="741553" lvl="1" indent="-284353">
              <a:buFont typeface="Arial" panose="020B0604020202020204" pitchFamily="34" charset="0"/>
              <a:buChar char="–"/>
              <a:defRPr/>
            </a:pPr>
            <a:r>
              <a:rPr lang="en-US" sz="2000" kern="1200" dirty="0">
                <a:latin typeface="Arial (Body)"/>
                <a:ea typeface="ＭＳ Ｐゴシック" charset="0"/>
              </a:rPr>
              <a:t>streaming multimedia apps (loss tolerant, rate sensitive)</a:t>
            </a:r>
          </a:p>
          <a:p>
            <a:pPr marL="741553" lvl="1" indent="-284353">
              <a:buFont typeface="Arial" panose="020B0604020202020204" pitchFamily="34" charset="0"/>
              <a:buChar char="–"/>
              <a:defRPr/>
            </a:pPr>
            <a:r>
              <a:rPr lang="en-US" sz="2000" kern="1200" dirty="0">
                <a:latin typeface="Arial (Body)"/>
                <a:ea typeface="ＭＳ Ｐゴシック" charset="0"/>
              </a:rPr>
              <a:t>D</a:t>
            </a:r>
            <a:r>
              <a:rPr lang="en-US" sz="100" kern="1200" dirty="0">
                <a:latin typeface="Arial (Body)"/>
                <a:ea typeface="ＭＳ Ｐゴシック" charset="0"/>
              </a:rPr>
              <a:t> </a:t>
            </a:r>
            <a:r>
              <a:rPr lang="en-US" sz="2000" kern="1200" dirty="0">
                <a:latin typeface="Arial (Body)"/>
                <a:ea typeface="ＭＳ Ｐゴシック" charset="0"/>
              </a:rPr>
              <a:t>N</a:t>
            </a:r>
            <a:r>
              <a:rPr lang="en-US" sz="100" kern="1200" dirty="0">
                <a:latin typeface="Arial (Body)"/>
                <a:ea typeface="ＭＳ Ｐゴシック" charset="0"/>
              </a:rPr>
              <a:t> </a:t>
            </a:r>
            <a:r>
              <a:rPr lang="en-US" sz="2000" kern="1200" dirty="0">
                <a:latin typeface="Arial (Body)"/>
                <a:ea typeface="ＭＳ Ｐゴシック" charset="0"/>
              </a:rPr>
              <a:t>S</a:t>
            </a:r>
          </a:p>
          <a:p>
            <a:pPr marL="741553" lvl="1" indent="-284353">
              <a:buFont typeface="Arial" panose="020B0604020202020204" pitchFamily="34" charset="0"/>
              <a:buChar char="–"/>
              <a:defRPr/>
            </a:pPr>
            <a:r>
              <a:rPr lang="en-US" sz="2000" kern="1200" dirty="0">
                <a:latin typeface="Arial (Body)"/>
                <a:ea typeface="ＭＳ Ｐゴシック" charset="0"/>
              </a:rPr>
              <a:t>S</a:t>
            </a:r>
            <a:r>
              <a:rPr lang="en-US" sz="100" kern="1200" dirty="0">
                <a:latin typeface="Arial (Body)"/>
                <a:ea typeface="ＭＳ Ｐゴシック" charset="0"/>
              </a:rPr>
              <a:t> </a:t>
            </a:r>
            <a:r>
              <a:rPr lang="en-US" sz="2000" kern="1200" dirty="0">
                <a:latin typeface="Arial (Body)"/>
                <a:ea typeface="ＭＳ Ｐゴシック" charset="0"/>
              </a:rPr>
              <a:t>N</a:t>
            </a:r>
            <a:r>
              <a:rPr lang="en-US" sz="100" kern="1200" dirty="0">
                <a:latin typeface="Arial (Body)"/>
                <a:ea typeface="ＭＳ Ｐゴシック" charset="0"/>
              </a:rPr>
              <a:t> </a:t>
            </a:r>
            <a:r>
              <a:rPr lang="en-US" sz="2000" kern="1200" dirty="0">
                <a:latin typeface="Arial (Body)"/>
                <a:ea typeface="ＭＳ Ｐゴシック" charset="0"/>
              </a:rPr>
              <a:t>M</a:t>
            </a:r>
            <a:r>
              <a:rPr lang="en-US" sz="100" kern="1200" dirty="0">
                <a:latin typeface="Arial (Body)"/>
                <a:ea typeface="ＭＳ Ｐゴシック" charset="0"/>
              </a:rPr>
              <a:t> </a:t>
            </a:r>
            <a:r>
              <a:rPr lang="en-US" sz="2000" kern="1200" dirty="0">
                <a:latin typeface="Arial (Body)"/>
                <a:ea typeface="ＭＳ Ｐゴシック" charset="0"/>
              </a:rPr>
              <a:t>P</a:t>
            </a:r>
          </a:p>
          <a:p>
            <a:pPr marL="255651" indent="-255651">
              <a:defRPr/>
            </a:pPr>
            <a:r>
              <a:rPr lang="en-US" sz="2000" kern="1200" dirty="0">
                <a:latin typeface="Arial (Body)"/>
                <a:ea typeface="ＭＳ Ｐゴシック" charset="0"/>
              </a:rPr>
              <a:t>reliable transfer over U</a:t>
            </a:r>
            <a:r>
              <a:rPr lang="en-US" sz="100" kern="1200" dirty="0">
                <a:latin typeface="Arial (Body)"/>
                <a:ea typeface="ＭＳ Ｐゴシック" charset="0"/>
              </a:rPr>
              <a:t> </a:t>
            </a:r>
            <a:r>
              <a:rPr lang="en-US" sz="2000" kern="1200" dirty="0">
                <a:latin typeface="Arial (Body)"/>
                <a:ea typeface="ＭＳ Ｐゴシック" charset="0"/>
              </a:rPr>
              <a:t>D</a:t>
            </a:r>
            <a:r>
              <a:rPr lang="en-US" sz="100" kern="1200" dirty="0">
                <a:latin typeface="Arial (Body)"/>
                <a:ea typeface="ＭＳ Ｐゴシック" charset="0"/>
              </a:rPr>
              <a:t> </a:t>
            </a:r>
            <a:r>
              <a:rPr lang="en-US" sz="2000" kern="1200" dirty="0">
                <a:latin typeface="Arial (Body)"/>
                <a:ea typeface="ＭＳ Ｐゴシック" charset="0"/>
              </a:rPr>
              <a:t>P:</a:t>
            </a:r>
          </a:p>
          <a:p>
            <a:pPr marL="741553" lvl="1" indent="-284353">
              <a:buFont typeface="Arial" panose="020B0604020202020204" pitchFamily="34" charset="0"/>
              <a:buChar char="–"/>
              <a:defRPr/>
            </a:pPr>
            <a:r>
              <a:rPr lang="en-US" sz="2000" kern="1200" dirty="0">
                <a:latin typeface="Arial (Body)"/>
                <a:ea typeface="ＭＳ Ｐゴシック" charset="0"/>
              </a:rPr>
              <a:t>add reliability at application layer</a:t>
            </a:r>
          </a:p>
          <a:p>
            <a:pPr marL="741553" lvl="1" indent="-284353">
              <a:buFont typeface="Arial" panose="020B0604020202020204" pitchFamily="34" charset="0"/>
              <a:buChar char="–"/>
              <a:defRPr/>
            </a:pPr>
            <a:r>
              <a:rPr lang="en-US" sz="2000" kern="1200" dirty="0">
                <a:latin typeface="Arial (Body)"/>
                <a:ea typeface="ＭＳ Ｐゴシック" charset="0"/>
              </a:rPr>
              <a:t>application-specific error recovery</a:t>
            </a:r>
            <a:r>
              <a:rPr lang="en-US" sz="2000" kern="1200" dirty="0" smtClean="0">
                <a:latin typeface="Arial (Body)"/>
                <a:ea typeface="ＭＳ Ｐゴシック" charset="0"/>
              </a:rPr>
              <a:t>!</a:t>
            </a:r>
            <a:endParaRPr lang="en-US"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U</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Segment Header </a:t>
            </a:r>
            <a:r>
              <a:rPr lang="en-US" sz="2000" b="0" dirty="0" smtClean="0">
                <a:solidFill>
                  <a:srgbClr val="007FA3"/>
                </a:solidFill>
                <a:latin typeface="Times New Roman" panose="02020603050405020304" pitchFamily="18" charset="0"/>
                <a:ea typeface="ＭＳ Ｐゴシック" charset="0"/>
                <a:cs typeface="+mj-cs"/>
                <a:sym typeface="Times New Roman"/>
              </a:rPr>
              <a:t>(1 of 2)</a:t>
            </a:r>
            <a:endParaRPr lang="en-US" sz="2000" b="0" dirty="0">
              <a:solidFill>
                <a:srgbClr val="007FA3"/>
              </a:solidFill>
              <a:latin typeface="Times New Roman" panose="02020603050405020304" pitchFamily="18" charset="0"/>
              <a:ea typeface="ＭＳ Ｐゴシック" charset="0"/>
              <a:cs typeface="+mj-cs"/>
              <a:sym typeface="Times New Roman"/>
            </a:endParaRPr>
          </a:p>
        </p:txBody>
      </p:sp>
      <p:pic>
        <p:nvPicPr>
          <p:cNvPr id="65539" name="Picture 17" descr="A diagram of U D P segment format is a table with 3 rows. The width of the table is 32 bits. The third row is a large square. Rows 1 and 2 have 2 equal parts. Row 1, source port number, and destination port number. Row 2, length in bytes of U D P segment including header, and checksum. Row 3, application data, payloa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3050" y="1737032"/>
            <a:ext cx="6057900"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U</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D</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Segment Header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endParaRPr lang="en-US" altLang="en-US"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p:txBody>
          <a:bodyPr/>
          <a:lstStyle/>
          <a:p>
            <a:pPr marL="0" indent="0">
              <a:buFont typeface="Arial" panose="020B0604020202020204" pitchFamily="34" charset="0"/>
              <a:buNone/>
              <a:defRPr/>
            </a:pPr>
            <a:r>
              <a:rPr lang="en-US" sz="2400" b="1" dirty="0">
                <a:solidFill>
                  <a:schemeClr val="tx1"/>
                </a:solidFill>
                <a:latin typeface="+mn-lt"/>
              </a:rPr>
              <a:t>why is there a </a:t>
            </a:r>
            <a:r>
              <a:rPr lang="en-US" sz="2400" b="1" dirty="0" smtClean="0">
                <a:solidFill>
                  <a:schemeClr val="tx1"/>
                </a:solidFill>
                <a:latin typeface="+mn-lt"/>
              </a:rPr>
              <a:t>U</a:t>
            </a:r>
            <a:r>
              <a:rPr lang="en-US" sz="100" b="1" dirty="0" smtClean="0">
                <a:solidFill>
                  <a:schemeClr val="tx1"/>
                </a:solidFill>
                <a:latin typeface="+mn-lt"/>
              </a:rPr>
              <a:t> </a:t>
            </a:r>
            <a:r>
              <a:rPr lang="en-US" sz="2400" b="1" dirty="0" smtClean="0">
                <a:solidFill>
                  <a:schemeClr val="tx1"/>
                </a:solidFill>
                <a:latin typeface="+mn-lt"/>
              </a:rPr>
              <a:t>D</a:t>
            </a:r>
            <a:r>
              <a:rPr lang="en-US" sz="100" b="1" dirty="0" smtClean="0">
                <a:solidFill>
                  <a:schemeClr val="tx1"/>
                </a:solidFill>
                <a:latin typeface="+mn-lt"/>
              </a:rPr>
              <a:t> </a:t>
            </a:r>
            <a:r>
              <a:rPr lang="en-US" sz="2400" b="1" dirty="0" smtClean="0">
                <a:solidFill>
                  <a:schemeClr val="tx1"/>
                </a:solidFill>
                <a:latin typeface="+mn-lt"/>
              </a:rPr>
              <a:t>P?</a:t>
            </a:r>
          </a:p>
          <a:p>
            <a:pPr>
              <a:defRPr/>
            </a:pPr>
            <a:r>
              <a:rPr lang="en-US" sz="2400" dirty="0">
                <a:latin typeface="+mn-lt"/>
              </a:rPr>
              <a:t>no connection establishment (which can add delay)</a:t>
            </a:r>
          </a:p>
          <a:p>
            <a:pPr>
              <a:defRPr/>
            </a:pPr>
            <a:r>
              <a:rPr lang="en-US" sz="2400" dirty="0">
                <a:latin typeface="+mn-lt"/>
              </a:rPr>
              <a:t>simple: no connection state at sender, receiver</a:t>
            </a:r>
          </a:p>
          <a:p>
            <a:pPr>
              <a:defRPr/>
            </a:pPr>
            <a:r>
              <a:rPr lang="en-US" sz="2400" dirty="0">
                <a:latin typeface="+mn-lt"/>
              </a:rPr>
              <a:t>small header size</a:t>
            </a:r>
          </a:p>
          <a:p>
            <a:pPr>
              <a:defRPr/>
            </a:pPr>
            <a:r>
              <a:rPr lang="en-US" sz="2400" dirty="0">
                <a:latin typeface="+mn-lt"/>
              </a:rPr>
              <a:t>no congestion control: </a:t>
            </a:r>
            <a:r>
              <a:rPr lang="en-US" sz="2400" dirty="0" smtClean="0">
                <a:latin typeface="+mn-lt"/>
              </a:rPr>
              <a:t>U</a:t>
            </a:r>
            <a:r>
              <a:rPr lang="en-US" sz="100" dirty="0" smtClean="0">
                <a:latin typeface="+mn-lt"/>
              </a:rPr>
              <a:t> </a:t>
            </a:r>
            <a:r>
              <a:rPr lang="en-US" sz="2400" dirty="0" smtClean="0">
                <a:latin typeface="+mn-lt"/>
              </a:rPr>
              <a:t>D</a:t>
            </a:r>
            <a:r>
              <a:rPr lang="en-US" sz="100" dirty="0" smtClean="0">
                <a:latin typeface="+mn-lt"/>
              </a:rPr>
              <a:t> </a:t>
            </a:r>
            <a:r>
              <a:rPr lang="en-US" sz="2400" dirty="0" smtClean="0">
                <a:latin typeface="+mn-lt"/>
              </a:rPr>
              <a:t>P </a:t>
            </a:r>
            <a:r>
              <a:rPr lang="en-US" sz="2400" dirty="0">
                <a:latin typeface="+mn-lt"/>
              </a:rPr>
              <a:t>can blast away as fast as </a:t>
            </a:r>
            <a:r>
              <a:rPr lang="en-US" sz="2400" dirty="0" smtClean="0">
                <a:latin typeface="+mn-lt"/>
              </a:rPr>
              <a:t>desired</a:t>
            </a:r>
            <a:endParaRPr lang="en-US" sz="2400" b="1" dirty="0">
              <a:solidFill>
                <a:schemeClr val="tx1"/>
              </a:solidFill>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U</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Checksum</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200"/>
            <a:ext cx="8229600" cy="492412"/>
          </a:xfrm>
        </p:spPr>
        <p:txBody>
          <a:bodyPr>
            <a:spAutoFit/>
          </a:bodyPr>
          <a:lstStyle/>
          <a:p>
            <a:pPr marL="0" indent="0">
              <a:spcBef>
                <a:spcPts val="1500"/>
              </a:spcBef>
              <a:buClr>
                <a:srgbClr val="007FA3"/>
              </a:buClr>
              <a:buSzPct val="100000"/>
              <a:defRPr/>
            </a:pPr>
            <a:r>
              <a:rPr lang="en-US" altLang="en-US" sz="2000" b="1" kern="1200" dirty="0">
                <a:latin typeface="+mn-lt"/>
                <a:ea typeface="ＭＳ Ｐゴシック" charset="-128"/>
                <a:cs typeface="+mn-cs"/>
                <a:sym typeface="Arial"/>
              </a:rPr>
              <a:t>Goal</a:t>
            </a:r>
            <a:r>
              <a:rPr lang="en-US" altLang="en-US" sz="2000" i="1" kern="1200" dirty="0">
                <a:latin typeface="+mn-lt"/>
                <a:ea typeface="ＭＳ Ｐゴシック" charset="-128"/>
                <a:cs typeface="+mn-cs"/>
                <a:sym typeface="Arial"/>
              </a:rPr>
              <a:t>:</a:t>
            </a:r>
            <a:r>
              <a:rPr lang="en-US" altLang="en-US" sz="2000" kern="1200" dirty="0">
                <a:latin typeface="+mn-lt"/>
                <a:ea typeface="ＭＳ Ｐゴシック" charset="-128"/>
                <a:cs typeface="+mn-cs"/>
                <a:sym typeface="Arial"/>
              </a:rPr>
              <a:t> detect </a:t>
            </a:r>
            <a:r>
              <a:rPr lang="en-US" altLang="ja-JP" sz="2000" kern="1200" dirty="0" smtClean="0">
                <a:latin typeface="+mn-lt"/>
                <a:ea typeface="ＭＳ Ｐゴシック" charset="-128"/>
                <a:cs typeface="+mn-cs"/>
                <a:sym typeface="Arial"/>
              </a:rPr>
              <a:t>“errors” </a:t>
            </a:r>
            <a:r>
              <a:rPr lang="en-US" altLang="ja-JP" sz="2000" kern="1200" dirty="0">
                <a:latin typeface="+mn-lt"/>
                <a:ea typeface="ＭＳ Ｐゴシック" charset="-128"/>
                <a:cs typeface="+mn-cs"/>
                <a:sym typeface="Arial"/>
              </a:rPr>
              <a:t>(</a:t>
            </a:r>
            <a:r>
              <a:rPr lang="en-US" altLang="ja-JP" sz="2000" kern="1200" dirty="0" smtClean="0">
                <a:latin typeface="+mn-lt"/>
                <a:ea typeface="ＭＳ Ｐゴシック" charset="-128"/>
                <a:cs typeface="+mn-cs"/>
                <a:sym typeface="Arial"/>
              </a:rPr>
              <a:t>example, </a:t>
            </a:r>
            <a:r>
              <a:rPr lang="en-US" altLang="ja-JP" sz="2000" kern="1200" dirty="0">
                <a:latin typeface="+mn-lt"/>
                <a:ea typeface="ＭＳ Ｐゴシック" charset="-128"/>
                <a:cs typeface="+mn-cs"/>
                <a:sym typeface="Arial"/>
              </a:rPr>
              <a:t>flipped bits) in transmitted </a:t>
            </a:r>
            <a:r>
              <a:rPr lang="en-US" altLang="ja-JP" sz="2000" kern="1200" dirty="0" smtClean="0">
                <a:latin typeface="+mn-lt"/>
                <a:ea typeface="ＭＳ Ｐゴシック" charset="-128"/>
                <a:cs typeface="+mn-cs"/>
                <a:sym typeface="Arial"/>
              </a:rPr>
              <a:t>segment</a:t>
            </a:r>
            <a:endParaRPr lang="en-US" altLang="ja-JP" sz="2000" kern="1200" dirty="0">
              <a:latin typeface="+mn-lt"/>
              <a:ea typeface="ＭＳ Ｐゴシック" charset="-128"/>
              <a:cs typeface="+mn-cs"/>
              <a:sym typeface="Arial"/>
            </a:endParaRPr>
          </a:p>
        </p:txBody>
      </p:sp>
      <p:sp>
        <p:nvSpPr>
          <p:cNvPr id="5" name="Content Placeholder 4"/>
          <p:cNvSpPr>
            <a:spLocks noGrp="1"/>
          </p:cNvSpPr>
          <p:nvPr>
            <p:ph idx="14"/>
          </p:nvPr>
        </p:nvSpPr>
        <p:spPr>
          <a:xfrm>
            <a:off x="619432" y="2286840"/>
            <a:ext cx="3642851" cy="3839482"/>
          </a:xfrm>
        </p:spPr>
        <p:txBody>
          <a:bodyPr wrap="square">
            <a:spAutoFit/>
          </a:bodyPr>
          <a:lstStyle/>
          <a:p>
            <a:pPr marL="0" indent="0">
              <a:spcBef>
                <a:spcPts val="1500"/>
              </a:spcBef>
              <a:buClr>
                <a:srgbClr val="007FA3"/>
              </a:buClr>
              <a:buSzPct val="100000"/>
              <a:defRPr/>
            </a:pPr>
            <a:r>
              <a:rPr lang="en-US" altLang="en-US" sz="2000" b="1" dirty="0">
                <a:latin typeface="+mn-lt"/>
                <a:ea typeface="ＭＳ Ｐゴシック" charset="-128"/>
                <a:sym typeface="Arial"/>
              </a:rPr>
              <a:t>sender:</a:t>
            </a:r>
          </a:p>
          <a:p>
            <a:pPr marL="255651" indent="-255651">
              <a:spcBef>
                <a:spcPts val="1500"/>
              </a:spcBef>
              <a:buClr>
                <a:srgbClr val="007FA3"/>
              </a:buClr>
              <a:buSzPct val="100000"/>
              <a:buFont typeface="Arial" panose="020B0604020202020204" pitchFamily="34" charset="0"/>
              <a:buChar char="•"/>
              <a:defRPr/>
            </a:pPr>
            <a:r>
              <a:rPr lang="en-US" altLang="en-US" sz="2000" dirty="0">
                <a:latin typeface="+mn-lt"/>
                <a:ea typeface="ＭＳ Ｐゴシック" charset="-128"/>
                <a:sym typeface="Arial"/>
              </a:rPr>
              <a:t>treat segment contents, including header fields</a:t>
            </a:r>
            <a:r>
              <a:rPr lang="en-US" altLang="en-US" sz="2000" dirty="0" smtClean="0">
                <a:latin typeface="+mn-lt"/>
                <a:ea typeface="ＭＳ Ｐゴシック" charset="-128"/>
                <a:sym typeface="Arial"/>
              </a:rPr>
              <a:t>, as </a:t>
            </a:r>
            <a:r>
              <a:rPr lang="en-US" altLang="en-US" sz="2000" dirty="0">
                <a:latin typeface="+mn-lt"/>
                <a:ea typeface="ＭＳ Ｐゴシック" charset="-128"/>
                <a:sym typeface="Arial"/>
              </a:rPr>
              <a:t>sequence of 16-bit integers</a:t>
            </a:r>
          </a:p>
          <a:p>
            <a:pPr marL="255651" indent="-255651">
              <a:spcBef>
                <a:spcPts val="1500"/>
              </a:spcBef>
              <a:buClr>
                <a:srgbClr val="007FA3"/>
              </a:buClr>
              <a:buSzPct val="100000"/>
              <a:buFont typeface="Arial" panose="020B0604020202020204" pitchFamily="34" charset="0"/>
              <a:buChar char="•"/>
              <a:defRPr/>
            </a:pPr>
            <a:r>
              <a:rPr lang="en-US" altLang="en-US" sz="2000" dirty="0">
                <a:latin typeface="+mn-lt"/>
                <a:ea typeface="ＭＳ Ｐゴシック" charset="-128"/>
                <a:sym typeface="Arial"/>
              </a:rPr>
              <a:t>checksum: addition (</a:t>
            </a:r>
            <a:r>
              <a:rPr lang="en-US" altLang="en-US" sz="2000" dirty="0" smtClean="0">
                <a:latin typeface="+mn-lt"/>
                <a:ea typeface="ＭＳ Ｐゴシック" charset="-128"/>
                <a:sym typeface="Arial"/>
              </a:rPr>
              <a:t>one</a:t>
            </a:r>
            <a:r>
              <a:rPr lang="en-US" altLang="ja-JP" sz="2000" dirty="0" smtClean="0">
                <a:latin typeface="+mn-lt"/>
                <a:ea typeface="ＭＳ Ｐゴシック" charset="-128"/>
                <a:sym typeface="Arial"/>
              </a:rPr>
              <a:t>’s </a:t>
            </a:r>
            <a:r>
              <a:rPr lang="en-US" altLang="ja-JP" sz="2000" dirty="0">
                <a:latin typeface="+mn-lt"/>
                <a:ea typeface="ＭＳ Ｐゴシック" charset="-128"/>
                <a:sym typeface="Arial"/>
              </a:rPr>
              <a:t>complement sum) of segment contents</a:t>
            </a:r>
          </a:p>
          <a:p>
            <a:pPr marL="255651" indent="-255651">
              <a:spcBef>
                <a:spcPts val="1500"/>
              </a:spcBef>
              <a:buClr>
                <a:srgbClr val="007FA3"/>
              </a:buClr>
              <a:buSzPct val="100000"/>
              <a:buFont typeface="Arial" panose="020B0604020202020204" pitchFamily="34" charset="0"/>
              <a:buChar char="•"/>
              <a:defRPr/>
            </a:pPr>
            <a:r>
              <a:rPr lang="en-US" altLang="en-US" sz="2000" dirty="0">
                <a:latin typeface="+mn-lt"/>
                <a:ea typeface="ＭＳ Ｐゴシック" charset="-128"/>
                <a:sym typeface="Arial"/>
              </a:rPr>
              <a:t>sender puts checksum value into </a:t>
            </a:r>
            <a:r>
              <a:rPr lang="en-US" altLang="en-US" sz="2000" dirty="0" smtClean="0">
                <a:latin typeface="+mn-lt"/>
                <a:ea typeface="ＭＳ Ｐゴシック" charset="-128"/>
                <a:sym typeface="Arial"/>
              </a:rPr>
              <a:t>U</a:t>
            </a:r>
            <a:r>
              <a:rPr lang="en-US" altLang="en-US" sz="100" dirty="0" smtClean="0">
                <a:latin typeface="+mn-lt"/>
                <a:ea typeface="ＭＳ Ｐゴシック" charset="-128"/>
                <a:sym typeface="Arial"/>
              </a:rPr>
              <a:t> </a:t>
            </a:r>
            <a:r>
              <a:rPr lang="en-US" altLang="en-US" sz="2000" dirty="0" smtClean="0">
                <a:latin typeface="+mn-lt"/>
                <a:ea typeface="ＭＳ Ｐゴシック" charset="-128"/>
                <a:sym typeface="Arial"/>
              </a:rPr>
              <a:t>D</a:t>
            </a:r>
            <a:r>
              <a:rPr lang="en-US" altLang="en-US" sz="100" dirty="0" smtClean="0">
                <a:latin typeface="+mn-lt"/>
                <a:ea typeface="ＭＳ Ｐゴシック" charset="-128"/>
                <a:sym typeface="Arial"/>
              </a:rPr>
              <a:t> </a:t>
            </a:r>
            <a:r>
              <a:rPr lang="en-US" altLang="en-US" sz="2000" dirty="0" smtClean="0">
                <a:latin typeface="+mn-lt"/>
                <a:ea typeface="ＭＳ Ｐゴシック" charset="-128"/>
                <a:sym typeface="Arial"/>
              </a:rPr>
              <a:t>P checksum field</a:t>
            </a:r>
            <a:endParaRPr lang="en-US" altLang="en-US" sz="2000" dirty="0">
              <a:latin typeface="+mn-lt"/>
              <a:ea typeface="ＭＳ Ｐゴシック" charset="-128"/>
              <a:sym typeface="Arial"/>
            </a:endParaRPr>
          </a:p>
        </p:txBody>
      </p:sp>
      <p:sp>
        <p:nvSpPr>
          <p:cNvPr id="4" name="Content Placeholder 3"/>
          <p:cNvSpPr>
            <a:spLocks noGrp="1"/>
          </p:cNvSpPr>
          <p:nvPr>
            <p:ph idx="13"/>
          </p:nvPr>
        </p:nvSpPr>
        <p:spPr>
          <a:xfrm>
            <a:off x="4702964" y="2276713"/>
            <a:ext cx="3983836" cy="3801010"/>
          </a:xfrm>
        </p:spPr>
        <p:txBody>
          <a:bodyPr wrap="square">
            <a:spAutoFit/>
          </a:bodyPr>
          <a:lstStyle/>
          <a:p>
            <a:pPr marL="0" indent="0">
              <a:spcBef>
                <a:spcPts val="1500"/>
              </a:spcBef>
              <a:buClr>
                <a:srgbClr val="007FA3"/>
              </a:buClr>
              <a:buSzPct val="100000"/>
              <a:defRPr/>
            </a:pPr>
            <a:r>
              <a:rPr lang="en-US" altLang="en-US" sz="2000" b="1" dirty="0">
                <a:latin typeface="Arial (Body)"/>
                <a:ea typeface="ＭＳ Ｐゴシック" charset="-128"/>
                <a:sym typeface="Arial"/>
              </a:rPr>
              <a:t>receiver:</a:t>
            </a:r>
          </a:p>
          <a:p>
            <a:pPr marL="255651" indent="-255651">
              <a:spcBef>
                <a:spcPts val="1500"/>
              </a:spcBef>
              <a:buClr>
                <a:srgbClr val="007FA3"/>
              </a:buClr>
              <a:buSzPct val="100000"/>
              <a:buFont typeface="Arial" panose="020B0604020202020204" pitchFamily="34" charset="0"/>
              <a:buChar char="•"/>
              <a:defRPr/>
            </a:pPr>
            <a:r>
              <a:rPr lang="en-US" altLang="en-US" sz="2000" dirty="0">
                <a:latin typeface="Arial (Body)"/>
                <a:ea typeface="ＭＳ Ｐゴシック" charset="-128"/>
                <a:sym typeface="Arial"/>
              </a:rPr>
              <a:t>compute checksum of received segment</a:t>
            </a:r>
          </a:p>
          <a:p>
            <a:pPr marL="255651" indent="-255651">
              <a:spcBef>
                <a:spcPts val="1500"/>
              </a:spcBef>
              <a:buClr>
                <a:srgbClr val="007FA3"/>
              </a:buClr>
              <a:buSzPct val="100000"/>
              <a:buFont typeface="Arial" panose="020B0604020202020204" pitchFamily="34" charset="0"/>
              <a:buChar char="•"/>
              <a:defRPr/>
            </a:pPr>
            <a:r>
              <a:rPr lang="en-US" altLang="en-US" sz="2000" dirty="0">
                <a:latin typeface="Arial (Body)"/>
                <a:ea typeface="ＭＳ Ｐゴシック" charset="-128"/>
                <a:sym typeface="Arial"/>
              </a:rPr>
              <a:t>check if computed checksum equals checksum field value:</a:t>
            </a:r>
          </a:p>
          <a:p>
            <a:pPr marL="741553" lvl="1" indent="-284353">
              <a:spcBef>
                <a:spcPts val="600"/>
              </a:spcBef>
              <a:buClr>
                <a:srgbClr val="007FA3"/>
              </a:buClr>
              <a:buSzPct val="100000"/>
              <a:buFont typeface="Arial" panose="020B0604020202020204" pitchFamily="34" charset="0"/>
              <a:buChar char="–"/>
              <a:defRPr/>
            </a:pPr>
            <a:r>
              <a:rPr lang="en-US" altLang="en-US" sz="2000" dirty="0" smtClean="0">
                <a:latin typeface="Arial (Body)"/>
                <a:ea typeface="ＭＳ Ｐゴシック" charset="-128"/>
                <a:sym typeface="Arial"/>
              </a:rPr>
              <a:t>NO - </a:t>
            </a:r>
            <a:r>
              <a:rPr lang="en-US" altLang="en-US" sz="2000" dirty="0">
                <a:latin typeface="Arial (Body)"/>
                <a:ea typeface="ＭＳ Ｐゴシック" charset="-128"/>
                <a:sym typeface="Arial"/>
              </a:rPr>
              <a:t>error detected</a:t>
            </a:r>
          </a:p>
          <a:p>
            <a:pPr marL="741553" lvl="1" indent="-284353">
              <a:spcBef>
                <a:spcPts val="600"/>
              </a:spcBef>
              <a:buClr>
                <a:srgbClr val="007FA3"/>
              </a:buClr>
              <a:buSzPct val="100000"/>
              <a:buFont typeface="Arial" panose="020B0604020202020204" pitchFamily="34" charset="0"/>
              <a:buChar char="–"/>
              <a:defRPr/>
            </a:pPr>
            <a:r>
              <a:rPr lang="en-US" altLang="en-US" sz="2000" dirty="0" smtClean="0">
                <a:latin typeface="Arial (Body)"/>
                <a:ea typeface="ＭＳ Ｐゴシック" charset="-128"/>
                <a:sym typeface="Arial"/>
              </a:rPr>
              <a:t>YES - </a:t>
            </a:r>
            <a:r>
              <a:rPr lang="en-US" altLang="en-US" sz="2000" dirty="0">
                <a:latin typeface="Arial (Body)"/>
                <a:ea typeface="ＭＳ Ｐゴシック" charset="-128"/>
                <a:sym typeface="Arial"/>
              </a:rPr>
              <a:t>no error detected. </a:t>
            </a:r>
            <a:r>
              <a:rPr lang="en-US" altLang="en-US" sz="2000" b="1" dirty="0">
                <a:latin typeface="Arial (Body)"/>
                <a:ea typeface="ＭＳ Ｐゴシック" charset="-128"/>
                <a:sym typeface="Arial"/>
              </a:rPr>
              <a:t>But maybe errors nonetheless</a:t>
            </a:r>
            <a:r>
              <a:rPr lang="en-US" altLang="en-US" sz="2000" i="1" dirty="0">
                <a:latin typeface="Arial (Body)"/>
                <a:ea typeface="ＭＳ Ｐゴシック" charset="-128"/>
                <a:sym typeface="Arial"/>
              </a:rPr>
              <a:t>?</a:t>
            </a:r>
            <a:r>
              <a:rPr lang="en-US" altLang="en-US" sz="2000" dirty="0">
                <a:latin typeface="Arial (Body)"/>
                <a:ea typeface="ＭＳ Ｐゴシック" charset="-128"/>
                <a:sym typeface="Arial"/>
              </a:rPr>
              <a:t> More later </a:t>
            </a:r>
            <a:r>
              <a:rPr lang="en-US" altLang="en-US" sz="2000" dirty="0" smtClean="0">
                <a:latin typeface="Arial (Body)"/>
                <a:ea typeface="ＭＳ Ｐゴシック" charset="-128"/>
                <a:sym typeface="Arial"/>
              </a:rPr>
              <a:t>….</a:t>
            </a:r>
            <a:endParaRPr lang="en-US" altLang="en-US" sz="2000" dirty="0">
              <a:latin typeface="Arial (Body)"/>
              <a:ea typeface="ＭＳ Ｐゴシック" charset="-128"/>
              <a:sym typeface="Aria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rPr>
              <a:t>Transport Layer</a:t>
            </a:r>
          </a:p>
        </p:txBody>
      </p:sp>
      <p:sp>
        <p:nvSpPr>
          <p:cNvPr id="3" name="Text Placeholder 2"/>
          <p:cNvSpPr>
            <a:spLocks noGrp="1"/>
          </p:cNvSpPr>
          <p:nvPr>
            <p:ph type="body" idx="1"/>
          </p:nvPr>
        </p:nvSpPr>
        <p:spPr>
          <a:xfrm>
            <a:off x="457200" y="1600200"/>
            <a:ext cx="8229600" cy="4525963"/>
          </a:xfrm>
        </p:spPr>
        <p:txBody>
          <a:bodyPr/>
          <a:lstStyle/>
          <a:p>
            <a:pPr marL="0" indent="0">
              <a:buFont typeface="Arial" panose="020B0604020202020204" pitchFamily="34" charset="0"/>
              <a:buNone/>
              <a:defRPr/>
            </a:pPr>
            <a:r>
              <a:rPr lang="en-US" sz="2200" b="1" dirty="0">
                <a:solidFill>
                  <a:schemeClr val="tx1"/>
                </a:solidFill>
                <a:latin typeface="+mn-lt"/>
              </a:rPr>
              <a:t>our goals</a:t>
            </a:r>
            <a:r>
              <a:rPr lang="en-US" sz="2200" b="1" dirty="0" smtClean="0">
                <a:solidFill>
                  <a:schemeClr val="tx1"/>
                </a:solidFill>
                <a:latin typeface="+mn-lt"/>
              </a:rPr>
              <a:t>:</a:t>
            </a:r>
            <a:endParaRPr lang="en-US" sz="2200" b="1" dirty="0">
              <a:solidFill>
                <a:schemeClr val="tx1"/>
              </a:solidFill>
              <a:latin typeface="+mn-lt"/>
            </a:endParaRPr>
          </a:p>
          <a:p>
            <a:pPr>
              <a:defRPr/>
            </a:pPr>
            <a:r>
              <a:rPr lang="en-US" sz="2200" dirty="0">
                <a:latin typeface="+mn-lt"/>
              </a:rPr>
              <a:t>understand principles behind transport layer services:</a:t>
            </a:r>
          </a:p>
          <a:p>
            <a:pPr lvl="1">
              <a:buFont typeface="Arial" panose="020B0604020202020204" pitchFamily="34" charset="0"/>
              <a:buChar char="–"/>
              <a:defRPr/>
            </a:pPr>
            <a:r>
              <a:rPr lang="en-US" sz="2200" dirty="0">
                <a:latin typeface="+mn-lt"/>
              </a:rPr>
              <a:t>multiplexing, demultiplexing</a:t>
            </a:r>
          </a:p>
          <a:p>
            <a:pPr lvl="1">
              <a:buFont typeface="Arial" panose="020B0604020202020204" pitchFamily="34" charset="0"/>
              <a:buChar char="–"/>
              <a:defRPr/>
            </a:pPr>
            <a:r>
              <a:rPr lang="en-US" sz="2200" dirty="0">
                <a:latin typeface="+mn-lt"/>
              </a:rPr>
              <a:t>reliable data transfer</a:t>
            </a:r>
          </a:p>
          <a:p>
            <a:pPr lvl="1">
              <a:buFont typeface="Arial" panose="020B0604020202020204" pitchFamily="34" charset="0"/>
              <a:buChar char="–"/>
              <a:defRPr/>
            </a:pPr>
            <a:r>
              <a:rPr lang="en-US" sz="2200" dirty="0">
                <a:latin typeface="+mn-lt"/>
              </a:rPr>
              <a:t>flow control</a:t>
            </a:r>
          </a:p>
          <a:p>
            <a:pPr lvl="1">
              <a:buFont typeface="Arial" panose="020B0604020202020204" pitchFamily="34" charset="0"/>
              <a:buChar char="–"/>
              <a:defRPr/>
            </a:pPr>
            <a:r>
              <a:rPr lang="en-US" sz="2200" dirty="0">
                <a:latin typeface="+mn-lt"/>
              </a:rPr>
              <a:t>congestion </a:t>
            </a:r>
            <a:r>
              <a:rPr lang="en-US" sz="2200" dirty="0" smtClean="0">
                <a:latin typeface="+mn-lt"/>
              </a:rPr>
              <a:t>control</a:t>
            </a:r>
            <a:endParaRPr lang="en-US" sz="2200" dirty="0">
              <a:latin typeface="+mn-lt"/>
            </a:endParaRPr>
          </a:p>
          <a:p>
            <a:pPr>
              <a:defRPr/>
            </a:pPr>
            <a:r>
              <a:rPr lang="en-US" sz="2200" dirty="0">
                <a:latin typeface="+mn-lt"/>
              </a:rPr>
              <a:t>learn about Internet transport layer protocols:</a:t>
            </a:r>
          </a:p>
          <a:p>
            <a:pPr lvl="1">
              <a:buFont typeface="Arial" panose="020B0604020202020204" pitchFamily="34" charset="0"/>
              <a:buChar char="–"/>
              <a:defRPr/>
            </a:pPr>
            <a:r>
              <a:rPr lang="en-US" sz="2200" dirty="0" smtClean="0">
                <a:latin typeface="+mn-lt"/>
              </a:rPr>
              <a:t>U</a:t>
            </a:r>
            <a:r>
              <a:rPr lang="en-US" sz="100" dirty="0" smtClean="0">
                <a:latin typeface="+mn-lt"/>
              </a:rPr>
              <a:t> </a:t>
            </a:r>
            <a:r>
              <a:rPr lang="en-US" sz="2200" dirty="0" smtClean="0">
                <a:latin typeface="+mn-lt"/>
              </a:rPr>
              <a:t>D</a:t>
            </a:r>
            <a:r>
              <a:rPr lang="en-US" sz="100" dirty="0" smtClean="0">
                <a:latin typeface="+mn-lt"/>
              </a:rPr>
              <a:t> </a:t>
            </a:r>
            <a:r>
              <a:rPr lang="en-US" sz="2200" dirty="0" smtClean="0">
                <a:latin typeface="+mn-lt"/>
              </a:rPr>
              <a:t>P</a:t>
            </a:r>
            <a:r>
              <a:rPr lang="en-US" sz="2200" dirty="0">
                <a:latin typeface="+mn-lt"/>
              </a:rPr>
              <a:t>: connectionless transport</a:t>
            </a:r>
          </a:p>
          <a:p>
            <a:pPr lvl="1">
              <a:buFont typeface="Arial" panose="020B0604020202020204" pitchFamily="34" charset="0"/>
              <a:buChar char="–"/>
              <a:defRPr/>
            </a:pPr>
            <a:r>
              <a:rPr lang="en-US" sz="2200" dirty="0" smtClean="0">
                <a:latin typeface="+mn-lt"/>
              </a:rPr>
              <a:t>T</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P</a:t>
            </a:r>
            <a:r>
              <a:rPr lang="en-US" sz="2200" dirty="0">
                <a:latin typeface="+mn-lt"/>
              </a:rPr>
              <a:t>: connection-oriented reliable transport</a:t>
            </a:r>
          </a:p>
          <a:p>
            <a:pPr lvl="1">
              <a:buFont typeface="Arial" panose="020B0604020202020204" pitchFamily="34" charset="0"/>
              <a:buChar char="–"/>
              <a:defRPr/>
            </a:pPr>
            <a:r>
              <a:rPr lang="en-US" sz="2200" dirty="0" smtClean="0">
                <a:latin typeface="+mn-lt"/>
              </a:rPr>
              <a:t>T</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P </a:t>
            </a:r>
            <a:r>
              <a:rPr lang="en-US" sz="2200" dirty="0">
                <a:latin typeface="+mn-lt"/>
              </a:rPr>
              <a:t>congestion </a:t>
            </a:r>
            <a:r>
              <a:rPr lang="en-US" sz="2200" dirty="0" smtClean="0">
                <a:latin typeface="+mn-lt"/>
              </a:rPr>
              <a:t>control</a:t>
            </a:r>
            <a:endParaRPr lang="en-US" sz="2200" dirty="0">
              <a:latin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Internet Checksum: Example</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200"/>
            <a:ext cx="8229600" cy="554038"/>
          </a:xfrm>
        </p:spPr>
        <p:txBody>
          <a:bodyPr>
            <a:spAutoFit/>
          </a:bodyPr>
          <a:lstStyle/>
          <a:p>
            <a:pPr marL="0" indent="0">
              <a:spcBef>
                <a:spcPts val="1500"/>
              </a:spcBef>
              <a:buClr>
                <a:srgbClr val="007FA3"/>
              </a:buClr>
              <a:buSzPct val="100000"/>
              <a:defRPr/>
            </a:pPr>
            <a:r>
              <a:rPr lang="en-US" sz="2400" dirty="0">
                <a:latin typeface="Arial (Body)"/>
                <a:ea typeface="ＭＳ Ｐゴシック" charset="0"/>
                <a:cs typeface="+mn-cs"/>
                <a:sym typeface="Arial"/>
              </a:rPr>
              <a:t>example: add two 16-bit </a:t>
            </a:r>
            <a:r>
              <a:rPr lang="en-US" sz="2400" dirty="0" smtClean="0">
                <a:latin typeface="Arial (Body)"/>
                <a:ea typeface="ＭＳ Ｐゴシック" charset="0"/>
                <a:cs typeface="+mn-cs"/>
                <a:sym typeface="Arial"/>
              </a:rPr>
              <a:t>integers</a:t>
            </a:r>
            <a:endParaRPr lang="en-US" sz="2400" dirty="0">
              <a:latin typeface="Arial (Body)"/>
              <a:ea typeface="ＭＳ Ｐゴシック" charset="0"/>
              <a:cs typeface="+mn-cs"/>
              <a:sym typeface="Arial"/>
            </a:endParaRPr>
          </a:p>
        </p:txBody>
      </p:sp>
      <p:pic>
        <p:nvPicPr>
          <p:cNvPr id="69636" name="Picture 4" descr="3 groups of binary. Groups 1 and 3 have 2 rows each. Group 2 has 1 row. The first number in group 2 is circled, and has an arrow pointing to the end of the row, wraparound. Group 3, row 1, is sum. Group 3, row 2, is checksum. Group 1. Row 1. 1 1 1 0 0 1 1 0 0 1 1 0 0 1 1 0. Row 2. 1 1 0 1 0 1 0 1 0 1 0 1 0 1 0 1. Group 2, wraparound. Row 1. 1 1 0 1 1 1 0 1 1 1 0 1 1 1 0 1 1. Group 3. Row 1, sum. 1 0 1 1 1 0 1 1 1 0 1 1 1 1 0 0. Row 2, checksum. 0 1 0 0 0 1 0 0 0 1 0 0 0 0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8107" y="2434082"/>
            <a:ext cx="7827786" cy="241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Content Placeholder 7"/>
          <p:cNvSpPr txBox="1">
            <a:spLocks noGrp="1"/>
          </p:cNvSpPr>
          <p:nvPr>
            <p:ph idx="13"/>
          </p:nvPr>
        </p:nvSpPr>
        <p:spPr>
          <a:xfrm>
            <a:off x="457200" y="5334000"/>
            <a:ext cx="8229600" cy="923925"/>
          </a:xfrm>
        </p:spPr>
        <p:txBody>
          <a:bodyPr>
            <a:spAutoFit/>
          </a:bodyPr>
          <a:lstStyle/>
          <a:p>
            <a:pPr marL="0" indent="0">
              <a:spcBef>
                <a:spcPts val="1500"/>
              </a:spcBef>
              <a:buClr>
                <a:srgbClr val="007FA3"/>
              </a:buClr>
            </a:pPr>
            <a:r>
              <a:rPr lang="en-US" altLang="en-US" sz="2400" b="1" dirty="0" smtClean="0">
                <a:latin typeface="Arial (Body)"/>
                <a:ea typeface="MS PGothic" panose="020B0600070205080204" pitchFamily="34" charset="-128"/>
                <a:cs typeface="Arial" panose="020B0604020202020204" pitchFamily="34" charset="0"/>
              </a:rPr>
              <a:t>Note</a:t>
            </a:r>
            <a:r>
              <a:rPr lang="en-US" altLang="en-US" sz="2400" i="1" dirty="0" smtClean="0">
                <a:latin typeface="Arial (Body)"/>
                <a:ea typeface="MS PGothic" panose="020B0600070205080204" pitchFamily="34" charset="-128"/>
                <a:cs typeface="Arial" panose="020B0604020202020204" pitchFamily="34" charset="0"/>
              </a:rPr>
              <a:t>:</a:t>
            </a:r>
            <a:r>
              <a:rPr lang="en-US" altLang="en-US" sz="2400" dirty="0" smtClean="0">
                <a:latin typeface="Arial (Body)"/>
                <a:ea typeface="MS PGothic" panose="020B0600070205080204" pitchFamily="34" charset="-128"/>
                <a:cs typeface="Arial" panose="020B0604020202020204" pitchFamily="34" charset="0"/>
              </a:rPr>
              <a:t> when adding numbers, a carryout from the most significant bit needs to be added to the result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(4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13848"/>
            <a:ext cx="8229600" cy="4652963"/>
          </a:xfrm>
        </p:spPr>
        <p:txBody>
          <a:bodyPr/>
          <a:lstStyle/>
          <a:p>
            <a:pPr marL="360000" indent="-36000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360000" indent="-36000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360000" indent="-36000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360000" indent="-360000">
              <a:buFont typeface="Wingdings" charset="0"/>
              <a:buNone/>
              <a:defRPr/>
            </a:pPr>
            <a:r>
              <a:rPr lang="en-US" sz="1800" b="1" dirty="0">
                <a:solidFill>
                  <a:schemeClr val="tx2"/>
                </a:solidFill>
                <a:latin typeface="+mn-lt"/>
              </a:rPr>
              <a:t>3.4</a:t>
            </a:r>
            <a:r>
              <a:rPr lang="en-US" sz="1800" dirty="0">
                <a:solidFill>
                  <a:schemeClr val="tx1"/>
                </a:solidFill>
                <a:latin typeface="+mn-lt"/>
              </a:rPr>
              <a:t> </a:t>
            </a:r>
            <a:r>
              <a:rPr lang="en-US" sz="1800" b="1" dirty="0">
                <a:solidFill>
                  <a:schemeClr val="tx1"/>
                </a:solidFill>
                <a:latin typeface="+mn-lt"/>
              </a:rPr>
              <a:t>principles of reliable data </a:t>
            </a:r>
            <a:r>
              <a:rPr lang="en-US" sz="1800" b="1" dirty="0" smtClean="0">
                <a:solidFill>
                  <a:schemeClr val="tx1"/>
                </a:solidFill>
                <a:latin typeface="+mn-lt"/>
              </a:rPr>
              <a:t>transfer</a:t>
            </a:r>
          </a:p>
          <a:p>
            <a:pPr marL="360000" indent="-36000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37179817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Principles of Reliable Data Transfer</a:t>
            </a:r>
            <a:endParaRPr lang="en-US" sz="200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8229600" cy="815975"/>
          </a:xfrm>
        </p:spPr>
        <p:txBody>
          <a:bodyPr>
            <a:spAutoFit/>
          </a:bodyPr>
          <a:lstStyle/>
          <a:p>
            <a:pPr marL="255651" indent="-255651">
              <a:buFont typeface="Arial" panose="020B0604020202020204" pitchFamily="34" charset="0"/>
              <a:buChar char="•"/>
              <a:defRPr/>
            </a:pPr>
            <a:r>
              <a:rPr lang="en-US" sz="1800" dirty="0">
                <a:latin typeface="Arial (Body)"/>
                <a:ea typeface="ＭＳ Ｐゴシック" charset="0"/>
                <a:cs typeface="+mn-cs"/>
              </a:rPr>
              <a:t>important in application, transport, link layers</a:t>
            </a:r>
          </a:p>
          <a:p>
            <a:pPr marL="741553" lvl="1" indent="-284353">
              <a:buFont typeface="Arial" panose="020B0604020202020204" pitchFamily="34" charset="0"/>
              <a:buChar char="–"/>
              <a:defRPr/>
            </a:pPr>
            <a:r>
              <a:rPr lang="en-US" sz="1800" dirty="0">
                <a:latin typeface="Arial (Body)"/>
                <a:ea typeface="ＭＳ Ｐゴシック" charset="0"/>
              </a:rPr>
              <a:t>top-10 list of important networking topics</a:t>
            </a:r>
            <a:r>
              <a:rPr lang="en-US" sz="1800" dirty="0" smtClean="0">
                <a:latin typeface="Arial (Body)"/>
                <a:ea typeface="ＭＳ Ｐゴシック" charset="0"/>
              </a:rPr>
              <a:t>!</a:t>
            </a:r>
            <a:endParaRPr lang="en-US" sz="1800" dirty="0">
              <a:latin typeface="Arial (Body)"/>
              <a:ea typeface="ＭＳ Ｐゴシック" charset="0"/>
              <a:cs typeface="+mn-cs"/>
            </a:endParaRPr>
          </a:p>
        </p:txBody>
      </p:sp>
      <p:pic>
        <p:nvPicPr>
          <p:cNvPr id="7" name="Picture 4" descr="A diagram has 2 similar parts, a, provided service, and b, service implementation. Each part is divided into 3 layers, application layer, transport layer, and network layer. There are 2 P C’s side by side at the top of both parts. In the layers below, packets and data are sent and received through channels. Part a, provided service. Below the left P C, is sending process. Below the right, is receiver process. These processes are in the top layer, application. From sending process, data is sent to the next layer, transport, through a reliable channel, and back up to the application layer, to receiver process. The data is received. No part of the diagram went into the third layer, network. Part b, service implementation. Arrows used in this part often have code beside them. 2 P C’s are above the top layer, application. Below the left P C, at the bottom of the top layer, application, an arrow carries data, and points to a box in the middle layer, transport. Code, r d t underscore send left parenthesis right parenthesis. The box states, reliable data transfer protocol, sending side. From the end of the box to the end of the transport layer, there is a double ended arrow. Code, u d t underscore send left parenthesis right parenthesis. A packet is sent to the bottom layer, network. From the end of that arrow, or the top of the network layer, a double ended arrow passes through an unreliable channel, and points back up to the top of the network layer, on the right side. From this arrow, or the bottom of the middle layer, transport, a double ended arrow points to a box in the transport layer. Code, r d t underscore r c t left parenthesis right parenthesis. A packet is received. The box states, reliable data transfer protocol, receiving side. From the top of the box, an arrow points to the top layer, application, below the P C. Code, deliver underscore data. Data is delivere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5563" y="2551113"/>
            <a:ext cx="3952875"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type="body" idx="2"/>
          </p:nvPr>
        </p:nvSpPr>
        <p:spPr>
          <a:xfrm>
            <a:off x="457200" y="5612528"/>
            <a:ext cx="8229600" cy="738187"/>
          </a:xfrm>
        </p:spPr>
        <p:txBody>
          <a:bodyPr>
            <a:spAutoFit/>
          </a:bodyPr>
          <a:lstStyle/>
          <a:p>
            <a:pPr marL="255651" indent="-255651">
              <a:buFont typeface="Arial" panose="020B0604020202020204" pitchFamily="34" charset="0"/>
              <a:buChar char="•"/>
              <a:defRPr/>
            </a:pPr>
            <a:r>
              <a:rPr lang="en-US" sz="1800" dirty="0">
                <a:latin typeface="Arial (Body)"/>
                <a:ea typeface="ＭＳ Ｐゴシック" charset="0"/>
                <a:cs typeface="+mn-cs"/>
              </a:rPr>
              <a:t>characteristics of unreliable channel will determine complexity of reliable data transfer protocol (</a:t>
            </a:r>
            <a:r>
              <a:rPr lang="en-US" sz="1800" dirty="0" smtClean="0">
                <a:latin typeface="Arial (Body)"/>
                <a:ea typeface="ＭＳ Ｐゴシック" charset="0"/>
                <a:cs typeface="+mn-cs"/>
              </a:rPr>
              <a:t>r</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d</a:t>
            </a:r>
            <a:r>
              <a:rPr lang="en-US" sz="100" dirty="0" smtClean="0">
                <a:latin typeface="Arial (Body)"/>
                <a:ea typeface="ＭＳ Ｐゴシック" charset="0"/>
                <a:cs typeface="+mn-cs"/>
              </a:rPr>
              <a:t> </a:t>
            </a:r>
            <a:r>
              <a:rPr lang="en-US" sz="1800" dirty="0" smtClean="0">
                <a:latin typeface="Arial (Body)"/>
                <a:ea typeface="ＭＳ Ｐゴシック" charset="0"/>
                <a:cs typeface="+mn-cs"/>
              </a:rPr>
              <a:t>t)</a:t>
            </a:r>
            <a:endParaRPr lang="en-US" sz="1800" dirty="0">
              <a:latin typeface="Arial (Body)"/>
              <a:ea typeface="ＭＳ Ｐゴシック" charset="0"/>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txBox="1">
            <a:spLocks noGrp="1"/>
          </p:cNvSpPr>
          <p:nvPr>
            <p:ph type="title"/>
          </p:nvPr>
        </p:nvSpPr>
        <p:spPr>
          <a:xfrm>
            <a:off x="457199" y="215900"/>
            <a:ext cx="8436077"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Reliable Data Transfer: Getting Started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(1 of 2)</a:t>
            </a:r>
          </a:p>
        </p:txBody>
      </p:sp>
      <p:pic>
        <p:nvPicPr>
          <p:cNvPr id="2" name="Picture 1" descr="A diagram of data transfer has 2 similar parts, send side and receive side, connected through an unreliable channel. Each part has a box, with data moving above to the part, and a packet moving below away from the part and through the channel. Some of the arrows have code beside them and notes. Part 1, send side. An arrow with data beside it points to the box. Code, r d t underscore send left parenthesis right parenthesis. Notes, called from above. For example, by app. Passed data to deliver to receiver upper layer. The box states, reliable data, transfer protocol, sending side. From the bottom of box a double ended arrow points to the end of this part, send side. A packet is beside the arrow. Code, u d t underscore send left parenthesis right parenthesis. Notes, called by r d t, to transfer packet over unreliable channel to receiver. The packet passes through the unreliable channel and up to part 2. Part 2, receive side. The unreliable channel links to a box. A packet is below the box. Code, r d t underscore r c v left parenthesis right parenthesis. Notes, called when packet arrives on r c v side of channel. The box states, reliable data, transfer protocol, receiving side. The box links up to data. Data is beside the arrow. Code, deliver underscore data left parenthesis right parenthesis. Notes, called by r d t to deliver data to upper."/>
          <p:cNvPicPr>
            <a:picLocks noChangeAspect="1"/>
          </p:cNvPicPr>
          <p:nvPr/>
        </p:nvPicPr>
        <p:blipFill>
          <a:blip r:embed="rId2"/>
          <a:stretch>
            <a:fillRect/>
          </a:stretch>
        </p:blipFill>
        <p:spPr>
          <a:xfrm>
            <a:off x="950722" y="1834347"/>
            <a:ext cx="7242557" cy="4118218"/>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465574" cy="707856"/>
          </a:xfrm>
        </p:spPr>
        <p:txBody>
          <a:bodyPr wrap="square">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Reliable Data Transfer: Getting Started </a:t>
            </a:r>
            <a:r>
              <a:rPr lang="en-US" sz="2000" dirty="0" smtClean="0">
                <a:solidFill>
                  <a:srgbClr val="007FA3"/>
                </a:solidFill>
                <a:latin typeface="Times New Roman" panose="02020603050405020304" pitchFamily="18" charset="0"/>
                <a:ea typeface="ＭＳ Ｐゴシック" charset="0"/>
                <a:cs typeface="+mj-cs"/>
                <a:sym typeface="Times New Roman"/>
              </a:rPr>
              <a:t>(2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75779" name="Content Placeholder 2"/>
          <p:cNvSpPr txBox="1">
            <a:spLocks noGrp="1"/>
          </p:cNvSpPr>
          <p:nvPr>
            <p:ph idx="1"/>
          </p:nvPr>
        </p:nvSpPr>
        <p:spPr>
          <a:xfrm>
            <a:off x="457200" y="1600200"/>
            <a:ext cx="8229600" cy="2686050"/>
          </a:xfrm>
        </p:spPr>
        <p:txBody>
          <a:bodyPr>
            <a:spAutoFit/>
          </a:bodyPr>
          <a:lstStyle/>
          <a:p>
            <a:pPr marL="0" indent="0">
              <a:spcBef>
                <a:spcPts val="1500"/>
              </a:spcBef>
              <a:defRPr/>
            </a:pPr>
            <a:r>
              <a:rPr lang="en-US" altLang="en-US" sz="2000" b="1" dirty="0" smtClean="0">
                <a:latin typeface="Arial (Body)"/>
                <a:ea typeface="ＭＳ Ｐゴシック" charset="-128"/>
                <a:cs typeface="Arial" panose="020B0604020202020204" pitchFamily="34" charset="0"/>
              </a:rPr>
              <a:t>we’</a:t>
            </a:r>
            <a:r>
              <a:rPr lang="en-US" altLang="ja-JP" sz="2000" b="1" dirty="0" smtClean="0">
                <a:latin typeface="Arial (Body)"/>
                <a:ea typeface="ＭＳ Ｐゴシック" charset="-128"/>
                <a:cs typeface="Arial" panose="020B0604020202020204" pitchFamily="34" charset="0"/>
              </a:rPr>
              <a:t>ll:</a:t>
            </a:r>
          </a:p>
          <a:p>
            <a:pPr>
              <a:spcBef>
                <a:spcPts val="1500"/>
              </a:spcBef>
              <a:buFontTx/>
              <a:buChar char="•"/>
              <a:defRPr/>
            </a:pPr>
            <a:r>
              <a:rPr lang="en-US" altLang="en-US" sz="2000" dirty="0" smtClean="0">
                <a:latin typeface="Arial (Body)"/>
                <a:ea typeface="ＭＳ Ｐゴシック" charset="-128"/>
                <a:cs typeface="Arial" panose="020B0604020202020204" pitchFamily="34" charset="0"/>
              </a:rPr>
              <a:t>incrementally develop sender, receiver sides of </a:t>
            </a:r>
            <a:r>
              <a:rPr lang="en-US" altLang="en-US" sz="2000" b="1" dirty="0" smtClean="0">
                <a:latin typeface="Arial (Body)"/>
                <a:ea typeface="ＭＳ Ｐゴシック" charset="-128"/>
                <a:cs typeface="Arial" panose="020B0604020202020204" pitchFamily="34" charset="0"/>
              </a:rPr>
              <a:t>r</a:t>
            </a:r>
            <a:r>
              <a:rPr lang="en-US" altLang="en-US" sz="2000" dirty="0" smtClean="0">
                <a:latin typeface="Arial (Body)"/>
                <a:ea typeface="ＭＳ Ｐゴシック" charset="-128"/>
                <a:cs typeface="Arial" panose="020B0604020202020204" pitchFamily="34" charset="0"/>
              </a:rPr>
              <a:t>eliable </a:t>
            </a:r>
            <a:r>
              <a:rPr lang="en-US" altLang="en-US" sz="2000" b="1" dirty="0" smtClean="0">
                <a:latin typeface="Arial (Body)"/>
                <a:ea typeface="ＭＳ Ｐゴシック" charset="-128"/>
                <a:cs typeface="Arial" panose="020B0604020202020204" pitchFamily="34" charset="0"/>
              </a:rPr>
              <a:t>d</a:t>
            </a:r>
            <a:r>
              <a:rPr lang="en-US" altLang="en-US" sz="2000" dirty="0" smtClean="0">
                <a:latin typeface="Arial (Body)"/>
                <a:ea typeface="ＭＳ Ｐゴシック" charset="-128"/>
                <a:cs typeface="Arial" panose="020B0604020202020204" pitchFamily="34" charset="0"/>
              </a:rPr>
              <a:t>ata </a:t>
            </a:r>
            <a:r>
              <a:rPr lang="en-US" altLang="en-US" sz="2000" b="1" dirty="0" smtClean="0">
                <a:latin typeface="Arial (Body)"/>
                <a:ea typeface="ＭＳ Ｐゴシック" charset="-128"/>
                <a:cs typeface="Arial" panose="020B0604020202020204" pitchFamily="34" charset="0"/>
              </a:rPr>
              <a:t>t</a:t>
            </a:r>
            <a:r>
              <a:rPr lang="en-US" altLang="en-US" sz="2000" dirty="0" smtClean="0">
                <a:latin typeface="Arial (Body)"/>
                <a:ea typeface="ＭＳ Ｐゴシック" charset="-128"/>
                <a:cs typeface="Arial" panose="020B0604020202020204" pitchFamily="34" charset="0"/>
              </a:rPr>
              <a:t>ransfer protocol (r</a:t>
            </a:r>
            <a:r>
              <a:rPr lang="en-US" altLang="en-US" sz="100" dirty="0" smtClean="0">
                <a:latin typeface="Arial (Body)"/>
                <a:ea typeface="ＭＳ Ｐゴシック" charset="-128"/>
                <a:cs typeface="Arial" panose="020B0604020202020204" pitchFamily="34" charset="0"/>
              </a:rPr>
              <a:t> </a:t>
            </a:r>
            <a:r>
              <a:rPr lang="en-US" altLang="en-US" sz="2000" dirty="0" smtClean="0">
                <a:latin typeface="Arial (Body)"/>
                <a:ea typeface="ＭＳ Ｐゴシック" charset="-128"/>
                <a:cs typeface="Arial" panose="020B0604020202020204" pitchFamily="34" charset="0"/>
              </a:rPr>
              <a:t>d</a:t>
            </a:r>
            <a:r>
              <a:rPr lang="en-US" altLang="en-US" sz="100" dirty="0" smtClean="0">
                <a:latin typeface="Arial (Body)"/>
                <a:ea typeface="ＭＳ Ｐゴシック" charset="-128"/>
                <a:cs typeface="Arial" panose="020B0604020202020204" pitchFamily="34" charset="0"/>
              </a:rPr>
              <a:t> </a:t>
            </a:r>
            <a:r>
              <a:rPr lang="en-US" altLang="en-US" sz="2000" dirty="0" smtClean="0">
                <a:latin typeface="Arial (Body)"/>
                <a:ea typeface="ＭＳ Ｐゴシック" charset="-128"/>
                <a:cs typeface="Arial" panose="020B0604020202020204" pitchFamily="34" charset="0"/>
              </a:rPr>
              <a:t>t)</a:t>
            </a:r>
          </a:p>
          <a:p>
            <a:pPr>
              <a:spcBef>
                <a:spcPts val="1500"/>
              </a:spcBef>
              <a:buFontTx/>
              <a:buChar char="•"/>
              <a:defRPr/>
            </a:pPr>
            <a:r>
              <a:rPr lang="en-US" altLang="en-US" sz="2000" dirty="0" smtClean="0">
                <a:latin typeface="Arial (Body)"/>
                <a:ea typeface="ＭＳ Ｐゴシック" charset="-128"/>
                <a:cs typeface="Arial" panose="020B0604020202020204" pitchFamily="34" charset="0"/>
              </a:rPr>
              <a:t>consider only unidirectional data transfer</a:t>
            </a:r>
          </a:p>
          <a:p>
            <a:pPr marL="741363" lvl="1" indent="-284163">
              <a:spcBef>
                <a:spcPts val="600"/>
              </a:spcBef>
              <a:buFontTx/>
              <a:buChar char="–"/>
              <a:defRPr/>
            </a:pPr>
            <a:r>
              <a:rPr lang="en-US" altLang="en-US" sz="2000" dirty="0" smtClean="0">
                <a:latin typeface="Arial (Body)"/>
                <a:ea typeface="ＭＳ Ｐゴシック" charset="-128"/>
                <a:cs typeface="Arial" panose="020B0604020202020204" pitchFamily="34" charset="0"/>
              </a:rPr>
              <a:t>but control info will flow on both directions!</a:t>
            </a:r>
          </a:p>
          <a:p>
            <a:pPr>
              <a:spcBef>
                <a:spcPts val="1500"/>
              </a:spcBef>
              <a:buFontTx/>
              <a:buChar char="•"/>
              <a:defRPr/>
            </a:pPr>
            <a:r>
              <a:rPr lang="en-US" altLang="en-US" sz="2000" dirty="0" smtClean="0">
                <a:latin typeface="Arial (Body)"/>
                <a:ea typeface="ＭＳ Ｐゴシック" charset="-128"/>
                <a:cs typeface="Arial" panose="020B0604020202020204" pitchFamily="34" charset="0"/>
              </a:rPr>
              <a:t>use finite state machines (F</a:t>
            </a:r>
            <a:r>
              <a:rPr lang="en-US" altLang="en-US" sz="100" dirty="0" smtClean="0">
                <a:latin typeface="Arial (Body)"/>
                <a:ea typeface="ＭＳ Ｐゴシック" charset="-128"/>
                <a:cs typeface="Arial" panose="020B0604020202020204" pitchFamily="34" charset="0"/>
              </a:rPr>
              <a:t> </a:t>
            </a:r>
            <a:r>
              <a:rPr lang="en-US" altLang="en-US" sz="2000" dirty="0" smtClean="0">
                <a:latin typeface="Arial (Body)"/>
                <a:ea typeface="ＭＳ Ｐゴシック" charset="-128"/>
                <a:cs typeface="Arial" panose="020B0604020202020204" pitchFamily="34" charset="0"/>
              </a:rPr>
              <a:t>S</a:t>
            </a:r>
            <a:r>
              <a:rPr lang="en-US" altLang="en-US" sz="100" dirty="0" smtClean="0">
                <a:latin typeface="Arial (Body)"/>
                <a:ea typeface="ＭＳ Ｐゴシック" charset="-128"/>
                <a:cs typeface="Arial" panose="020B0604020202020204" pitchFamily="34" charset="0"/>
              </a:rPr>
              <a:t> </a:t>
            </a:r>
            <a:r>
              <a:rPr lang="en-US" altLang="en-US" sz="2000" dirty="0" smtClean="0">
                <a:latin typeface="Arial (Body)"/>
                <a:ea typeface="ＭＳ Ｐゴシック" charset="-128"/>
                <a:cs typeface="Arial" panose="020B0604020202020204" pitchFamily="34" charset="0"/>
              </a:rPr>
              <a:t>M) to specify sender, receiver</a:t>
            </a:r>
          </a:p>
        </p:txBody>
      </p:sp>
      <p:pic>
        <p:nvPicPr>
          <p:cNvPr id="76804" name="Picture 2" descr="A diagram has 2 states. A state, when in this, state, next state uniquely determined by next event. From state 1, an arrow points diagonally down right. Arrow, event over actions. From state 1, an arrow points to state 2. Arrow, start fraction event causing state transition over actions taken on state transition end fraction. From state 2, an arrow points below it."/>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6038" y="4481513"/>
            <a:ext cx="6511925"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75"/>
            <a:ext cx="8229600" cy="1169988"/>
          </a:xfrm>
        </p:spPr>
        <p:txBody>
          <a:bodyPr>
            <a:spAutoFit/>
          </a:bodyPr>
          <a:lstStyle/>
          <a:p>
            <a:pPr>
              <a:defRPr/>
            </a:pPr>
            <a:r>
              <a:rPr lang="en-US" sz="3200" b="1" dirty="0" smtClean="0">
                <a:solidFill>
                  <a:schemeClr val="tx2"/>
                </a:solidFill>
                <a:latin typeface="Times New Roman" panose="02020603050405020304" pitchFamily="18" charset="0"/>
                <a:ea typeface="ＭＳ Ｐゴシック" charset="0"/>
                <a:cs typeface="+mj-cs"/>
              </a:rPr>
              <a:t>r</a:t>
            </a:r>
            <a:r>
              <a:rPr lang="en-US" sz="100" b="1" dirty="0" smtClean="0">
                <a:solidFill>
                  <a:schemeClr val="tx2"/>
                </a:solidFill>
                <a:latin typeface="Times New Roman" panose="02020603050405020304" pitchFamily="18" charset="0"/>
                <a:ea typeface="ＭＳ Ｐゴシック" charset="0"/>
                <a:cs typeface="+mj-cs"/>
              </a:rPr>
              <a:t> </a:t>
            </a:r>
            <a:r>
              <a:rPr lang="en-US" sz="3200" b="1" dirty="0" smtClean="0">
                <a:solidFill>
                  <a:schemeClr val="tx2"/>
                </a:solidFill>
                <a:latin typeface="Times New Roman" panose="02020603050405020304" pitchFamily="18" charset="0"/>
                <a:ea typeface="ＭＳ Ｐゴシック" charset="0"/>
                <a:cs typeface="+mj-cs"/>
              </a:rPr>
              <a:t>d</a:t>
            </a:r>
            <a:r>
              <a:rPr lang="en-US" sz="100" b="1" dirty="0" smtClean="0">
                <a:solidFill>
                  <a:schemeClr val="tx2"/>
                </a:solidFill>
                <a:latin typeface="Times New Roman" panose="02020603050405020304" pitchFamily="18" charset="0"/>
                <a:ea typeface="ＭＳ Ｐゴシック" charset="0"/>
                <a:cs typeface="+mj-cs"/>
              </a:rPr>
              <a:t> </a:t>
            </a:r>
            <a:r>
              <a:rPr lang="en-US" sz="3200" b="1" dirty="0" smtClean="0">
                <a:solidFill>
                  <a:schemeClr val="tx2"/>
                </a:solidFill>
                <a:latin typeface="Times New Roman" panose="02020603050405020304" pitchFamily="18" charset="0"/>
                <a:ea typeface="ＭＳ Ｐゴシック" charset="0"/>
                <a:cs typeface="+mj-cs"/>
              </a:rPr>
              <a:t>t1.0: </a:t>
            </a:r>
            <a:r>
              <a:rPr lang="en-US" sz="3200" b="1" dirty="0">
                <a:solidFill>
                  <a:schemeClr val="tx2"/>
                </a:solidFill>
                <a:latin typeface="Times New Roman" panose="02020603050405020304" pitchFamily="18" charset="0"/>
                <a:ea typeface="ＭＳ Ｐゴシック" charset="0"/>
                <a:cs typeface="+mj-cs"/>
              </a:rPr>
              <a:t>Reliable Transfer over a Reliable Channel</a:t>
            </a:r>
          </a:p>
        </p:txBody>
      </p:sp>
      <p:sp>
        <p:nvSpPr>
          <p:cNvPr id="3" name="Content Placeholder 2"/>
          <p:cNvSpPr>
            <a:spLocks noGrp="1"/>
          </p:cNvSpPr>
          <p:nvPr>
            <p:ph idx="1"/>
          </p:nvPr>
        </p:nvSpPr>
        <p:spPr>
          <a:xfrm>
            <a:off x="457200" y="1600200"/>
            <a:ext cx="8229600" cy="2716098"/>
          </a:xfrm>
        </p:spPr>
        <p:txBody>
          <a:bodyPr wrap="square">
            <a:spAutoFit/>
          </a:bodyPr>
          <a:lstStyle/>
          <a:p>
            <a:pPr marL="255600" indent="-255600">
              <a:spcBef>
                <a:spcPts val="1500"/>
              </a:spcBef>
              <a:buClr>
                <a:schemeClr val="tx2"/>
              </a:buClr>
              <a:buFont typeface="Arial" panose="020B0604020202020204" pitchFamily="34" charset="0"/>
              <a:buChar char="•"/>
              <a:defRPr/>
            </a:pPr>
            <a:r>
              <a:rPr lang="en-US" sz="2200" dirty="0" smtClean="0">
                <a:latin typeface="Arial (Body)"/>
                <a:ea typeface="ＭＳ Ｐゴシック" charset="0"/>
                <a:cs typeface="+mn-cs"/>
              </a:rPr>
              <a:t>underlying channel perfectly reliable</a:t>
            </a:r>
          </a:p>
          <a:p>
            <a:pPr marL="741553" lvl="1" indent="-284353">
              <a:spcBef>
                <a:spcPts val="600"/>
              </a:spcBef>
              <a:buClr>
                <a:schemeClr val="tx2"/>
              </a:buClr>
              <a:buFont typeface="Arial" panose="020B0604020202020204" pitchFamily="34" charset="0"/>
              <a:buChar char="–"/>
              <a:defRPr/>
            </a:pPr>
            <a:r>
              <a:rPr lang="en-US" sz="2200" dirty="0" smtClean="0">
                <a:latin typeface="Arial (Body)"/>
                <a:ea typeface="ＭＳ Ｐゴシック" charset="0"/>
              </a:rPr>
              <a:t>no bit errors</a:t>
            </a:r>
          </a:p>
          <a:p>
            <a:pPr marL="741553" lvl="1" indent="-284353">
              <a:spcBef>
                <a:spcPts val="600"/>
              </a:spcBef>
              <a:buClr>
                <a:schemeClr val="tx2"/>
              </a:buClr>
              <a:buFont typeface="Arial" panose="020B0604020202020204" pitchFamily="34" charset="0"/>
              <a:buChar char="–"/>
              <a:defRPr/>
            </a:pPr>
            <a:r>
              <a:rPr lang="en-US" sz="2200" dirty="0" smtClean="0">
                <a:latin typeface="Arial (Body)"/>
                <a:ea typeface="ＭＳ Ｐゴシック" charset="0"/>
              </a:rPr>
              <a:t>no loss of packets</a:t>
            </a:r>
          </a:p>
          <a:p>
            <a:pPr marL="255600" indent="-255600">
              <a:spcBef>
                <a:spcPts val="1500"/>
              </a:spcBef>
              <a:buClr>
                <a:schemeClr val="tx2"/>
              </a:buClr>
              <a:buFont typeface="Arial" panose="020B0604020202020204" pitchFamily="34" charset="0"/>
              <a:buChar char="•"/>
              <a:defRPr/>
            </a:pPr>
            <a:r>
              <a:rPr lang="en-US" sz="2200" dirty="0" smtClean="0">
                <a:latin typeface="Arial (Body)"/>
                <a:ea typeface="ＭＳ Ｐゴシック" charset="0"/>
                <a:cs typeface="+mn-cs"/>
              </a:rPr>
              <a:t>separate F</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S</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M</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s for sender, receiver:</a:t>
            </a:r>
          </a:p>
          <a:p>
            <a:pPr marL="741553" lvl="1" indent="-284353">
              <a:spcBef>
                <a:spcPts val="600"/>
              </a:spcBef>
              <a:buClr>
                <a:schemeClr val="tx2"/>
              </a:buClr>
              <a:buFont typeface="Arial" panose="020B0604020202020204" pitchFamily="34" charset="0"/>
              <a:buChar char="–"/>
              <a:defRPr/>
            </a:pPr>
            <a:r>
              <a:rPr lang="en-US" sz="2200" dirty="0" smtClean="0">
                <a:latin typeface="Arial (Body)"/>
                <a:ea typeface="ＭＳ Ｐゴシック" charset="0"/>
              </a:rPr>
              <a:t>sender sends data into underlying channel</a:t>
            </a:r>
          </a:p>
          <a:p>
            <a:pPr marL="741553" lvl="1" indent="-284353">
              <a:spcBef>
                <a:spcPts val="600"/>
              </a:spcBef>
              <a:buClr>
                <a:schemeClr val="tx2"/>
              </a:buClr>
              <a:buFont typeface="Arial" panose="020B0604020202020204" pitchFamily="34" charset="0"/>
              <a:buChar char="–"/>
              <a:defRPr/>
            </a:pPr>
            <a:r>
              <a:rPr lang="en-US" sz="2200" dirty="0" smtClean="0">
                <a:latin typeface="Arial (Body)"/>
                <a:ea typeface="ＭＳ Ｐゴシック" charset="0"/>
              </a:rPr>
              <a:t>receiver reads data from underlying channel</a:t>
            </a:r>
            <a:endParaRPr lang="en-US" sz="2200" dirty="0">
              <a:latin typeface="Arial (Body)"/>
              <a:ea typeface="ＭＳ Ｐゴシック" charset="0"/>
            </a:endParaRPr>
          </a:p>
        </p:txBody>
      </p:sp>
      <p:sp>
        <p:nvSpPr>
          <p:cNvPr id="5" name="Content Placeholder 4"/>
          <p:cNvSpPr>
            <a:spLocks noGrp="1"/>
          </p:cNvSpPr>
          <p:nvPr>
            <p:ph idx="13"/>
          </p:nvPr>
        </p:nvSpPr>
        <p:spPr>
          <a:xfrm>
            <a:off x="542536" y="4419534"/>
            <a:ext cx="1371600" cy="384316"/>
          </a:xfrm>
        </p:spPr>
        <p:txBody>
          <a:bodyPr/>
          <a:lstStyle/>
          <a:p>
            <a:pPr>
              <a:defRPr/>
            </a:pPr>
            <a:r>
              <a:rPr lang="en-US" sz="2200" b="1" dirty="0" smtClean="0">
                <a:latin typeface="+mn-lt"/>
              </a:rPr>
              <a:t>sender</a:t>
            </a:r>
            <a:endParaRPr lang="en-US" sz="2200" dirty="0">
              <a:latin typeface="+mn-lt"/>
            </a:endParaRPr>
          </a:p>
        </p:txBody>
      </p:sp>
      <p:pic>
        <p:nvPicPr>
          <p:cNvPr id="77829" name="Picture 6" descr="A diagram of the sender. There is a circle with arrows, and 3 lines of code. The circle states, wait for call from above. An arrow loops out and points back to the circle. Beside this arrow is the code. There is a line separating the first line of code from the other 2. Line 1. r d t underscore send left parenthesis data right parenthesis. Line 2. packet = make underscore p k t left parenthesis data right parenthesis. Line 3. u d t underscore send left parenthesis packet right parenthesi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536" y="5009706"/>
            <a:ext cx="3926666" cy="12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5"/>
          <p:cNvSpPr>
            <a:spLocks noGrp="1"/>
          </p:cNvSpPr>
          <p:nvPr>
            <p:ph idx="14"/>
          </p:nvPr>
        </p:nvSpPr>
        <p:spPr>
          <a:xfrm>
            <a:off x="4902717" y="4421672"/>
            <a:ext cx="1371600" cy="401522"/>
          </a:xfrm>
        </p:spPr>
        <p:txBody>
          <a:bodyPr/>
          <a:lstStyle/>
          <a:p>
            <a:pPr>
              <a:defRPr/>
            </a:pPr>
            <a:r>
              <a:rPr lang="en-US" sz="2200" b="1" dirty="0" smtClean="0">
                <a:latin typeface="+mn-lt"/>
              </a:rPr>
              <a:t>receiver</a:t>
            </a:r>
            <a:endParaRPr lang="en-US" sz="2200" dirty="0">
              <a:latin typeface="+mn-lt"/>
            </a:endParaRPr>
          </a:p>
        </p:txBody>
      </p:sp>
      <p:pic>
        <p:nvPicPr>
          <p:cNvPr id="77831" name="Picture 7" descr="A diagram of the receiver. There is a circle with arrows, and 3 lines of code. The circle states, wait for call from below. An arrow loops out and points back to the circle. Beside this arrow is the code. Beside this arrow is the code. There is a line separating the first line of code from the other 2. Line 1. r d t underscore r c v left parenthesis packet right parenthesis. Line 2. extract left parenthesis packet comma data right parenthesis. Line 3. deliver underscore data left parenthesis data right parenthesi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99398" y="5014596"/>
            <a:ext cx="3772742" cy="122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t2.0: Channel with Bit Errors </a:t>
            </a:r>
            <a:r>
              <a:rPr lang="en-US" sz="2000" dirty="0" smtClean="0">
                <a:solidFill>
                  <a:srgbClr val="007FA3"/>
                </a:solidFill>
                <a:latin typeface="Times New Roman" panose="02020603050405020304" pitchFamily="18" charset="0"/>
                <a:ea typeface="ＭＳ Ｐゴシック" charset="0"/>
                <a:cs typeface="+mj-cs"/>
                <a:sym typeface="Times New Roman"/>
              </a:rPr>
              <a:t>(1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406"/>
            <a:ext cx="8229600" cy="1561936"/>
          </a:xfrm>
        </p:spPr>
        <p:txBody>
          <a:bodyPr>
            <a:spAutoFit/>
          </a:bodyPr>
          <a:lstStyle/>
          <a:p>
            <a:pPr marL="255651" indent="-255651">
              <a:spcBef>
                <a:spcPts val="1500"/>
              </a:spcBef>
              <a:buClr>
                <a:srgbClr val="007FA3"/>
              </a:buClr>
              <a:buSzPct val="100000"/>
              <a:buFont typeface="Arial" panose="020B0604020202020204" pitchFamily="34" charset="0"/>
              <a:buChar char="•"/>
              <a:defRPr/>
            </a:pPr>
            <a:r>
              <a:rPr lang="en-US" sz="2400" dirty="0">
                <a:latin typeface="Arial (Body)"/>
                <a:cs typeface="+mn-cs"/>
                <a:sym typeface="Arial"/>
              </a:rPr>
              <a:t>underlying channel may flip bits in packet</a:t>
            </a:r>
          </a:p>
          <a:p>
            <a:pPr marL="741553" lvl="1" indent="-284353">
              <a:spcBef>
                <a:spcPts val="600"/>
              </a:spcBef>
              <a:buClr>
                <a:srgbClr val="007FA3"/>
              </a:buClr>
              <a:buSzPct val="100000"/>
              <a:buFont typeface="Arial" panose="020B0604020202020204" pitchFamily="34" charset="0"/>
              <a:buChar char="–"/>
              <a:defRPr/>
            </a:pPr>
            <a:r>
              <a:rPr lang="en-US" sz="2400" dirty="0">
                <a:latin typeface="Arial (Body)"/>
                <a:sym typeface="Arial"/>
              </a:rPr>
              <a:t>checksum to detect bit errors</a:t>
            </a:r>
          </a:p>
          <a:p>
            <a:pPr marL="255651" indent="-255651">
              <a:spcBef>
                <a:spcPts val="1500"/>
              </a:spcBef>
              <a:buClr>
                <a:srgbClr val="007FA3"/>
              </a:buClr>
              <a:buSzPct val="100000"/>
              <a:buFont typeface="Arial" panose="020B0604020202020204" pitchFamily="34" charset="0"/>
              <a:buChar char="•"/>
              <a:defRPr/>
            </a:pPr>
            <a:r>
              <a:rPr lang="en-US" sz="2400" b="1" dirty="0">
                <a:latin typeface="Arial (Body)"/>
                <a:cs typeface="+mn-cs"/>
                <a:sym typeface="Arial"/>
              </a:rPr>
              <a:t>the</a:t>
            </a:r>
            <a:r>
              <a:rPr lang="en-US" sz="2400" dirty="0">
                <a:latin typeface="Arial (Body)"/>
                <a:cs typeface="+mn-cs"/>
                <a:sym typeface="Arial"/>
              </a:rPr>
              <a:t> question: how to recover from errors</a:t>
            </a:r>
            <a:r>
              <a:rPr lang="en-US" sz="2400" dirty="0" smtClean="0">
                <a:latin typeface="Arial (Body)"/>
                <a:cs typeface="+mn-cs"/>
                <a:sym typeface="Arial"/>
              </a:rPr>
              <a:t>:</a:t>
            </a:r>
            <a:endParaRPr lang="en-US" sz="2400" dirty="0">
              <a:latin typeface="Arial (Body)"/>
              <a:sym typeface="Arial"/>
            </a:endParaRPr>
          </a:p>
        </p:txBody>
      </p:sp>
      <p:sp>
        <p:nvSpPr>
          <p:cNvPr id="4" name="Content Placeholder 3"/>
          <p:cNvSpPr>
            <a:spLocks noGrp="1"/>
          </p:cNvSpPr>
          <p:nvPr>
            <p:ph idx="13"/>
          </p:nvPr>
        </p:nvSpPr>
        <p:spPr>
          <a:xfrm>
            <a:off x="457200" y="3300505"/>
            <a:ext cx="7580672" cy="923299"/>
          </a:xfrm>
        </p:spPr>
        <p:txBody>
          <a:bodyPr wrap="square">
            <a:spAutoFit/>
          </a:bodyPr>
          <a:lstStyle/>
          <a:p>
            <a:pPr marL="2492375" indent="-944563">
              <a:spcBef>
                <a:spcPts val="1500"/>
              </a:spcBef>
              <a:buClr>
                <a:srgbClr val="007FA3"/>
              </a:buClr>
              <a:buSzPct val="100000"/>
              <a:defRPr/>
            </a:pPr>
            <a:r>
              <a:rPr lang="en-US" altLang="en-US" sz="2400" b="1" kern="1200" dirty="0">
                <a:latin typeface="Arial (Body)"/>
                <a:ea typeface="ＭＳ Ｐゴシック" charset="-128"/>
                <a:cs typeface="+mn-cs"/>
                <a:sym typeface="Arial"/>
              </a:rPr>
              <a:t>How do humans recover from </a:t>
            </a:r>
            <a:r>
              <a:rPr lang="en-US" altLang="ja-JP" sz="2400" b="1" kern="1200" dirty="0" smtClean="0">
                <a:latin typeface="Arial (Body)"/>
                <a:ea typeface="ＭＳ Ｐゴシック" charset="-128"/>
                <a:cs typeface="+mn-cs"/>
                <a:sym typeface="Arial"/>
              </a:rPr>
              <a:t>“errors” </a:t>
            </a:r>
            <a:r>
              <a:rPr lang="en-US" altLang="en-US" sz="2400" b="1" kern="1200" dirty="0" smtClean="0">
                <a:latin typeface="Arial (Body)"/>
                <a:ea typeface="ＭＳ Ｐゴシック" charset="-128"/>
                <a:cs typeface="+mn-cs"/>
                <a:sym typeface="Arial"/>
              </a:rPr>
              <a:t>during </a:t>
            </a:r>
            <a:r>
              <a:rPr lang="en-US" altLang="en-US" sz="2400" b="1" kern="1200" dirty="0">
                <a:latin typeface="Arial (Body)"/>
                <a:ea typeface="ＭＳ Ｐゴシック" charset="-128"/>
                <a:cs typeface="+mn-cs"/>
                <a:sym typeface="Arial"/>
              </a:rPr>
              <a:t>conversation?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t2.0: Channel with Bit Errors </a:t>
            </a:r>
            <a:r>
              <a:rPr lang="en-US" sz="2000" b="0" dirty="0" smtClean="0">
                <a:latin typeface="Times New Roman" panose="02020603050405020304" pitchFamily="18" charset="0"/>
                <a:ea typeface="ＭＳ Ｐゴシック" charset="0"/>
                <a:cs typeface="+mj-cs"/>
              </a:rPr>
              <a:t>(2 of 2)</a:t>
            </a:r>
            <a:endParaRPr lang="en-US" sz="2000" b="0"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p:txBody>
          <a:bodyPr>
            <a:spAutoFit/>
          </a:bodyPr>
          <a:lstStyle/>
          <a:p>
            <a:pPr marL="255651" indent="-255651">
              <a:buFont typeface="Arial" panose="020B0604020202020204" pitchFamily="34" charset="0"/>
              <a:buChar char="•"/>
              <a:defRPr/>
            </a:pPr>
            <a:r>
              <a:rPr lang="en-US" sz="2000" dirty="0" smtClean="0">
                <a:solidFill>
                  <a:srgbClr val="000000"/>
                </a:solidFill>
                <a:latin typeface="Arial (Body)"/>
                <a:ea typeface="ＭＳ Ｐゴシック" charset="0"/>
                <a:cs typeface="+mn-cs"/>
              </a:rPr>
              <a:t>underlying channel may flip bits in packet</a:t>
            </a:r>
          </a:p>
          <a:p>
            <a:pPr marL="741553" lvl="1" indent="-284353">
              <a:buFont typeface="Arial" panose="020B0604020202020204" pitchFamily="34" charset="0"/>
              <a:buChar char="–"/>
              <a:defRPr/>
            </a:pPr>
            <a:r>
              <a:rPr lang="en-US" sz="2000" dirty="0" smtClean="0">
                <a:solidFill>
                  <a:srgbClr val="000000"/>
                </a:solidFill>
                <a:latin typeface="Arial (Body)"/>
                <a:ea typeface="ＭＳ Ｐゴシック" charset="0"/>
              </a:rPr>
              <a:t>checksum to detect bit errors</a:t>
            </a:r>
          </a:p>
          <a:p>
            <a:pPr marL="255651" indent="-255651">
              <a:buFont typeface="Arial" panose="020B0604020202020204" pitchFamily="34" charset="0"/>
              <a:buChar char="•"/>
              <a:defRPr/>
            </a:pPr>
            <a:r>
              <a:rPr lang="en-US" sz="2000" b="1" dirty="0" smtClean="0">
                <a:solidFill>
                  <a:srgbClr val="000000"/>
                </a:solidFill>
                <a:latin typeface="Arial (Body)"/>
                <a:ea typeface="ＭＳ Ｐゴシック" charset="0"/>
                <a:cs typeface="+mn-cs"/>
              </a:rPr>
              <a:t>the</a:t>
            </a:r>
            <a:r>
              <a:rPr lang="en-US" sz="2000" dirty="0" smtClean="0">
                <a:solidFill>
                  <a:srgbClr val="000000"/>
                </a:solidFill>
                <a:latin typeface="Arial (Body)"/>
                <a:ea typeface="ＭＳ Ｐゴシック" charset="0"/>
                <a:cs typeface="+mn-cs"/>
              </a:rPr>
              <a:t> question: how to recover from errors:</a:t>
            </a:r>
          </a:p>
          <a:p>
            <a:pPr marL="741553" lvl="1" indent="-284353">
              <a:buFont typeface="Arial" panose="020B0604020202020204" pitchFamily="34" charset="0"/>
              <a:buChar char="–"/>
              <a:defRPr/>
            </a:pPr>
            <a:r>
              <a:rPr lang="en-US" sz="2000" b="1" dirty="0" smtClean="0">
                <a:solidFill>
                  <a:srgbClr val="000000"/>
                </a:solidFill>
                <a:latin typeface="Arial (Body)"/>
                <a:ea typeface="ＭＳ Ｐゴシック" charset="0"/>
              </a:rPr>
              <a:t>acknowledgements (A</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C</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K</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s</a:t>
            </a:r>
            <a:r>
              <a:rPr lang="en-US" sz="2000" i="1" dirty="0" smtClean="0">
                <a:solidFill>
                  <a:srgbClr val="000000"/>
                </a:solidFill>
                <a:latin typeface="Arial (Body)"/>
                <a:ea typeface="ＭＳ Ｐゴシック" charset="0"/>
              </a:rPr>
              <a:t>)</a:t>
            </a:r>
            <a:r>
              <a:rPr lang="en-US" sz="2000" b="1" dirty="0" smtClean="0">
                <a:solidFill>
                  <a:srgbClr val="000000"/>
                </a:solidFill>
                <a:latin typeface="Arial (Body)"/>
                <a:ea typeface="ＭＳ Ｐゴシック" charset="0"/>
              </a:rPr>
              <a:t>:</a:t>
            </a:r>
            <a:r>
              <a:rPr lang="en-US" sz="2000" dirty="0" smtClean="0">
                <a:solidFill>
                  <a:srgbClr val="000000"/>
                </a:solidFill>
                <a:latin typeface="Arial (Body)"/>
                <a:ea typeface="ＭＳ Ｐゴシック" charset="0"/>
              </a:rPr>
              <a:t> receiver explicitly tells sender that pkt received O</a:t>
            </a:r>
            <a:r>
              <a:rPr lang="en-US" sz="100" dirty="0" smtClean="0">
                <a:solidFill>
                  <a:srgbClr val="000000"/>
                </a:solidFill>
                <a:latin typeface="Arial (Body)"/>
                <a:ea typeface="ＭＳ Ｐゴシック" charset="0"/>
              </a:rPr>
              <a:t> </a:t>
            </a:r>
            <a:r>
              <a:rPr lang="en-US" sz="2000" dirty="0" smtClean="0">
                <a:solidFill>
                  <a:srgbClr val="000000"/>
                </a:solidFill>
                <a:latin typeface="Arial (Body)"/>
                <a:ea typeface="ＭＳ Ｐゴシック" charset="0"/>
              </a:rPr>
              <a:t>K</a:t>
            </a:r>
          </a:p>
          <a:p>
            <a:pPr marL="741553" lvl="1" indent="-284353">
              <a:buFont typeface="Arial" panose="020B0604020202020204" pitchFamily="34" charset="0"/>
              <a:buChar char="–"/>
              <a:defRPr/>
            </a:pPr>
            <a:r>
              <a:rPr lang="en-US" sz="2000" b="1" dirty="0" smtClean="0">
                <a:solidFill>
                  <a:srgbClr val="000000"/>
                </a:solidFill>
                <a:latin typeface="Arial (Body)"/>
                <a:ea typeface="ＭＳ Ｐゴシック" charset="0"/>
              </a:rPr>
              <a:t>negative acknowledgements (N</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A</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K</a:t>
            </a:r>
            <a:r>
              <a:rPr lang="en-US" sz="100" b="1" dirty="0" smtClean="0">
                <a:solidFill>
                  <a:srgbClr val="000000"/>
                </a:solidFill>
                <a:latin typeface="Arial (Body)"/>
                <a:ea typeface="ＭＳ Ｐゴシック" charset="0"/>
              </a:rPr>
              <a:t> </a:t>
            </a:r>
            <a:r>
              <a:rPr lang="en-US" sz="2000" b="1" dirty="0" smtClean="0">
                <a:solidFill>
                  <a:srgbClr val="000000"/>
                </a:solidFill>
                <a:latin typeface="Arial (Body)"/>
                <a:ea typeface="ＭＳ Ｐゴシック" charset="0"/>
              </a:rPr>
              <a:t>s</a:t>
            </a:r>
            <a:r>
              <a:rPr lang="en-US" sz="2000" i="1" dirty="0" smtClean="0">
                <a:solidFill>
                  <a:srgbClr val="000000"/>
                </a:solidFill>
                <a:latin typeface="Arial (Body)"/>
                <a:ea typeface="ＭＳ Ｐゴシック" charset="0"/>
              </a:rPr>
              <a:t>)</a:t>
            </a:r>
            <a:r>
              <a:rPr lang="en-US" sz="2000" b="1" dirty="0" smtClean="0">
                <a:solidFill>
                  <a:srgbClr val="000000"/>
                </a:solidFill>
                <a:latin typeface="Arial (Body)"/>
                <a:ea typeface="ＭＳ Ｐゴシック" charset="0"/>
              </a:rPr>
              <a:t>:</a:t>
            </a:r>
            <a:r>
              <a:rPr lang="en-US" sz="2000" dirty="0" smtClean="0">
                <a:solidFill>
                  <a:srgbClr val="000000"/>
                </a:solidFill>
                <a:latin typeface="Arial (Body)"/>
                <a:ea typeface="ＭＳ Ｐゴシック" charset="0"/>
              </a:rPr>
              <a:t> receiver explicitly tells sender that pkt had errors</a:t>
            </a:r>
          </a:p>
          <a:p>
            <a:pPr marL="741553" lvl="1" indent="-284353">
              <a:buFont typeface="Arial" panose="020B0604020202020204" pitchFamily="34" charset="0"/>
              <a:buChar char="–"/>
              <a:defRPr/>
            </a:pPr>
            <a:r>
              <a:rPr lang="en-US" sz="2000" dirty="0" smtClean="0">
                <a:solidFill>
                  <a:srgbClr val="000000"/>
                </a:solidFill>
                <a:latin typeface="Arial (Body)"/>
                <a:ea typeface="ＭＳ Ｐゴシック" charset="0"/>
              </a:rPr>
              <a:t>sender retransmits pkt on receipt of N</a:t>
            </a:r>
            <a:r>
              <a:rPr lang="en-US" sz="100" dirty="0" smtClean="0">
                <a:solidFill>
                  <a:srgbClr val="000000"/>
                </a:solidFill>
                <a:latin typeface="Arial (Body)"/>
                <a:ea typeface="ＭＳ Ｐゴシック" charset="0"/>
              </a:rPr>
              <a:t> </a:t>
            </a:r>
            <a:r>
              <a:rPr lang="en-US" sz="2000" dirty="0" smtClean="0">
                <a:solidFill>
                  <a:srgbClr val="000000"/>
                </a:solidFill>
                <a:latin typeface="Arial (Body)"/>
                <a:ea typeface="ＭＳ Ｐゴシック" charset="0"/>
              </a:rPr>
              <a:t>A</a:t>
            </a:r>
            <a:r>
              <a:rPr lang="en-US" sz="100" dirty="0" smtClean="0">
                <a:solidFill>
                  <a:srgbClr val="000000"/>
                </a:solidFill>
                <a:latin typeface="Arial (Body)"/>
                <a:ea typeface="ＭＳ Ｐゴシック" charset="0"/>
              </a:rPr>
              <a:t> </a:t>
            </a:r>
            <a:r>
              <a:rPr lang="en-US" sz="2000" dirty="0" smtClean="0">
                <a:solidFill>
                  <a:srgbClr val="000000"/>
                </a:solidFill>
                <a:latin typeface="Arial (Body)"/>
                <a:ea typeface="ＭＳ Ｐゴシック" charset="0"/>
              </a:rPr>
              <a:t>K</a:t>
            </a:r>
          </a:p>
          <a:p>
            <a:pPr marL="255651" indent="-255651">
              <a:buFont typeface="Arial" panose="020B0604020202020204" pitchFamily="34" charset="0"/>
              <a:buChar char="•"/>
              <a:defRPr/>
            </a:pPr>
            <a:r>
              <a:rPr lang="en-US" sz="2000" dirty="0" smtClean="0">
                <a:solidFill>
                  <a:srgbClr val="000000"/>
                </a:solidFill>
                <a:latin typeface="Arial (Body)"/>
                <a:ea typeface="ＭＳ Ｐゴシック" charset="0"/>
                <a:cs typeface="+mn-cs"/>
              </a:rPr>
              <a:t>new mechanisms in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r</a:t>
            </a:r>
            <a:r>
              <a:rPr lang="en-US" sz="100" b="1" dirty="0" smtClean="0">
                <a:solidFill>
                  <a:srgbClr val="000000"/>
                </a:solidFill>
                <a:latin typeface="Courier New" panose="02070309020205020404" pitchFamily="49" charset="0"/>
                <a:ea typeface="ＭＳ Ｐゴシック" charset="0"/>
                <a:cs typeface="Courier New" panose="02070309020205020404" pitchFamily="49" charset="0"/>
              </a:rPr>
              <a:t>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d</a:t>
            </a:r>
            <a:r>
              <a:rPr lang="en-US" sz="100" b="1" dirty="0" smtClean="0">
                <a:solidFill>
                  <a:srgbClr val="000000"/>
                </a:solidFill>
                <a:latin typeface="Courier New" panose="02070309020205020404" pitchFamily="49" charset="0"/>
                <a:ea typeface="ＭＳ Ｐゴシック" charset="0"/>
                <a:cs typeface="Courier New" panose="02070309020205020404" pitchFamily="49" charset="0"/>
              </a:rPr>
              <a:t>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t2.0</a:t>
            </a:r>
            <a:r>
              <a:rPr lang="en-US" sz="2000" dirty="0" smtClean="0">
                <a:solidFill>
                  <a:srgbClr val="000000"/>
                </a:solidFill>
                <a:latin typeface="Arial (Body)"/>
                <a:ea typeface="ＭＳ Ｐゴシック" charset="0"/>
                <a:cs typeface="+mn-cs"/>
              </a:rPr>
              <a:t> (beyond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r</a:t>
            </a:r>
            <a:r>
              <a:rPr lang="en-US" sz="100" b="1" dirty="0" smtClean="0">
                <a:solidFill>
                  <a:srgbClr val="000000"/>
                </a:solidFill>
                <a:latin typeface="Courier New" panose="02070309020205020404" pitchFamily="49" charset="0"/>
                <a:ea typeface="ＭＳ Ｐゴシック" charset="0"/>
                <a:cs typeface="Courier New" panose="02070309020205020404" pitchFamily="49" charset="0"/>
              </a:rPr>
              <a:t>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d</a:t>
            </a:r>
            <a:r>
              <a:rPr lang="en-US" sz="100" b="1" dirty="0" smtClean="0">
                <a:solidFill>
                  <a:srgbClr val="000000"/>
                </a:solidFill>
                <a:latin typeface="Courier New" panose="02070309020205020404" pitchFamily="49" charset="0"/>
                <a:ea typeface="ＭＳ Ｐゴシック" charset="0"/>
                <a:cs typeface="Courier New" panose="02070309020205020404" pitchFamily="49" charset="0"/>
              </a:rPr>
              <a:t> </a:t>
            </a:r>
            <a:r>
              <a:rPr lang="en-US" sz="2000" b="1" dirty="0" smtClean="0">
                <a:solidFill>
                  <a:srgbClr val="000000"/>
                </a:solidFill>
                <a:latin typeface="Courier New" panose="02070309020205020404" pitchFamily="49" charset="0"/>
                <a:ea typeface="ＭＳ Ｐゴシック" charset="0"/>
                <a:cs typeface="Courier New" panose="02070309020205020404" pitchFamily="49" charset="0"/>
              </a:rPr>
              <a:t>t1.0</a:t>
            </a:r>
            <a:r>
              <a:rPr lang="en-US" sz="2000" dirty="0" smtClean="0">
                <a:solidFill>
                  <a:srgbClr val="000000"/>
                </a:solidFill>
                <a:latin typeface="Arial (Body)"/>
                <a:ea typeface="ＭＳ Ｐゴシック" charset="0"/>
                <a:cs typeface="+mn-cs"/>
              </a:rPr>
              <a:t>):</a:t>
            </a:r>
          </a:p>
          <a:p>
            <a:pPr marL="741553" lvl="1" indent="-284353">
              <a:buFont typeface="Arial" panose="020B0604020202020204" pitchFamily="34" charset="0"/>
              <a:buChar char="–"/>
              <a:defRPr/>
            </a:pPr>
            <a:r>
              <a:rPr lang="en-US" sz="2000" dirty="0" smtClean="0">
                <a:solidFill>
                  <a:srgbClr val="000000"/>
                </a:solidFill>
                <a:latin typeface="Arial (Body)"/>
                <a:ea typeface="ＭＳ Ｐゴシック" charset="0"/>
              </a:rPr>
              <a:t>error detection</a:t>
            </a:r>
          </a:p>
          <a:p>
            <a:pPr marL="741553" lvl="1" indent="-284353">
              <a:buFont typeface="Arial" panose="020B0604020202020204" pitchFamily="34" charset="0"/>
              <a:buChar char="–"/>
              <a:defRPr/>
            </a:pPr>
            <a:r>
              <a:rPr lang="en-US" sz="2000" dirty="0" smtClean="0">
                <a:solidFill>
                  <a:srgbClr val="000000"/>
                </a:solidFill>
                <a:latin typeface="Arial (Body)"/>
                <a:ea typeface="ＭＳ Ｐゴシック" charset="0"/>
              </a:rPr>
              <a:t>feedback: control msgs (</a:t>
            </a:r>
            <a:r>
              <a:rPr lang="pt-BR" sz="2000" dirty="0" smtClean="0">
                <a:solidFill>
                  <a:srgbClr val="000000"/>
                </a:solidFill>
                <a:latin typeface="Arial (Body)"/>
                <a:ea typeface="ＭＳ Ｐゴシック" charset="0"/>
              </a:rPr>
              <a:t>A</a:t>
            </a:r>
            <a:r>
              <a:rPr lang="pt-BR" sz="100" dirty="0" smtClean="0">
                <a:solidFill>
                  <a:srgbClr val="000000"/>
                </a:solidFill>
                <a:latin typeface="Arial (Body)"/>
                <a:ea typeface="ＭＳ Ｐゴシック" charset="0"/>
              </a:rPr>
              <a:t> </a:t>
            </a:r>
            <a:r>
              <a:rPr lang="pt-BR" sz="2000" dirty="0" smtClean="0">
                <a:solidFill>
                  <a:srgbClr val="000000"/>
                </a:solidFill>
                <a:latin typeface="Arial (Body)"/>
                <a:ea typeface="ＭＳ Ｐゴシック" charset="0"/>
              </a:rPr>
              <a:t>C</a:t>
            </a:r>
            <a:r>
              <a:rPr lang="pt-BR" sz="100" dirty="0" smtClean="0">
                <a:solidFill>
                  <a:srgbClr val="000000"/>
                </a:solidFill>
                <a:latin typeface="Arial (Body)"/>
                <a:ea typeface="ＭＳ Ｐゴシック" charset="0"/>
              </a:rPr>
              <a:t> </a:t>
            </a:r>
            <a:r>
              <a:rPr lang="pt-BR" sz="2000" dirty="0" smtClean="0">
                <a:solidFill>
                  <a:srgbClr val="000000"/>
                </a:solidFill>
                <a:latin typeface="Arial (Body)"/>
                <a:ea typeface="ＭＳ Ｐゴシック" charset="0"/>
              </a:rPr>
              <a:t>K, N</a:t>
            </a:r>
            <a:r>
              <a:rPr lang="pt-BR" sz="100" dirty="0" smtClean="0">
                <a:solidFill>
                  <a:srgbClr val="000000"/>
                </a:solidFill>
                <a:latin typeface="Arial (Body)"/>
                <a:ea typeface="ＭＳ Ｐゴシック" charset="0"/>
              </a:rPr>
              <a:t> </a:t>
            </a:r>
            <a:r>
              <a:rPr lang="pt-BR" sz="2000" dirty="0" smtClean="0">
                <a:solidFill>
                  <a:srgbClr val="000000"/>
                </a:solidFill>
                <a:latin typeface="Arial (Body)"/>
                <a:ea typeface="ＭＳ Ｐゴシック" charset="0"/>
              </a:rPr>
              <a:t>A</a:t>
            </a:r>
            <a:r>
              <a:rPr lang="pt-BR" sz="100" dirty="0" smtClean="0">
                <a:solidFill>
                  <a:srgbClr val="000000"/>
                </a:solidFill>
                <a:latin typeface="Arial (Body)"/>
                <a:ea typeface="ＭＳ Ｐゴシック" charset="0"/>
              </a:rPr>
              <a:t> </a:t>
            </a:r>
            <a:r>
              <a:rPr lang="pt-BR" sz="2000" dirty="0" smtClean="0">
                <a:solidFill>
                  <a:srgbClr val="000000"/>
                </a:solidFill>
                <a:latin typeface="Arial (Body)"/>
                <a:ea typeface="ＭＳ Ｐゴシック" charset="0"/>
              </a:rPr>
              <a:t>K</a:t>
            </a:r>
            <a:r>
              <a:rPr lang="en-US" sz="2000" dirty="0" smtClean="0">
                <a:solidFill>
                  <a:srgbClr val="000000"/>
                </a:solidFill>
                <a:latin typeface="Arial (Body)"/>
                <a:ea typeface="ＭＳ Ｐゴシック" charset="0"/>
              </a:rPr>
              <a:t>) from receiver to sender</a:t>
            </a:r>
            <a:endParaRPr lang="en-US" sz="2000" dirty="0">
              <a:solidFill>
                <a:srgbClr val="000000"/>
              </a:solidFill>
              <a:latin typeface="Arial (Body)"/>
              <a:ea typeface="ＭＳ Ｐゴシック"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t2.0: F</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S</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M Specification</a:t>
            </a:r>
            <a:endParaRPr lang="en-US" sz="2000" b="0"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a:xfrm>
            <a:off x="593725" y="1600200"/>
            <a:ext cx="1365250" cy="479425"/>
          </a:xfrm>
        </p:spPr>
        <p:txBody>
          <a:bodyPr/>
          <a:lstStyle/>
          <a:p>
            <a:pPr marL="0" indent="0">
              <a:buFont typeface="Arial" panose="020B0604020202020204" pitchFamily="34" charset="0"/>
              <a:buNone/>
              <a:defRPr/>
            </a:pPr>
            <a:r>
              <a:rPr lang="en-US" sz="2400" b="1" dirty="0" smtClean="0">
                <a:latin typeface="+mn-lt"/>
              </a:rPr>
              <a:t>sender</a:t>
            </a:r>
            <a:endParaRPr lang="en-US" sz="2400" b="1" dirty="0">
              <a:latin typeface="+mn-lt"/>
            </a:endParaRPr>
          </a:p>
        </p:txBody>
      </p:sp>
      <p:pic>
        <p:nvPicPr>
          <p:cNvPr id="82948" name="Picture 3" descr="A diagram of the sender. There are 2 circles side by side linked with arrows. Each arrow has lines of code. Circle 1, wait for call from above. An arrow points to circle 2. The code with the arrow has three lines, as follows. A line separates the first line from the other 2 lines. Line 1. r d t underscore send left parenthesis data right parenthesis. Line 2. s n d p k t = make underscore p k t left parenthesis data comma checksum right parenthesis. Line 3. u d t underscore send left parenthesis s n d p k t right parenthesis. Circle 2, wait for A C K or N A K. An arrow loops out and back to circle 2. The arrow has 3 lines of code as follows. A line separates the first 2 lines from the other line. Line 1. r d t underscore r c v left parenthesis r c v p k t right parenthesis ampersand ampersand. Line 2. indent, is N A K left parenthesis r c v p k t right parenthesis. Line 3. u d t underscore send left parenthesis s n d p k t right parenthesis. An arrow points back to circle 1 from circle 2. The arrow’s code has 3 lines as follows. A line separates the 2 lines of code. Line 1. r d t underscore r c v left parenthesis r c v p k t right parenthesis ampersand ampersand is A C K left parenthesis r c v p k t right parenthesis. Line 2, indented once. Lambda."/>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3725" y="2366963"/>
            <a:ext cx="5278438"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p:cNvSpPr>
            <a:spLocks noGrp="1"/>
          </p:cNvSpPr>
          <p:nvPr>
            <p:ph type="body" idx="2"/>
          </p:nvPr>
        </p:nvSpPr>
        <p:spPr>
          <a:xfrm>
            <a:off x="6408738" y="1605169"/>
            <a:ext cx="1454150" cy="446087"/>
          </a:xfrm>
        </p:spPr>
        <p:txBody>
          <a:bodyPr/>
          <a:lstStyle/>
          <a:p>
            <a:pPr marL="0" indent="0">
              <a:buFont typeface="Arial"/>
              <a:buNone/>
              <a:defRPr/>
            </a:pPr>
            <a:r>
              <a:rPr lang="en-US" sz="2400" b="1" dirty="0" smtClean="0">
                <a:latin typeface="+mn-lt"/>
              </a:rPr>
              <a:t>receiver</a:t>
            </a:r>
            <a:endParaRPr lang="en-US" sz="2400" dirty="0">
              <a:latin typeface="+mn-lt"/>
            </a:endParaRPr>
          </a:p>
        </p:txBody>
      </p:sp>
      <p:pic>
        <p:nvPicPr>
          <p:cNvPr id="82950" name="Picture 4" descr="A diagram of the receiver. There is 1 circle with 2 looped arrows on the top and bottom of the circle. Each arrow has lines of code. The receiver reads as follows. Wait for call from below. An arrow loops over the top of the receiver with 3 lines of code as follows. A line separates the first 2 lines of code from the other line of code. Line 1. r d t underscore r c v left parenthesis r c v p k t right parenthesis ampersand ampersand. Line 2. Indent, corrupt left parenthesis r c v p k t right parenthesis. Line 3. u d t underscore send left parenthesis N A K right parenthesis. An arrow loops below the bottom the receiver with 5 lines of code as follows. A line separates the first 2 lines of code from the last 3 lines of code. Line 1. r d t underscore r c v left parenthesis r c v p k t right parenthesis ampersand ampersand. Line 2. Indent, not corrupt left parenthesis r c v p k t right parenthesis. Line 3. extract left parenthesis r c v p k t comma data right parenthesis. Line 4. deliver underscore data left parenthesis data right parenthesis. Line 5. u d t underscore send left parenthesis A C K right parenthesi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2366963"/>
            <a:ext cx="2230437"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t2.0: Operation with No Errors</a:t>
            </a:r>
            <a:endParaRPr lang="en-US" dirty="0">
              <a:latin typeface="Times New Roman" panose="02020603050405020304" pitchFamily="18" charset="0"/>
              <a:ea typeface="ＭＳ Ｐゴシック" charset="0"/>
              <a:cs typeface="+mj-cs"/>
            </a:endParaRPr>
          </a:p>
        </p:txBody>
      </p:sp>
      <p:pic>
        <p:nvPicPr>
          <p:cNvPr id="83971" name="Picture 2" descr="A diagram of sender and receiver. They are linked with arrows between lines of code. Sender. There are 2 circles side by side linked with arrows. Each arrow has lines of code. Circle 1, wait for call from above. This circle is highlighted. From the top left, an arrow points at the circle. From the top of the circle, an arrow points to circle 2. Arrow 1, code. There are 3 lines of code. A line separates the first line from the other 2 lines. Line 1. r d t underscore send left parenthesis data right parenthesis. Line 2. s n d p k t = make underscore p k t left parenthesis data comma checksum right parenthesis. Line 3. u d t underscore send left parenthesis s n d p k t right parenthesis. With an arrow, these 3 lines of code is linked to a line of code from the receiver. The receiver code linked is, r d t underscore r c v left parenthesis r c v p k t right parenthesis ampersand ampersand. Circle 2, wait for A C K or N A K. From the top right of circle 2, a circular arrow loops out and back to the bottom right of circle 2. Arrow 2, code. There are 3 lines of code. A line separates the first 2 lines from the other line. Line 1. r d t underscore r c v left parenthesis r c v p k t right parenthesis ampersand ampersand. Line 2. indent, is N A K left parenthesis r c v p k t right parenthesis. Line 3. u d t underscore send left parenthesis s n d p k t right parenthesis. From the bottom of circle 2, an arrow points back to the bottom of circle 1. Arrow 3, code. There are 2 lines of code. A line separates the 2 lines of code. Line 1. r d t underscore r c v left parenthesis r c v p k t right parenthesis ampersand ampersand is A C K left parenthesis r c v p k t right parenthesis. Line 2. Indent, lambda. With an arrow pointing to these 2 lines of code, the code is linked to 4 lines of code in the receiver. These 4 lines of code follow the last line of code of the receiver, that is already linked to a different part of the sender. Receiver. There is 1 circle with 2 looped arrows on the top and bottom of the circle. Each arrow has lines of code. Circle, wait for call from below. From the top left, an arrow points to the circle. From the top left of the circle, an arrow loops out and points back to the top right of the circle. Arrow, code. There are 3 lines of code. A line separates the first 2 lines of code from the other line of code. Line 1. r d t underscore r c v left parenthesis r c v p k t right parenthesis ampersand ampersand. Line 2. Indent, corrupt left parenthesis r c v p k t right parenthesis. Line 3. u d t underscore send left parenthesis N A K right parenthesis. From the bottom left of the circle, an arrow loops out and points back to the bottom right of the circle. Arrow, code. There are 5 lines of code. The first line is linked to code of arrow 1 in the sender. The remaining lines are pointing to code of arrow 3 in the sender. A line separates the first 2 lines of code from the last 3 lines of code. Line 1. r d t underscore r c v left parenthesis r c v p k t right parenthesis ampersand ampersand. Line 2. Indent, not corrupt left parenthesis r c v p k t right parenthesis. Line 3. extract left parenthesis r c v p k t comma data right parenthesis. Line 4. deliver underscore data left parenthesis data right parenthesis. Line 5. u d t underscore send left parenthesis A C K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500" y="1603375"/>
            <a:ext cx="7239000"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a:ea typeface="ＭＳ Ｐゴシック" charset="-128"/>
              </a:rPr>
              <a:t>(1 </a:t>
            </a:r>
            <a:r>
              <a:rPr lang="en-US" altLang="en-US" sz="2000" b="0" dirty="0" smtClean="0">
                <a:ea typeface="ＭＳ Ｐゴシック" charset="-128"/>
              </a:rPr>
              <a:t>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a:t>
            </a:r>
            <a:r>
              <a:rPr lang="en-US" sz="1800" b="1" dirty="0">
                <a:solidFill>
                  <a:schemeClr val="tx1"/>
                </a:solidFill>
                <a:latin typeface="+mn-lt"/>
              </a:rPr>
              <a:t>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t2.0: Error Scenario</a:t>
            </a:r>
            <a:endParaRPr lang="en-US" dirty="0">
              <a:latin typeface="Times New Roman" panose="02020603050405020304" pitchFamily="18" charset="0"/>
              <a:ea typeface="ＭＳ Ｐゴシック" charset="0"/>
              <a:cs typeface="+mj-cs"/>
            </a:endParaRPr>
          </a:p>
        </p:txBody>
      </p:sp>
      <p:pic>
        <p:nvPicPr>
          <p:cNvPr id="84995" name="Picture 2" descr="A diagram of sender and receiver. They are linked with arrows between lines of code. Sender. There are 2 circles side by side linked with arrows. Each arrow has lines of code. Circle 1, wait for call from above. This circle is highlighted. From the top left, an arrow points at the circle. From the top of the circle, an arrow points to circle 2. Arrow 1, code. There are 3 lines of code. A line separates the first line from the other 2 lines. Line 1. r d t underscore send left parenthesis data right parenthesis. Line 2. s n d p k t = make underscore p k t left parenthesis data comma checksum right parenthesis. Line 3. u d t underscore send left parenthesis s n d p k t right parenthesis. With an arrow, these 3 lines of code are linked to a line of code from above the receiver. The receiver code linked is, r d t underscore r c v left parenthesis r c v p k t right parenthesis ampersand ampersand. Circle 2, wait for A C K or N A K. From the top right of circle 2, a circular arrow loops out and back to the bottom right of circle 2. Arrow 2, code. There are 3 lines of code. A line separates the first 2 lines from the other line. Line 1. r d t underscore r c v left parenthesis r c v p k t right parenthesis ampersand ampersand. Line 2. indent, is N A K left parenthesis r c v p k t right parenthesis. Line 3. u d t underscore send left parenthesis s n d p k t right parenthesis. Line 1 of this code is linked to the third and last line of code above the receiver. The receiver code points to the sender code. The last 2 lines of code from sender, arrow 2, is linked by an arrow pointing to the first line of code below the sender. From the bottom of circle 2, an arrow points back to the bottom of circle 1. Arrow 3, code. There are 2 lines of code. A line separates the 2 lines of code. Line 1. r d t underscore r c v left parenthesis r c v p k t right parenthesis ampersand ampersand is A C K left parenthesis r c v p k t right parenthesis. Line 2. Indent, lambda. With an arrow pointing to these 2 lines of code, the code is linked to last 4 lines of code below the receiver. Receiver. There is 1 circle with 2 looped arrows on the top and bottom of the circle. Each arrow has lines of code. Circle, wait for call from below. From the top left, an arrow points to the circle. From the top left of the circle, an arrow loops out and points back to the top right of the circle. Arrow 4, code. There are 3 lines of code. A line separates the first 2 lines of code from the other line of code. Line 1. r d t underscore r c v left parenthesis r c v p k t right parenthesis ampersand ampersand. Line 2. Indent, corrupt left parenthesis r c v p k t right parenthesis. Line 3. u d t underscore send left parenthesis N A K right parenthesis. The first line of code is linked with by an arrow, to the 3 lines of code from sender, arrow 1. The arrow points from the sender to the receiver. The last line of receiver code is linked by an arrow pointing to the first line of code from sender, arrow 2. From the bottom left of the circle, an arrow loops out and points back to the bottom right of the circle. Arrow 5, code. There are 5 lines of code. The first line is linked to the last 2 lines of code in sender, arrow 2. The remaining lines are pointing to code of sender, arrow 3. A line separates the first 2 lines of code from the last 3 lines of code. Line 1. r d t underscore r c v left parenthesis r c v p k t right parenthesis ampersand ampersand. Line 2. Indent, not corrupt left parenthesis r c v p k t right parenthesis. Line 3. extract left parenthesis r c v p k t comma data right parenthesis. Line 4. deliver underscore data left parenthesis data right parenthesis. Line 5. u d t underscore send left parenthesis A C K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5988" y="1611773"/>
            <a:ext cx="7312025" cy="451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t2.0 Has a Fatal Flaw!</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200"/>
            <a:ext cx="3929063" cy="2600325"/>
          </a:xfrm>
        </p:spPr>
        <p:txBody>
          <a:bodyPr>
            <a:spAutoFit/>
          </a:bodyPr>
          <a:lstStyle/>
          <a:p>
            <a:pPr marL="0" indent="0">
              <a:spcBef>
                <a:spcPts val="0"/>
              </a:spcBef>
              <a:buClr>
                <a:srgbClr val="007FA3"/>
              </a:buClr>
              <a:buSzPct val="100000"/>
              <a:defRPr/>
            </a:pPr>
            <a:r>
              <a:rPr lang="en-US" altLang="en-US" sz="2200" b="1" dirty="0">
                <a:latin typeface="Arial (Body)"/>
                <a:ea typeface="ＭＳ Ｐゴシック" charset="-128"/>
                <a:sym typeface="Arial"/>
              </a:rPr>
              <a:t>what happens if </a:t>
            </a:r>
            <a:r>
              <a:rPr lang="pt-BR" altLang="en-US" sz="2200" b="1" dirty="0" smtClean="0">
                <a:latin typeface="Arial (Body)"/>
                <a:ea typeface="ＭＳ Ｐゴシック" charset="-128"/>
                <a:sym typeface="Arial"/>
              </a:rPr>
              <a:t>A</a:t>
            </a:r>
            <a:r>
              <a:rPr lang="pt-BR" altLang="en-US" sz="100" b="1" dirty="0" smtClean="0">
                <a:latin typeface="Arial (Body)"/>
                <a:ea typeface="ＭＳ Ｐゴシック" charset="-128"/>
                <a:sym typeface="Arial"/>
              </a:rPr>
              <a:t> </a:t>
            </a:r>
            <a:r>
              <a:rPr lang="pt-BR" altLang="en-US" sz="2200" b="1" dirty="0" smtClean="0">
                <a:latin typeface="Arial (Body)"/>
                <a:ea typeface="ＭＳ Ｐゴシック" charset="-128"/>
                <a:sym typeface="Arial"/>
              </a:rPr>
              <a:t>C</a:t>
            </a:r>
            <a:r>
              <a:rPr lang="pt-BR" altLang="en-US" sz="100" b="1" dirty="0" smtClean="0">
                <a:latin typeface="Arial (Body)"/>
                <a:ea typeface="ＭＳ Ｐゴシック" charset="-128"/>
                <a:sym typeface="Arial"/>
              </a:rPr>
              <a:t> </a:t>
            </a:r>
            <a:r>
              <a:rPr lang="pt-BR" altLang="en-US" sz="2200" b="1" dirty="0" smtClean="0">
                <a:latin typeface="Arial (Body)"/>
                <a:ea typeface="ＭＳ Ｐゴシック" charset="-128"/>
                <a:sym typeface="Arial"/>
              </a:rPr>
              <a:t>K / N</a:t>
            </a:r>
            <a:r>
              <a:rPr lang="pt-BR" altLang="en-US" sz="100" b="1" dirty="0" smtClean="0">
                <a:latin typeface="Arial (Body)"/>
                <a:ea typeface="ＭＳ Ｐゴシック" charset="-128"/>
                <a:sym typeface="Arial"/>
              </a:rPr>
              <a:t> </a:t>
            </a:r>
            <a:r>
              <a:rPr lang="pt-BR" altLang="en-US" sz="2200" b="1" dirty="0" smtClean="0">
                <a:latin typeface="Arial (Body)"/>
                <a:ea typeface="ＭＳ Ｐゴシック" charset="-128"/>
                <a:sym typeface="Arial"/>
              </a:rPr>
              <a:t>A</a:t>
            </a:r>
            <a:r>
              <a:rPr lang="pt-BR" altLang="en-US" sz="100" b="1" dirty="0" smtClean="0">
                <a:latin typeface="Arial (Body)"/>
                <a:ea typeface="ＭＳ Ｐゴシック" charset="-128"/>
                <a:sym typeface="Arial"/>
              </a:rPr>
              <a:t> </a:t>
            </a:r>
            <a:r>
              <a:rPr lang="pt-BR" altLang="en-US" sz="2200" b="1" dirty="0" smtClean="0">
                <a:latin typeface="Arial (Body)"/>
                <a:ea typeface="ＭＳ Ｐゴシック" charset="-128"/>
                <a:sym typeface="Arial"/>
              </a:rPr>
              <a:t>K </a:t>
            </a:r>
            <a:r>
              <a:rPr lang="en-US" altLang="en-US" sz="2200" b="1" dirty="0" smtClean="0">
                <a:latin typeface="Arial (Body)"/>
                <a:ea typeface="ＭＳ Ｐゴシック" charset="-128"/>
                <a:sym typeface="Arial"/>
              </a:rPr>
              <a:t>corrupted</a:t>
            </a:r>
            <a:r>
              <a:rPr lang="en-US" altLang="en-US" sz="2200" b="1" dirty="0">
                <a:latin typeface="Arial (Body)"/>
                <a:ea typeface="ＭＳ Ｐゴシック" charset="-128"/>
                <a:sym typeface="Arial"/>
              </a:rPr>
              <a:t>?</a:t>
            </a:r>
          </a:p>
          <a:p>
            <a:pPr marL="255651" indent="-255651">
              <a:spcBef>
                <a:spcPts val="1500"/>
              </a:spcBef>
              <a:buClr>
                <a:srgbClr val="007FA3"/>
              </a:buClr>
              <a:buSzPct val="100000"/>
              <a:buFont typeface="Arial" panose="020B0604020202020204" pitchFamily="34" charset="0"/>
              <a:buChar char="•"/>
              <a:defRPr/>
            </a:pPr>
            <a:r>
              <a:rPr lang="en-US" altLang="en-US" sz="2200" dirty="0">
                <a:latin typeface="Arial (Body)"/>
                <a:ea typeface="ＭＳ Ｐゴシック" charset="-128"/>
                <a:sym typeface="Arial"/>
              </a:rPr>
              <a:t>sender </a:t>
            </a:r>
            <a:r>
              <a:rPr lang="en-US" altLang="en-US" sz="2200" dirty="0" smtClean="0">
                <a:latin typeface="Arial (Body)"/>
                <a:ea typeface="ＭＳ Ｐゴシック" charset="-128"/>
                <a:sym typeface="Arial"/>
              </a:rPr>
              <a:t>doesn’</a:t>
            </a:r>
            <a:r>
              <a:rPr lang="en-US" altLang="ja-JP" sz="2200" dirty="0" smtClean="0">
                <a:latin typeface="Arial (Body)"/>
                <a:ea typeface="ＭＳ Ｐゴシック" charset="-128"/>
                <a:sym typeface="Arial"/>
              </a:rPr>
              <a:t>t </a:t>
            </a:r>
            <a:r>
              <a:rPr lang="en-US" altLang="ja-JP" sz="2200" dirty="0">
                <a:latin typeface="Arial (Body)"/>
                <a:ea typeface="ＭＳ Ｐゴシック" charset="-128"/>
                <a:sym typeface="Arial"/>
              </a:rPr>
              <a:t>know what happened at receiver!</a:t>
            </a:r>
          </a:p>
          <a:p>
            <a:pPr marL="255651" indent="-255651">
              <a:spcBef>
                <a:spcPts val="1500"/>
              </a:spcBef>
              <a:buClr>
                <a:srgbClr val="007FA3"/>
              </a:buClr>
              <a:buSzPct val="100000"/>
              <a:buFont typeface="Arial" panose="020B0604020202020204" pitchFamily="34" charset="0"/>
              <a:buChar char="•"/>
              <a:defRPr/>
            </a:pPr>
            <a:r>
              <a:rPr lang="en-US" altLang="en-US" sz="2200" dirty="0" smtClean="0">
                <a:latin typeface="Arial (Body)"/>
                <a:ea typeface="ＭＳ Ｐゴシック" charset="-128"/>
                <a:sym typeface="Arial"/>
              </a:rPr>
              <a:t>Can</a:t>
            </a:r>
            <a:r>
              <a:rPr lang="en-US" altLang="ja-JP" sz="2200" dirty="0" smtClean="0">
                <a:latin typeface="Arial (Body)"/>
                <a:ea typeface="ＭＳ Ｐゴシック" charset="-128"/>
                <a:sym typeface="Arial"/>
              </a:rPr>
              <a:t>’t </a:t>
            </a:r>
            <a:r>
              <a:rPr lang="en-US" altLang="ja-JP" sz="2200" dirty="0">
                <a:latin typeface="Arial (Body)"/>
                <a:ea typeface="ＭＳ Ｐゴシック" charset="-128"/>
                <a:sym typeface="Arial"/>
              </a:rPr>
              <a:t>just retransmit: possible </a:t>
            </a:r>
            <a:r>
              <a:rPr lang="en-US" altLang="ja-JP" sz="2200" dirty="0" smtClean="0">
                <a:latin typeface="Arial (Body)"/>
                <a:ea typeface="ＭＳ Ｐゴシック" charset="-128"/>
                <a:sym typeface="Arial"/>
              </a:rPr>
              <a:t>duplicate</a:t>
            </a:r>
            <a:endParaRPr lang="en-US" altLang="en-US" sz="2200" dirty="0">
              <a:latin typeface="Arial (Body)"/>
              <a:ea typeface="ＭＳ Ｐゴシック" charset="-128"/>
              <a:sym typeface="Arial"/>
            </a:endParaRPr>
          </a:p>
        </p:txBody>
      </p:sp>
      <p:sp>
        <p:nvSpPr>
          <p:cNvPr id="86020" name="Content Placeholder 3"/>
          <p:cNvSpPr txBox="1">
            <a:spLocks noGrp="1"/>
          </p:cNvSpPr>
          <p:nvPr>
            <p:ph idx="13"/>
          </p:nvPr>
        </p:nvSpPr>
        <p:spPr>
          <a:xfrm>
            <a:off x="4903788" y="1600200"/>
            <a:ext cx="3783012" cy="3132138"/>
          </a:xfrm>
        </p:spPr>
        <p:txBody>
          <a:bodyPr>
            <a:spAutoFit/>
          </a:bodyPr>
          <a:lstStyle/>
          <a:p>
            <a:pPr marL="0" indent="0">
              <a:spcBef>
                <a:spcPts val="0"/>
              </a:spcBef>
              <a:buClr>
                <a:srgbClr val="007FA3"/>
              </a:buClr>
              <a:defRPr/>
            </a:pPr>
            <a:r>
              <a:rPr lang="en-US" altLang="en-US" sz="2200" b="1" dirty="0" smtClean="0">
                <a:latin typeface="Arial (Body)"/>
                <a:ea typeface="ＭＳ Ｐゴシック" charset="-128"/>
                <a:cs typeface="Arial" panose="020B0604020202020204" pitchFamily="34" charset="0"/>
              </a:rPr>
              <a:t>handling duplicates:</a:t>
            </a:r>
          </a:p>
          <a:p>
            <a:pPr>
              <a:spcBef>
                <a:spcPts val="1500"/>
              </a:spcBef>
              <a:buClr>
                <a:srgbClr val="007FA3"/>
              </a:buClr>
              <a:buFontTx/>
              <a:buChar char="•"/>
              <a:defRPr/>
            </a:pPr>
            <a:r>
              <a:rPr lang="en-US" altLang="en-US" sz="2200" dirty="0" smtClean="0">
                <a:latin typeface="Arial (Body)"/>
                <a:ea typeface="ＭＳ Ｐゴシック" charset="-128"/>
                <a:cs typeface="Arial" panose="020B0604020202020204" pitchFamily="34" charset="0"/>
              </a:rPr>
              <a:t>sender retransmits current pkt if </a:t>
            </a:r>
            <a:r>
              <a:rPr lang="pt-BR" altLang="en-US" sz="2200" dirty="0" smtClean="0">
                <a:latin typeface="Arial (Body)"/>
                <a:ea typeface="ＭＳ Ｐゴシック" charset="-128"/>
                <a:cs typeface="Arial" panose="020B0604020202020204" pitchFamily="34" charset="0"/>
              </a:rPr>
              <a:t>A</a:t>
            </a:r>
            <a:r>
              <a:rPr lang="pt-BR" altLang="en-US" sz="100" dirty="0" smtClean="0">
                <a:latin typeface="Arial (Body)"/>
                <a:ea typeface="ＭＳ Ｐゴシック" charset="-128"/>
                <a:cs typeface="Arial" panose="020B0604020202020204" pitchFamily="34" charset="0"/>
              </a:rPr>
              <a:t> </a:t>
            </a:r>
            <a:r>
              <a:rPr lang="pt-BR" altLang="en-US" sz="2200" dirty="0" smtClean="0">
                <a:latin typeface="Arial (Body)"/>
                <a:ea typeface="ＭＳ Ｐゴシック" charset="-128"/>
                <a:cs typeface="Arial" panose="020B0604020202020204" pitchFamily="34" charset="0"/>
              </a:rPr>
              <a:t>C</a:t>
            </a:r>
            <a:r>
              <a:rPr lang="pt-BR" altLang="en-US" sz="100" dirty="0" smtClean="0">
                <a:latin typeface="Arial (Body)"/>
                <a:ea typeface="ＭＳ Ｐゴシック" charset="-128"/>
                <a:cs typeface="Arial" panose="020B0604020202020204" pitchFamily="34" charset="0"/>
              </a:rPr>
              <a:t> </a:t>
            </a:r>
            <a:r>
              <a:rPr lang="pt-BR" altLang="en-US" sz="2200" dirty="0" smtClean="0">
                <a:latin typeface="Arial (Body)"/>
                <a:ea typeface="ＭＳ Ｐゴシック" charset="-128"/>
                <a:cs typeface="Arial" panose="020B0604020202020204" pitchFamily="34" charset="0"/>
              </a:rPr>
              <a:t>K / N</a:t>
            </a:r>
            <a:r>
              <a:rPr lang="pt-BR" altLang="en-US" sz="100" dirty="0" smtClean="0">
                <a:latin typeface="Arial (Body)"/>
                <a:ea typeface="ＭＳ Ｐゴシック" charset="-128"/>
                <a:cs typeface="Arial" panose="020B0604020202020204" pitchFamily="34" charset="0"/>
              </a:rPr>
              <a:t> </a:t>
            </a:r>
            <a:r>
              <a:rPr lang="pt-BR" altLang="en-US" sz="2200" dirty="0" smtClean="0">
                <a:latin typeface="Arial (Body)"/>
                <a:ea typeface="ＭＳ Ｐゴシック" charset="-128"/>
                <a:cs typeface="Arial" panose="020B0604020202020204" pitchFamily="34" charset="0"/>
              </a:rPr>
              <a:t>A</a:t>
            </a:r>
            <a:r>
              <a:rPr lang="pt-BR" altLang="en-US" sz="100" dirty="0" smtClean="0">
                <a:latin typeface="Arial (Body)"/>
                <a:ea typeface="ＭＳ Ｐゴシック" charset="-128"/>
                <a:cs typeface="Arial" panose="020B0604020202020204" pitchFamily="34" charset="0"/>
              </a:rPr>
              <a:t> </a:t>
            </a:r>
            <a:r>
              <a:rPr lang="pt-BR" altLang="en-US" sz="2200" dirty="0" smtClean="0">
                <a:latin typeface="Arial (Body)"/>
                <a:ea typeface="ＭＳ Ｐゴシック" charset="-128"/>
                <a:cs typeface="Arial" panose="020B0604020202020204" pitchFamily="34" charset="0"/>
              </a:rPr>
              <a:t>K </a:t>
            </a:r>
            <a:r>
              <a:rPr lang="en-US" altLang="en-US" sz="2200" dirty="0" smtClean="0">
                <a:latin typeface="Arial (Body)"/>
                <a:ea typeface="ＭＳ Ｐゴシック" charset="-128"/>
                <a:cs typeface="Arial" panose="020B0604020202020204" pitchFamily="34" charset="0"/>
              </a:rPr>
              <a:t>corrupted</a:t>
            </a:r>
          </a:p>
          <a:p>
            <a:pPr>
              <a:spcBef>
                <a:spcPts val="1500"/>
              </a:spcBef>
              <a:buClr>
                <a:srgbClr val="007FA3"/>
              </a:buClr>
              <a:buFontTx/>
              <a:buChar char="•"/>
              <a:defRPr/>
            </a:pPr>
            <a:r>
              <a:rPr lang="en-US" altLang="en-US" sz="2200" dirty="0" smtClean="0">
                <a:latin typeface="Arial (Body)"/>
                <a:ea typeface="ＭＳ Ｐゴシック" charset="-128"/>
                <a:cs typeface="Arial" panose="020B0604020202020204" pitchFamily="34" charset="0"/>
              </a:rPr>
              <a:t>sender adds </a:t>
            </a:r>
            <a:r>
              <a:rPr lang="en-US" altLang="en-US" sz="2200" b="1" dirty="0" smtClean="0">
                <a:latin typeface="Arial (Body)"/>
                <a:ea typeface="ＭＳ Ｐゴシック" charset="-128"/>
                <a:cs typeface="Arial" panose="020B0604020202020204" pitchFamily="34" charset="0"/>
              </a:rPr>
              <a:t>sequence number</a:t>
            </a:r>
            <a:r>
              <a:rPr lang="en-US" altLang="en-US" sz="2200" dirty="0" smtClean="0">
                <a:latin typeface="Arial (Body)"/>
                <a:ea typeface="ＭＳ Ｐゴシック" charset="-128"/>
                <a:cs typeface="Arial" panose="020B0604020202020204" pitchFamily="34" charset="0"/>
              </a:rPr>
              <a:t> to each pkt</a:t>
            </a:r>
          </a:p>
          <a:p>
            <a:pPr>
              <a:spcBef>
                <a:spcPts val="1500"/>
              </a:spcBef>
              <a:buClr>
                <a:srgbClr val="007FA3"/>
              </a:buClr>
              <a:buFontTx/>
              <a:buChar char="•"/>
              <a:defRPr/>
            </a:pPr>
            <a:r>
              <a:rPr lang="en-US" altLang="en-US" sz="2200" dirty="0" smtClean="0">
                <a:latin typeface="Arial (Body)"/>
                <a:ea typeface="ＭＳ Ｐゴシック" charset="-128"/>
                <a:cs typeface="Arial" panose="020B0604020202020204" pitchFamily="34" charset="0"/>
              </a:rPr>
              <a:t>receiver discards (doesn’</a:t>
            </a:r>
            <a:r>
              <a:rPr lang="en-US" altLang="ja-JP" sz="2200" dirty="0" smtClean="0">
                <a:latin typeface="Arial (Body)"/>
                <a:ea typeface="ＭＳ Ｐゴシック" charset="-128"/>
                <a:cs typeface="Arial" panose="020B0604020202020204" pitchFamily="34" charset="0"/>
              </a:rPr>
              <a:t>t deliver up) duplicate pkt</a:t>
            </a:r>
            <a:endParaRPr lang="en-US" altLang="en-US" sz="2200" dirty="0" smtClean="0">
              <a:latin typeface="Arial (Body)"/>
              <a:ea typeface="ＭＳ Ｐゴシック" charset="-128"/>
              <a:cs typeface="Arial" panose="020B0604020202020204" pitchFamily="34" charset="0"/>
            </a:endParaRPr>
          </a:p>
        </p:txBody>
      </p:sp>
      <p:sp>
        <p:nvSpPr>
          <p:cNvPr id="5" name="Content Placeholder 4"/>
          <p:cNvSpPr>
            <a:spLocks noGrp="1"/>
          </p:cNvSpPr>
          <p:nvPr>
            <p:ph idx="14"/>
          </p:nvPr>
        </p:nvSpPr>
        <p:spPr>
          <a:xfrm>
            <a:off x="457200" y="4915035"/>
            <a:ext cx="5250426" cy="1262063"/>
          </a:xfrm>
        </p:spPr>
        <p:txBody>
          <a:bodyPr/>
          <a:lstStyle/>
          <a:p>
            <a:pPr marL="0" indent="0">
              <a:defRPr/>
            </a:pPr>
            <a:r>
              <a:rPr lang="en-US" sz="2200" b="1" dirty="0">
                <a:solidFill>
                  <a:schemeClr val="tx1"/>
                </a:solidFill>
                <a:latin typeface="+mn-lt"/>
              </a:rPr>
              <a:t>stop and </a:t>
            </a:r>
            <a:r>
              <a:rPr lang="en-US" sz="2200" b="1" dirty="0" smtClean="0">
                <a:solidFill>
                  <a:schemeClr val="tx1"/>
                </a:solidFill>
                <a:latin typeface="+mn-lt"/>
              </a:rPr>
              <a:t>wait</a:t>
            </a:r>
          </a:p>
          <a:p>
            <a:pPr marL="0" indent="0">
              <a:spcBef>
                <a:spcPts val="1500"/>
              </a:spcBef>
              <a:defRPr/>
            </a:pPr>
            <a:r>
              <a:rPr lang="en-US" sz="2200" dirty="0">
                <a:latin typeface="+mn-lt"/>
              </a:rPr>
              <a:t>sender sends one packet, </a:t>
            </a:r>
            <a:r>
              <a:rPr lang="en-US" sz="2200" dirty="0" smtClean="0">
                <a:latin typeface="+mn-lt"/>
              </a:rPr>
              <a:t>then </a:t>
            </a:r>
            <a:r>
              <a:rPr lang="en-US" sz="2200" dirty="0">
                <a:latin typeface="+mn-lt"/>
              </a:rPr>
              <a:t>waits </a:t>
            </a:r>
            <a:r>
              <a:rPr lang="en-US" sz="2200" dirty="0" smtClean="0">
                <a:latin typeface="+mn-lt"/>
              </a:rPr>
              <a:t>for receiver response</a:t>
            </a:r>
            <a:endParaRPr lang="en-US" sz="2200" b="1" dirty="0">
              <a:solidFill>
                <a:schemeClr val="tx1"/>
              </a:solidFill>
              <a:latin typeface="+mn-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785"/>
            <a:ext cx="8229600" cy="677078"/>
          </a:xfrm>
        </p:spPr>
        <p:txBody>
          <a:bodyPr>
            <a:spAutoFit/>
          </a:bodyPr>
          <a:lstStyle/>
          <a:p>
            <a:pPr>
              <a:defRPr/>
            </a:pPr>
            <a:r>
              <a:rPr lang="en-US" sz="3200"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t2.1: Sender, Handles Garbled </a:t>
            </a:r>
            <a:r>
              <a:rPr lang="pt-BR" sz="3200" dirty="0" smtClean="0">
                <a:latin typeface="Times New Roman" panose="02020603050405020304" pitchFamily="18" charset="0"/>
                <a:ea typeface="ＭＳ Ｐゴシック" charset="0"/>
                <a:cs typeface="+mj-cs"/>
              </a:rPr>
              <a:t>A</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C</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K</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N</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A</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K</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s</a:t>
            </a:r>
            <a:endParaRPr lang="en-US" sz="3200" dirty="0">
              <a:latin typeface="Times New Roman" panose="02020603050405020304" pitchFamily="18" charset="0"/>
              <a:ea typeface="ＭＳ Ｐゴシック" charset="0"/>
              <a:cs typeface="+mj-cs"/>
            </a:endParaRPr>
          </a:p>
        </p:txBody>
      </p:sp>
      <p:pic>
        <p:nvPicPr>
          <p:cNvPr id="87043" name="Picture 2" descr="A circular process has arrows indicating to and from receivers. Each arrow has corresponding code. The process reads as follows. Wait for call 0 from above, to wait for A C K or N A K 0. The code has 3 lines. A line separates the first line of code from the remaining 2 lines of code. Line 1. r d t underscore send left parenthesis data right parenthesis. Line 2. s n d p k t = make underscore p k t left parenthesis 0 comma data comma checksum right parenthesis. Line 3. u d t underscore send left parenthesis s n d p k t right parenthesis. Wait for A C K or N A K 0 has an arrow looping back, with code that has 4 lines. A line separates the first 3 lines of code from the last line. Line 1. r d t underscore r c v left parenthesis r c v p k t right parenthesis ampersand ampersand. Line 2. Left parenthesis corrupt left parenthesis r c v p k t right parenthesis pipe pipe. Line 3. is N A K left parenthesis r c v p k t right parenthesis right parenthesis. Line 4. u d t underscore send left parenthesis s n d p k t right parenthesis. From bottom right of circle 2, an arrow points to the top right of circle 3. An arrow indicates from, wait for A C K or N A K 0 to, wait for call 1 from above, and has 4 lines of code. A line separates the first 3 lines of code from the last line. Line 1. r d t underscore r c v left parenthesis r c v p k t right parenthesis. Line 2. Ampersand ampersand not corrupt left parenthesis r c v p k t right parenthesis. Line 3. Ampersand ampersand is A C K left parenthesis r c v p k t right parenthesis. Line 4, indented once. lambda. An arrow indicates from, wait for call 1 from above, to, wait for A C K or N A K 1. The arrow has code with 3 lines. An arrow separates the first line of code from the last 2 lines. Line 1. r d t underscore send left parenthesis data right parenthesis. Line 2. s n d p k t = make underscore p k t left parenthesis 1 comma data comma checksum right parenthesis. Line 3. u d t underscore send left parenthesis s n d p k t right parenthesis. An arrow loops back to wait for A C K or N A K 1 with 4 lines of code. A line separates the first 3 lines of code from the last line. Line 1. R d t underscore r c v left parenthesis r c v p k t right parenthesis ampersand ampersand. Line 2. Left parenthesis corrupt left parenthesis r c v p k t right parenthesis pipe pipe. Line 3. Is N A K left parenthesis r c v p k t right parenthesis right parenthesis. Line 4. u d t underscore send left parenthesis s n d p k t right parenthesis. An arrow indicates from, wait for A C K or N A K 1 to, wait for call 0 from above, with 4 lines of code. A line separates the first 3 lines of code from the last line. Line 1. r d t underscore r c v left parenthesis r c v p k t right parenthesis. Line 2. Ampersand ampersand not corrupt left parenthesis r c v p k t right parenthesis. Line 3. Ampersand ampersand is A C K left parenthesis r c v p k t right parenthesis. Line 4, indented once. lambda."/>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58004" y="1610160"/>
            <a:ext cx="6227992" cy="447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35785"/>
            <a:ext cx="8583561" cy="677078"/>
          </a:xfrm>
        </p:spPr>
        <p:txBody>
          <a:bodyPr wrap="square">
            <a:spAutoFit/>
          </a:bodyPr>
          <a:lstStyle/>
          <a:p>
            <a:pPr>
              <a:defRPr/>
            </a:pPr>
            <a:r>
              <a:rPr lang="en-US" sz="3200" dirty="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t2.1: Receiver, Handles Garbled </a:t>
            </a:r>
            <a:r>
              <a:rPr lang="pt-BR" sz="3200" dirty="0" smtClean="0">
                <a:latin typeface="Times New Roman" panose="02020603050405020304" pitchFamily="18" charset="0"/>
                <a:ea typeface="ＭＳ Ｐゴシック" charset="0"/>
                <a:cs typeface="+mj-cs"/>
              </a:rPr>
              <a:t>A</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C</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K/N</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A</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K</a:t>
            </a:r>
            <a:r>
              <a:rPr lang="pt-BR" sz="100" dirty="0" smtClean="0">
                <a:latin typeface="Times New Roman" panose="02020603050405020304" pitchFamily="18" charset="0"/>
                <a:ea typeface="ＭＳ Ｐゴシック" charset="0"/>
                <a:cs typeface="+mj-cs"/>
              </a:rPr>
              <a:t> </a:t>
            </a:r>
            <a:r>
              <a:rPr lang="pt-BR" sz="3200" dirty="0" smtClean="0">
                <a:latin typeface="Times New Roman" panose="02020603050405020304" pitchFamily="18" charset="0"/>
                <a:ea typeface="ＭＳ Ｐゴシック" charset="0"/>
                <a:cs typeface="+mj-cs"/>
              </a:rPr>
              <a:t>s</a:t>
            </a:r>
            <a:endParaRPr lang="en-US" sz="3200" dirty="0">
              <a:latin typeface="Times New Roman" panose="02020603050405020304" pitchFamily="18" charset="0"/>
              <a:ea typeface="ＭＳ Ｐゴシック" charset="0"/>
              <a:cs typeface="+mj-cs"/>
            </a:endParaRPr>
          </a:p>
        </p:txBody>
      </p:sp>
      <p:pic>
        <p:nvPicPr>
          <p:cNvPr id="88067" name="Picture 2" descr="Senders and receivers are in a looped process, indicated by arrows. An arrow from, wait for 0 from below, has 6 lines of code. A line separates the first 2 lines of code from the other 4 lines. Line 1. r d t underscore r c v left parenthesis r c v p k t right parenthesis ampersand ampersand not corrupt left parenthesis r c v p k t right parenthesis. Line 2. Indent, ampersand ampersand. Has underscore s e q 0 left parenthesis r c v p k t right parenthesis. Line 3. extract left parenthesis r c v p k t comma data right parenthesis. Line 4. deliver underscore data left parenthesis data right parenthesis. Line 5. s n d p k t = make underscore p k t left parenthesis A C K comma checksum right parenthesis. Line 5. u d t underscore send left parenthesis s n d p k t right parenthesis. An arrow at, wait for 1 from below, loops back around and has 3 lines of code. A line separates the first line of code from the remaining 2 lines. Line 1. r d t underscore r c v left parenthesis r c v p k t right parenthesis ampersand ampersand corrupt left parenthesis r c v p k t right parenthesis. Line 2. s n d p k t = make underscore p k t left parenthesis N A K comma checksum right parenthesis. Line 3. u d t underscore send left parenthesis s n d p k t right parenthesis. Another arrow at, wait for 1 from below, loops back around and has 4 lines of code. A line separates the first 2 lines of code from the remaining 2. Line 1. r d t underscore r c v left parenthesis r c v p k t right parenthesis ampersand ampersand not corrupt. Line 2. left parenthesis r c v p k t right parenthesis ampersand ampersand has underscore s e q 0 left parenthesis r c v p k t right parenthesis. Line 3. s n d p k t = make underscore p k t left parenthesis A C K comma checksum right parenthesis. Line 4. u d t underscore send left parenthesis s n d p k t right parenthesis. An arrow from, wait for 1 from below, to, wait for 0 from below, has 6 lines of code. A line separates the first 2 lines of code from the remaining 4. Line 1. r d t underscore r c v left parenthesis r c v p k t right parenthesis ampersand ampersand not corrupt left parenthesis r c v p k t right parenthesis. Line 2. Ampersand ampersand has underscore s e q 1 left parenthesis r c v p k t right parenthesis. Line 3. extract left parenthesis r c v p k t comma data right parenthesis. Line 4. deliver underscore data left parenthesis data right parenthesis. Line 5. s n d p k t = make underscore p k t left parenthesis A C K comma checksum right parenthesis. Line 6. u d t underscore send left parenthesis s n d p k t right parenthesis. An arrow at, wait for 1 from below, loops back around and has 4 lines of code. A line separates the first 2 lines of code from the other 2 lines. Line 1. r d t underscore r c v left parenthesis r c v p k t right parenthesis. Line 2. Indent, ampersand ampersand corrupt left parenthesis r c v p k t right parenthesis. Line 3. s n d p k t = make underscore p k t N A K comma checksum right parenthesis. Line 4. u d t underscore send left parenthesis s n d p k t right parenthesis. Another arrow at, wait for 0 from below, loops back around and has 4 lines of code. A line separates the first 2 lines of code from the other 2 lines. Line 1. r d t underscore r c v left parenthesis r c v p k t right parenthesis ampersand ampersand not corrupt. Line 2. v left parenthesis r c v p k t right parenthesis ampersand ampersand has underscore s e q l v left parenthesis r c v p k t right parenthesis. Line 3. s n d p k t = make underscore p k t left parenthesis A C K comma checksum right parenthesis. Line 4. u d t underscore send left parenthesis s n d p k t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352" y="1604741"/>
            <a:ext cx="7951297" cy="4186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t2.1: Discussion</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11361"/>
            <a:ext cx="4114800" cy="4754563"/>
          </a:xfrm>
        </p:spPr>
        <p:txBody>
          <a:bodyPr>
            <a:spAutoFit/>
          </a:bodyPr>
          <a:lstStyle/>
          <a:p>
            <a:pPr marL="0" indent="0">
              <a:spcBef>
                <a:spcPts val="1500"/>
              </a:spcBef>
              <a:buClr>
                <a:srgbClr val="007FA3"/>
              </a:buClr>
              <a:buSzPct val="100000"/>
              <a:defRPr/>
            </a:pPr>
            <a:r>
              <a:rPr lang="en-US" altLang="en-US" sz="2200" b="1" dirty="0" smtClean="0">
                <a:latin typeface="Arial (Body)"/>
                <a:ea typeface="ＭＳ Ｐゴシック" charset="-128"/>
                <a:sym typeface="Arial"/>
              </a:rPr>
              <a:t>sender:</a:t>
            </a:r>
          </a:p>
          <a:p>
            <a:pPr marL="255651" indent="-255651">
              <a:spcBef>
                <a:spcPts val="1500"/>
              </a:spcBef>
              <a:buClr>
                <a:srgbClr val="007FA3"/>
              </a:buClr>
              <a:buSzPct val="100000"/>
              <a:buFont typeface="Arial" panose="020B0604020202020204" pitchFamily="34" charset="0"/>
              <a:buChar char="•"/>
              <a:defRPr/>
            </a:pPr>
            <a:r>
              <a:rPr lang="en-US" altLang="en-US" sz="2200" dirty="0" smtClean="0">
                <a:latin typeface="+mn-lt"/>
                <a:ea typeface="ＭＳ Ｐゴシック" charset="-128"/>
                <a:sym typeface="Arial"/>
              </a:rPr>
              <a:t>seq # added to pkt</a:t>
            </a:r>
          </a:p>
          <a:p>
            <a:pPr marL="255651" indent="-255651">
              <a:spcBef>
                <a:spcPts val="1500"/>
              </a:spcBef>
              <a:buClr>
                <a:srgbClr val="007FA3"/>
              </a:buClr>
              <a:buSzPct val="100000"/>
              <a:buFont typeface="Arial" panose="020B0604020202020204" pitchFamily="34" charset="0"/>
              <a:buChar char="•"/>
              <a:defRPr/>
            </a:pPr>
            <a:r>
              <a:rPr lang="en-US" altLang="en-US" sz="2200" dirty="0" smtClean="0">
                <a:latin typeface="+mn-lt"/>
                <a:ea typeface="ＭＳ Ｐゴシック" charset="-128"/>
                <a:sym typeface="Arial"/>
              </a:rPr>
              <a:t>two Sequence #’</a:t>
            </a:r>
            <a:r>
              <a:rPr lang="en-US" altLang="ja-JP" sz="2200" dirty="0" smtClean="0">
                <a:latin typeface="+mn-lt"/>
                <a:ea typeface="ＭＳ Ｐゴシック" charset="-128"/>
                <a:sym typeface="Arial"/>
              </a:rPr>
              <a:t>s </a:t>
            </a:r>
            <a:r>
              <a:rPr lang="en-US" altLang="ja-JP" sz="2200" dirty="0">
                <a:latin typeface="+mn-lt"/>
                <a:ea typeface="ＭＳ Ｐゴシック" charset="-128"/>
                <a:sym typeface="Arial"/>
              </a:rPr>
              <a:t>(0,1) will suffice</a:t>
            </a:r>
            <a:r>
              <a:rPr lang="en-US" altLang="ja-JP" sz="2200" dirty="0" smtClean="0">
                <a:latin typeface="+mn-lt"/>
                <a:ea typeface="ＭＳ Ｐゴシック" charset="-128"/>
                <a:sym typeface="Arial"/>
              </a:rPr>
              <a:t>. Why</a:t>
            </a:r>
            <a:r>
              <a:rPr lang="en-US" altLang="ja-JP" sz="2200" dirty="0">
                <a:latin typeface="+mn-lt"/>
                <a:ea typeface="ＭＳ Ｐゴシック" charset="-128"/>
                <a:sym typeface="Arial"/>
              </a:rPr>
              <a:t>?</a:t>
            </a:r>
          </a:p>
          <a:p>
            <a:pPr marL="255651" indent="-255651">
              <a:spcBef>
                <a:spcPts val="1500"/>
              </a:spcBef>
              <a:buClr>
                <a:srgbClr val="007FA3"/>
              </a:buClr>
              <a:buSzPct val="100000"/>
              <a:buFont typeface="Arial" panose="020B0604020202020204" pitchFamily="34" charset="0"/>
              <a:buChar char="•"/>
              <a:defRPr/>
            </a:pPr>
            <a:r>
              <a:rPr lang="en-US" altLang="en-US" sz="2200" dirty="0">
                <a:latin typeface="+mn-lt"/>
                <a:ea typeface="ＭＳ Ｐゴシック" charset="-128"/>
                <a:sym typeface="Arial"/>
              </a:rPr>
              <a:t>must check if received </a:t>
            </a:r>
            <a:r>
              <a:rPr lang="pt-BR" altLang="en-US" sz="2200" dirty="0" smtClean="0">
                <a:latin typeface="+mn-lt"/>
                <a:ea typeface="ＭＳ Ｐゴシック" charset="-128"/>
                <a:sym typeface="Arial"/>
              </a:rPr>
              <a:t>A</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C</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K</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N</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A</a:t>
            </a:r>
            <a:r>
              <a:rPr lang="pt-BR" altLang="en-US" sz="100" dirty="0" smtClean="0">
                <a:latin typeface="+mn-lt"/>
                <a:ea typeface="ＭＳ Ｐゴシック" charset="-128"/>
                <a:sym typeface="Arial"/>
              </a:rPr>
              <a:t> </a:t>
            </a:r>
            <a:r>
              <a:rPr lang="pt-BR" altLang="en-US" sz="2200" dirty="0" smtClean="0">
                <a:latin typeface="+mn-lt"/>
                <a:ea typeface="ＭＳ Ｐゴシック" charset="-128"/>
                <a:sym typeface="Arial"/>
              </a:rPr>
              <a:t>K </a:t>
            </a:r>
            <a:r>
              <a:rPr lang="en-US" altLang="en-US" sz="2200" dirty="0" smtClean="0">
                <a:latin typeface="+mn-lt"/>
                <a:ea typeface="ＭＳ Ｐゴシック" charset="-128"/>
                <a:sym typeface="Arial"/>
              </a:rPr>
              <a:t>corrupted</a:t>
            </a:r>
            <a:endParaRPr lang="en-US" altLang="en-US" sz="2200" dirty="0">
              <a:latin typeface="+mn-lt"/>
              <a:ea typeface="ＭＳ Ｐゴシック" charset="-128"/>
              <a:sym typeface="Arial"/>
            </a:endParaRPr>
          </a:p>
          <a:p>
            <a:pPr marL="255651" indent="-255651">
              <a:spcBef>
                <a:spcPts val="1500"/>
              </a:spcBef>
              <a:buClr>
                <a:srgbClr val="007FA3"/>
              </a:buClr>
              <a:buSzPct val="100000"/>
              <a:buFont typeface="Arial" panose="020B0604020202020204" pitchFamily="34" charset="0"/>
              <a:buChar char="•"/>
              <a:defRPr/>
            </a:pPr>
            <a:r>
              <a:rPr lang="en-US" altLang="en-US" sz="2200" dirty="0">
                <a:latin typeface="+mn-lt"/>
                <a:ea typeface="ＭＳ Ｐゴシック" charset="-128"/>
                <a:sym typeface="Arial"/>
              </a:rPr>
              <a:t>twice as many states</a:t>
            </a:r>
          </a:p>
          <a:p>
            <a:pPr marL="741553" lvl="1" indent="-284353">
              <a:spcBef>
                <a:spcPts val="600"/>
              </a:spcBef>
              <a:buClr>
                <a:srgbClr val="007FA3"/>
              </a:buClr>
              <a:buSzPct val="100000"/>
              <a:buFont typeface="Arial" panose="020B0604020202020204" pitchFamily="34" charset="0"/>
              <a:buChar char="–"/>
              <a:defRPr/>
            </a:pPr>
            <a:r>
              <a:rPr lang="en-US" altLang="en-US" sz="2200" dirty="0">
                <a:latin typeface="+mn-lt"/>
                <a:ea typeface="ＭＳ Ｐゴシック" charset="-128"/>
                <a:sym typeface="Arial"/>
              </a:rPr>
              <a:t>state must </a:t>
            </a:r>
            <a:r>
              <a:rPr lang="en-US" altLang="ja-JP" sz="2200" dirty="0" smtClean="0">
                <a:latin typeface="+mn-lt"/>
                <a:ea typeface="ＭＳ Ｐゴシック" charset="-128"/>
                <a:sym typeface="Arial"/>
              </a:rPr>
              <a:t>“remember” </a:t>
            </a:r>
            <a:r>
              <a:rPr lang="en-US" altLang="ja-JP" sz="2200" dirty="0">
                <a:latin typeface="+mn-lt"/>
                <a:ea typeface="ＭＳ Ｐゴシック" charset="-128"/>
                <a:sym typeface="Arial"/>
              </a:rPr>
              <a:t>whether </a:t>
            </a:r>
            <a:r>
              <a:rPr lang="en-US" altLang="ja-JP" sz="2200" dirty="0" smtClean="0">
                <a:latin typeface="+mn-lt"/>
                <a:ea typeface="ＭＳ Ｐゴシック" charset="-128"/>
                <a:sym typeface="Arial"/>
              </a:rPr>
              <a:t>“expected” </a:t>
            </a:r>
            <a:r>
              <a:rPr lang="en-US" altLang="ja-JP" sz="2200" dirty="0">
                <a:latin typeface="+mn-lt"/>
                <a:ea typeface="ＭＳ Ｐゴシック" charset="-128"/>
                <a:sym typeface="Arial"/>
              </a:rPr>
              <a:t>pkt should have seq # of 0 or </a:t>
            </a:r>
            <a:r>
              <a:rPr lang="en-US" altLang="ja-JP" sz="2200" dirty="0" smtClean="0">
                <a:latin typeface="+mn-lt"/>
                <a:ea typeface="ＭＳ Ｐゴシック" charset="-128"/>
                <a:sym typeface="Arial"/>
              </a:rPr>
              <a:t>1</a:t>
            </a:r>
            <a:endParaRPr lang="en-US" altLang="en-US" sz="2200" dirty="0">
              <a:latin typeface="Arial (Body)"/>
              <a:ea typeface="ＭＳ Ｐゴシック" charset="-128"/>
              <a:sym typeface="Arial"/>
            </a:endParaRPr>
          </a:p>
        </p:txBody>
      </p:sp>
      <p:sp>
        <p:nvSpPr>
          <p:cNvPr id="4" name="Content Placeholder 3"/>
          <p:cNvSpPr>
            <a:spLocks noGrp="1"/>
          </p:cNvSpPr>
          <p:nvPr>
            <p:ph idx="13"/>
          </p:nvPr>
        </p:nvSpPr>
        <p:spPr>
          <a:xfrm>
            <a:off x="4837113" y="1607217"/>
            <a:ext cx="3849687" cy="3692525"/>
          </a:xfrm>
        </p:spPr>
        <p:txBody>
          <a:bodyPr>
            <a:spAutoFit/>
          </a:bodyPr>
          <a:lstStyle/>
          <a:p>
            <a:pPr marL="0" indent="0">
              <a:spcBef>
                <a:spcPts val="1500"/>
              </a:spcBef>
              <a:buClr>
                <a:srgbClr val="007FA3"/>
              </a:buClr>
              <a:buSzPct val="100000"/>
              <a:defRPr/>
            </a:pPr>
            <a:r>
              <a:rPr lang="en-US" sz="2200" b="1" dirty="0">
                <a:latin typeface="Arial (Body)"/>
                <a:ea typeface="ＭＳ Ｐゴシック" charset="0"/>
                <a:cs typeface="+mn-cs"/>
                <a:sym typeface="Arial"/>
              </a:rPr>
              <a:t>receiver:</a:t>
            </a:r>
          </a:p>
          <a:p>
            <a:pPr marL="255651" indent="-255651">
              <a:spcBef>
                <a:spcPts val="1500"/>
              </a:spcBef>
              <a:buClr>
                <a:srgbClr val="007FA3"/>
              </a:buClr>
              <a:buSzPct val="100000"/>
              <a:buFont typeface="Arial" panose="020B0604020202020204" pitchFamily="34" charset="0"/>
              <a:buChar char="•"/>
              <a:defRPr/>
            </a:pPr>
            <a:r>
              <a:rPr lang="en-US" sz="2200" dirty="0">
                <a:latin typeface="Arial (Body)"/>
                <a:ea typeface="ＭＳ Ｐゴシック" charset="0"/>
                <a:cs typeface="+mn-cs"/>
                <a:sym typeface="Arial"/>
              </a:rPr>
              <a:t>must check if received packet is duplicate</a:t>
            </a:r>
          </a:p>
          <a:p>
            <a:pPr marL="741553" lvl="1" indent="-284353">
              <a:spcBef>
                <a:spcPts val="600"/>
              </a:spcBef>
              <a:buClr>
                <a:srgbClr val="007FA3"/>
              </a:buClr>
              <a:buSzPct val="100000"/>
              <a:buFont typeface="Arial" panose="020B0604020202020204" pitchFamily="34" charset="0"/>
              <a:buChar char="–"/>
              <a:defRPr/>
            </a:pPr>
            <a:r>
              <a:rPr lang="en-US" sz="2200" dirty="0">
                <a:latin typeface="Arial (Body)"/>
                <a:ea typeface="ＭＳ Ｐゴシック" charset="0"/>
                <a:sym typeface="Arial"/>
              </a:rPr>
              <a:t>state indicates whether 0 or 1 is expected pkt seq #</a:t>
            </a:r>
          </a:p>
          <a:p>
            <a:pPr marL="255651" indent="-255651">
              <a:spcBef>
                <a:spcPts val="1500"/>
              </a:spcBef>
              <a:buClr>
                <a:srgbClr val="007FA3"/>
              </a:buClr>
              <a:buSzPct val="100000"/>
              <a:buFont typeface="Arial" panose="020B0604020202020204" pitchFamily="34" charset="0"/>
              <a:buChar char="•"/>
              <a:defRPr/>
            </a:pPr>
            <a:r>
              <a:rPr lang="en-US" sz="2200" dirty="0">
                <a:latin typeface="Arial (Body)"/>
                <a:ea typeface="ＭＳ Ｐゴシック" charset="0"/>
                <a:cs typeface="+mn-cs"/>
                <a:sym typeface="Arial"/>
              </a:rPr>
              <a:t>note: receiver can </a:t>
            </a:r>
            <a:r>
              <a:rPr lang="en-US" sz="2200" b="1" dirty="0">
                <a:latin typeface="Arial (Body)"/>
                <a:ea typeface="ＭＳ Ｐゴシック" charset="0"/>
                <a:cs typeface="+mn-cs"/>
                <a:sym typeface="Arial"/>
              </a:rPr>
              <a:t>not</a:t>
            </a:r>
            <a:r>
              <a:rPr lang="en-US" sz="2200" dirty="0">
                <a:latin typeface="Arial (Body)"/>
                <a:ea typeface="ＭＳ Ｐゴシック" charset="0"/>
                <a:cs typeface="+mn-cs"/>
                <a:sym typeface="Arial"/>
              </a:rPr>
              <a:t> know if its last </a:t>
            </a:r>
            <a:r>
              <a:rPr lang="pt-BR" sz="2200" dirty="0" smtClean="0">
                <a:latin typeface="Arial (Body)"/>
                <a:ea typeface="ＭＳ Ｐゴシック" charset="0"/>
                <a:cs typeface="+mn-cs"/>
                <a:sym typeface="Arial"/>
              </a:rPr>
              <a:t>A</a:t>
            </a:r>
            <a:r>
              <a:rPr lang="pt-BR" sz="100" dirty="0" smtClean="0">
                <a:latin typeface="Arial (Body)"/>
                <a:ea typeface="ＭＳ Ｐゴシック" charset="0"/>
                <a:cs typeface="+mn-cs"/>
                <a:sym typeface="Arial"/>
              </a:rPr>
              <a:t> </a:t>
            </a:r>
            <a:r>
              <a:rPr lang="pt-BR" sz="2200" dirty="0" smtClean="0">
                <a:latin typeface="Arial (Body)"/>
                <a:ea typeface="ＭＳ Ｐゴシック" charset="0"/>
                <a:cs typeface="+mn-cs"/>
                <a:sym typeface="Arial"/>
              </a:rPr>
              <a:t>C</a:t>
            </a:r>
            <a:r>
              <a:rPr lang="pt-BR" sz="100" dirty="0" smtClean="0">
                <a:latin typeface="Arial (Body)"/>
                <a:ea typeface="ＭＳ Ｐゴシック" charset="0"/>
                <a:cs typeface="+mn-cs"/>
                <a:sym typeface="Arial"/>
              </a:rPr>
              <a:t> </a:t>
            </a:r>
            <a:r>
              <a:rPr lang="pt-BR" sz="2200" dirty="0" smtClean="0">
                <a:latin typeface="Arial (Body)"/>
                <a:ea typeface="ＭＳ Ｐゴシック" charset="0"/>
                <a:cs typeface="+mn-cs"/>
                <a:sym typeface="Arial"/>
              </a:rPr>
              <a:t>K/N</a:t>
            </a:r>
            <a:r>
              <a:rPr lang="pt-BR" sz="100" dirty="0" smtClean="0">
                <a:latin typeface="Arial (Body)"/>
                <a:ea typeface="ＭＳ Ｐゴシック" charset="0"/>
                <a:cs typeface="+mn-cs"/>
                <a:sym typeface="Arial"/>
              </a:rPr>
              <a:t> </a:t>
            </a:r>
            <a:r>
              <a:rPr lang="pt-BR" sz="2200" dirty="0" smtClean="0">
                <a:latin typeface="Arial (Body)"/>
                <a:ea typeface="ＭＳ Ｐゴシック" charset="0"/>
                <a:cs typeface="+mn-cs"/>
                <a:sym typeface="Arial"/>
              </a:rPr>
              <a:t>A</a:t>
            </a:r>
            <a:r>
              <a:rPr lang="pt-BR" sz="100" dirty="0" smtClean="0">
                <a:latin typeface="Arial (Body)"/>
                <a:ea typeface="ＭＳ Ｐゴシック" charset="0"/>
                <a:cs typeface="+mn-cs"/>
                <a:sym typeface="Arial"/>
              </a:rPr>
              <a:t> </a:t>
            </a:r>
            <a:r>
              <a:rPr lang="pt-BR" sz="2200" dirty="0" smtClean="0">
                <a:latin typeface="Arial (Body)"/>
                <a:ea typeface="ＭＳ Ｐゴシック" charset="0"/>
                <a:cs typeface="+mn-cs"/>
                <a:sym typeface="Arial"/>
              </a:rPr>
              <a:t>K </a:t>
            </a:r>
            <a:r>
              <a:rPr lang="en-US" sz="2200" dirty="0" smtClean="0">
                <a:latin typeface="Arial (Body)"/>
                <a:ea typeface="ＭＳ Ｐゴシック" charset="0"/>
                <a:cs typeface="+mn-cs"/>
                <a:sym typeface="Arial"/>
              </a:rPr>
              <a:t>received O</a:t>
            </a:r>
            <a:r>
              <a:rPr lang="en-US" sz="100" dirty="0" smtClean="0">
                <a:latin typeface="Arial (Body)"/>
                <a:ea typeface="ＭＳ Ｐゴシック" charset="0"/>
                <a:cs typeface="+mn-cs"/>
                <a:sym typeface="Arial"/>
              </a:rPr>
              <a:t> </a:t>
            </a:r>
            <a:r>
              <a:rPr lang="en-US" sz="2200" dirty="0" smtClean="0">
                <a:latin typeface="Arial (Body)"/>
                <a:ea typeface="ＭＳ Ｐゴシック" charset="0"/>
                <a:cs typeface="+mn-cs"/>
                <a:sym typeface="Arial"/>
              </a:rPr>
              <a:t>K at sender</a:t>
            </a:r>
            <a:endParaRPr lang="en-US" sz="2200" dirty="0">
              <a:latin typeface="Arial (Body)"/>
              <a:ea typeface="ＭＳ Ｐゴシック" charset="0"/>
              <a:cs typeface="+mn-cs"/>
              <a:sym typeface="Aria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t2.2: A </a:t>
            </a:r>
            <a:r>
              <a:rPr lang="pt-BR" dirty="0" smtClean="0">
                <a:latin typeface="Times New Roman" panose="02020603050405020304" pitchFamily="18" charset="0"/>
                <a:ea typeface="ＭＳ Ｐゴシック" charset="0"/>
                <a:cs typeface="+mj-cs"/>
              </a:rPr>
              <a:t>N</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A</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K</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f</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r</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e</a:t>
            </a:r>
            <a:r>
              <a:rPr lang="pt-BR" sz="100" dirty="0" smtClean="0">
                <a:latin typeface="Times New Roman" panose="02020603050405020304" pitchFamily="18" charset="0"/>
                <a:ea typeface="ＭＳ Ｐゴシック" charset="0"/>
                <a:cs typeface="+mj-cs"/>
              </a:rPr>
              <a:t> </a:t>
            </a:r>
            <a:r>
              <a:rPr lang="pt-BR" dirty="0" smtClean="0">
                <a:latin typeface="Times New Roman" panose="02020603050405020304" pitchFamily="18" charset="0"/>
                <a:ea typeface="ＭＳ Ｐゴシック" charset="0"/>
                <a:cs typeface="+mj-cs"/>
              </a:rPr>
              <a:t>e </a:t>
            </a:r>
            <a:r>
              <a:rPr lang="en-US" dirty="0" smtClean="0">
                <a:latin typeface="Times New Roman" panose="02020603050405020304" pitchFamily="18" charset="0"/>
                <a:ea typeface="ＭＳ Ｐゴシック" charset="0"/>
                <a:cs typeface="+mj-cs"/>
              </a:rPr>
              <a:t>Protocol</a:t>
            </a:r>
            <a:endParaRPr lang="en-US"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a:xfrm>
            <a:off x="419100" y="1581150"/>
            <a:ext cx="8064500" cy="3232150"/>
          </a:xfrm>
        </p:spPr>
        <p:txBody>
          <a:bodyPr>
            <a:spAutoFit/>
          </a:bodyPr>
          <a:lstStyle/>
          <a:p>
            <a:pPr marL="255651" indent="-255651">
              <a:buFont typeface="Arial" panose="020B0604020202020204" pitchFamily="34" charset="0"/>
              <a:buChar char="•"/>
              <a:defRPr/>
            </a:pPr>
            <a:r>
              <a:rPr lang="en-US" sz="2400" dirty="0">
                <a:solidFill>
                  <a:srgbClr val="000000"/>
                </a:solidFill>
                <a:latin typeface="Arial (Body)"/>
                <a:ea typeface="ＭＳ Ｐゴシック" charset="0"/>
                <a:cs typeface="+mn-cs"/>
              </a:rPr>
              <a:t>same functionality as </a:t>
            </a:r>
            <a:r>
              <a:rPr lang="en-US" sz="2400" dirty="0" smtClean="0">
                <a:solidFill>
                  <a:srgbClr val="000000"/>
                </a:solidFill>
                <a:latin typeface="Arial (Body)"/>
                <a:ea typeface="ＭＳ Ｐゴシック" charset="0"/>
                <a:cs typeface="+mn-cs"/>
              </a:rPr>
              <a:t>r</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d</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t2.1</a:t>
            </a:r>
            <a:r>
              <a:rPr lang="en-US" sz="2400" dirty="0">
                <a:solidFill>
                  <a:srgbClr val="000000"/>
                </a:solidFill>
                <a:latin typeface="Arial (Body)"/>
                <a:ea typeface="ＭＳ Ｐゴシック" charset="0"/>
                <a:cs typeface="+mn-cs"/>
              </a:rPr>
              <a:t>, using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Ks </a:t>
            </a:r>
            <a:r>
              <a:rPr lang="en-US" sz="2400" dirty="0">
                <a:solidFill>
                  <a:srgbClr val="000000"/>
                </a:solidFill>
                <a:latin typeface="Arial (Body)"/>
                <a:ea typeface="ＭＳ Ｐゴシック" charset="0"/>
                <a:cs typeface="+mn-cs"/>
              </a:rPr>
              <a:t>only</a:t>
            </a:r>
          </a:p>
          <a:p>
            <a:pPr marL="255651" indent="-255651">
              <a:buFont typeface="Arial" panose="020B0604020202020204" pitchFamily="34" charset="0"/>
              <a:buChar char="•"/>
              <a:defRPr/>
            </a:pPr>
            <a:r>
              <a:rPr lang="en-US" sz="2400" dirty="0">
                <a:solidFill>
                  <a:srgbClr val="000000"/>
                </a:solidFill>
                <a:latin typeface="Arial (Body)"/>
                <a:ea typeface="ＭＳ Ｐゴシック" charset="0"/>
                <a:cs typeface="+mn-cs"/>
              </a:rPr>
              <a:t>instead of </a:t>
            </a:r>
            <a:r>
              <a:rPr lang="en-US" sz="2400" dirty="0" smtClean="0">
                <a:solidFill>
                  <a:srgbClr val="000000"/>
                </a:solidFill>
                <a:latin typeface="Arial (Body)"/>
                <a:ea typeface="ＭＳ Ｐゴシック" charset="0"/>
                <a:cs typeface="+mn-cs"/>
              </a:rPr>
              <a:t>N</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 </a:t>
            </a:r>
            <a:r>
              <a:rPr lang="en-US" sz="2400" dirty="0">
                <a:solidFill>
                  <a:srgbClr val="000000"/>
                </a:solidFill>
                <a:latin typeface="Arial (Body)"/>
                <a:ea typeface="ＭＳ Ｐゴシック" charset="0"/>
                <a:cs typeface="+mn-cs"/>
              </a:rPr>
              <a:t>receiver sends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 for </a:t>
            </a:r>
            <a:r>
              <a:rPr lang="en-US" sz="2400" dirty="0">
                <a:solidFill>
                  <a:srgbClr val="000000"/>
                </a:solidFill>
                <a:latin typeface="Arial (Body)"/>
                <a:ea typeface="ＭＳ Ｐゴシック" charset="0"/>
                <a:cs typeface="+mn-cs"/>
              </a:rPr>
              <a:t>last pkt received </a:t>
            </a:r>
            <a:r>
              <a:rPr lang="en-US" sz="2400" dirty="0" smtClean="0">
                <a:solidFill>
                  <a:srgbClr val="000000"/>
                </a:solidFill>
                <a:latin typeface="Arial (Body)"/>
                <a:ea typeface="ＭＳ Ｐゴシック" charset="0"/>
                <a:cs typeface="+mn-cs"/>
              </a:rPr>
              <a:t>O</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a:t>
            </a:r>
            <a:endParaRPr lang="en-US" sz="2400" dirty="0">
              <a:solidFill>
                <a:srgbClr val="000000"/>
              </a:solidFill>
              <a:latin typeface="Arial (Body)"/>
              <a:ea typeface="ＭＳ Ｐゴシック" charset="0"/>
              <a:cs typeface="+mn-cs"/>
            </a:endParaRPr>
          </a:p>
          <a:p>
            <a:pPr marL="741553" lvl="1" indent="-284353">
              <a:buFont typeface="Arial" panose="020B0604020202020204" pitchFamily="34" charset="0"/>
              <a:buChar char="–"/>
              <a:defRPr/>
            </a:pPr>
            <a:r>
              <a:rPr lang="en-US" sz="2400" dirty="0">
                <a:solidFill>
                  <a:srgbClr val="000000"/>
                </a:solidFill>
                <a:latin typeface="Arial (Body)"/>
                <a:ea typeface="ＭＳ Ｐゴシック" charset="0"/>
              </a:rPr>
              <a:t>receiver must </a:t>
            </a:r>
            <a:r>
              <a:rPr lang="en-US" sz="2400" b="1" dirty="0">
                <a:solidFill>
                  <a:srgbClr val="000000"/>
                </a:solidFill>
                <a:latin typeface="Arial (Body)"/>
                <a:ea typeface="ＭＳ Ｐゴシック" charset="0"/>
              </a:rPr>
              <a:t>explicitly</a:t>
            </a:r>
            <a:r>
              <a:rPr lang="en-US" sz="2400" dirty="0">
                <a:solidFill>
                  <a:srgbClr val="000000"/>
                </a:solidFill>
                <a:latin typeface="Arial (Body)"/>
                <a:ea typeface="ＭＳ Ｐゴシック" charset="0"/>
              </a:rPr>
              <a:t> include seq # of pkt being </a:t>
            </a:r>
            <a:r>
              <a:rPr lang="en-US" sz="2400" dirty="0" smtClean="0">
                <a:solidFill>
                  <a:srgbClr val="000000"/>
                </a:solidFill>
                <a:latin typeface="Arial (Body)"/>
                <a:ea typeface="ＭＳ Ｐゴシック" charset="0"/>
              </a:rPr>
              <a:t>ACKed</a:t>
            </a:r>
            <a:endParaRPr lang="en-US" sz="2400" dirty="0">
              <a:solidFill>
                <a:srgbClr val="000000"/>
              </a:solidFill>
              <a:latin typeface="Arial (Body)"/>
              <a:ea typeface="ＭＳ Ｐゴシック" charset="0"/>
            </a:endParaRPr>
          </a:p>
          <a:p>
            <a:pPr marL="255651" indent="-255651">
              <a:buFont typeface="Arial" panose="020B0604020202020204" pitchFamily="34" charset="0"/>
              <a:buChar char="•"/>
              <a:defRPr/>
            </a:pPr>
            <a:r>
              <a:rPr lang="en-US" sz="2400" dirty="0">
                <a:solidFill>
                  <a:srgbClr val="000000"/>
                </a:solidFill>
                <a:latin typeface="Arial (Body)"/>
                <a:ea typeface="ＭＳ Ｐゴシック" charset="0"/>
                <a:cs typeface="+mn-cs"/>
              </a:rPr>
              <a:t>duplicate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 at </a:t>
            </a:r>
            <a:r>
              <a:rPr lang="en-US" sz="2400" dirty="0">
                <a:solidFill>
                  <a:srgbClr val="000000"/>
                </a:solidFill>
                <a:latin typeface="Arial (Body)"/>
                <a:ea typeface="ＭＳ Ｐゴシック" charset="0"/>
                <a:cs typeface="+mn-cs"/>
              </a:rPr>
              <a:t>sender results in same action as </a:t>
            </a:r>
            <a:r>
              <a:rPr lang="en-US" sz="2400" dirty="0" smtClean="0">
                <a:solidFill>
                  <a:srgbClr val="000000"/>
                </a:solidFill>
                <a:latin typeface="Arial (Body)"/>
                <a:ea typeface="ＭＳ Ｐゴシック" charset="0"/>
                <a:cs typeface="+mn-cs"/>
              </a:rPr>
              <a:t>N</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 </a:t>
            </a:r>
            <a:r>
              <a:rPr lang="en-US" sz="2400" b="1" dirty="0">
                <a:solidFill>
                  <a:srgbClr val="000000"/>
                </a:solidFill>
                <a:latin typeface="Arial (Body)"/>
                <a:ea typeface="ＭＳ Ｐゴシック" charset="0"/>
                <a:cs typeface="+mn-cs"/>
              </a:rPr>
              <a:t>retransmit current pkt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t2.2: Sender, Receiver Fragments</a:t>
            </a:r>
            <a:endParaRPr lang="en-US" dirty="0">
              <a:latin typeface="Times New Roman" panose="02020603050405020304" pitchFamily="18" charset="0"/>
              <a:ea typeface="ＭＳ Ｐゴシック" charset="0"/>
              <a:cs typeface="+mj-cs"/>
            </a:endParaRPr>
          </a:p>
        </p:txBody>
      </p:sp>
      <p:pic>
        <p:nvPicPr>
          <p:cNvPr id="92163" name="Picture 2" descr="A diagram is divided into 2 parts. One part is the sender and the other part is receiver. Part 1, sender F S M fragment. There are 2 circles and 3 arrows. The arrows have code beside them. Circle 1, wait for call 0 from above. An arrow indicates to, wait for A C K 0. The arrow corresponds to code with 3 lines. A line separates the first line of code from the remaining 2. Line 1. r d t underscore send left parenthesis data right parenthesis. Line 2. s n d p k t = make underscore p k t left parenthesis 0 comma data comma checksum right parenthesis. Line 3. u d t underscore send left parenthesis s n d p k t right parenthesis. Circle 2, wait for A C K 0. An arrow loops back and has 4 corresponding lines of code. A line separates the first 3 lines of code from the last line. Lines 3 and 4 are highlighted. Line 1. r d t underscore r c v left parenthesis r c v p k t right parenthesis ampersand ampersand. Line 2. Left parenthesis corrupt left parenthesis r c v p k t right parenthesis pipe pipe. Line 3. is A C K left parenthesis r c v p k t comma 1 right parenthesis right parenthesis. Line 4. u d t underscore send left parenthesis s n d p k t right parenthesis. An arrow points away from, wait for A C K 0, and has corresponding code with 4 lines. A line separates the first 3 lines of code from the remaining 1. The third line is highlighted. Line 1. r d t underscore r c v left parenthesis r c v p k t right parenthesis. Line 2. Ampersand ampersand not corrupt left parenthesis r c v p k t right parenthesis. Line 3. Ampersand ampersand is A C K left parenthesis r c v p k t comma 0 right parenthesis. Line 4, indented once. lambda. Part 2, receiver F S M fragment. Wait for 0 from below. An arrow with corresponding code with 6 lines indicates toward, wait for 0 from below. A line separates the first 2 lines of code from the remaining 4. The fifth line is highlighted. Line 1. r d t underscore r c v left parenthesis r c v p k t right parenthesis ampersand ampersand not corrupt left parenthesis r c v p k t right parenthesis. Line 2. Indent, ampersand ampersand has underscore s e q 1 left parenthesis r c v p k t right parenthesis. Line 3. extract left parenthesis r c v p k t comma data right parenthesis. Line 4. deliver underscore data left parenthesis data right parenthesis. Line 5. s n d p k t = make underscore p k t left parenthesis A C K 1 comma c h k s u m right parenthesis. Line 6. u d t underscore send left parenthesis s n d p k t right parenthesis. An arrow from, wait for 0 from below, loops back and has 4 lines of code. A line separates the third line from the fourth line, both of which are highlighted. Line 1. R d t underscore r c v left parenthesis r c v p k t right parenthesis ampersand ampersand. Line 2, indent, left parenthesis corrupt left parenthesis r c v p k t right parenthesis double pipe. Line 3. Indent, indent, has underscore s e q 1 left parenthesis r c v p k t right parenthesis right parenthesis. Line 4. u d t underscore send left parenthesis s n d p k t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33450" y="1612109"/>
            <a:ext cx="727710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t3.0: Channels with Errors and Loss</a:t>
            </a:r>
            <a:endParaRPr lang="en-US" dirty="0">
              <a:latin typeface="Times New Roman" panose="02020603050405020304" pitchFamily="18" charset="0"/>
              <a:ea typeface="ＭＳ Ｐゴシック" charset="0"/>
              <a:cs typeface="+mj-cs"/>
            </a:endParaRPr>
          </a:p>
        </p:txBody>
      </p:sp>
      <p:sp>
        <p:nvSpPr>
          <p:cNvPr id="92163" name="Content Placeholder 2"/>
          <p:cNvSpPr txBox="1">
            <a:spLocks noGrp="1"/>
          </p:cNvSpPr>
          <p:nvPr>
            <p:ph type="body" idx="1"/>
          </p:nvPr>
        </p:nvSpPr>
        <p:spPr>
          <a:xfrm>
            <a:off x="457200" y="1600200"/>
            <a:ext cx="7890387" cy="4570452"/>
          </a:xfrm>
        </p:spPr>
        <p:txBody>
          <a:bodyPr wrap="square">
            <a:spAutoFit/>
          </a:bodyPr>
          <a:lstStyle/>
          <a:p>
            <a:pPr marL="0" indent="0">
              <a:buFont typeface="Arial" panose="020B0604020202020204" pitchFamily="34" charset="0"/>
              <a:buNone/>
              <a:defRPr/>
            </a:pPr>
            <a:r>
              <a:rPr lang="en-US" altLang="en-US" sz="2000" b="1" dirty="0" smtClean="0">
                <a:latin typeface="+mn-lt"/>
                <a:ea typeface="ＭＳ Ｐゴシック" panose="020B0600070205080204" pitchFamily="34" charset="-128"/>
                <a:cs typeface="Arial" panose="020B0604020202020204" pitchFamily="34" charset="0"/>
              </a:rPr>
              <a:t>new assumption:</a:t>
            </a:r>
            <a:r>
              <a:rPr lang="en-US" altLang="en-US" sz="2000" dirty="0" smtClean="0">
                <a:latin typeface="+mn-lt"/>
                <a:ea typeface="ＭＳ Ｐゴシック" panose="020B0600070205080204" pitchFamily="34" charset="-128"/>
                <a:cs typeface="Arial" panose="020B0604020202020204" pitchFamily="34" charset="0"/>
              </a:rPr>
              <a:t> underlying channel can also lose packets (data, A</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C</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K</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s)</a:t>
            </a:r>
          </a:p>
          <a:p>
            <a:pPr marL="741363" lvl="1" indent="-284163">
              <a:buFontTx/>
              <a:buChar char="–"/>
              <a:defRPr/>
            </a:pPr>
            <a:r>
              <a:rPr lang="en-US" altLang="en-US" sz="2000" dirty="0" smtClean="0">
                <a:latin typeface="+mn-lt"/>
                <a:ea typeface="ＭＳ Ｐゴシック" panose="020B0600070205080204" pitchFamily="34" charset="-128"/>
                <a:cs typeface="Arial" panose="020B0604020202020204" pitchFamily="34" charset="0"/>
              </a:rPr>
              <a:t>checksum, Sequence #, A</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C</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K</a:t>
            </a:r>
            <a:r>
              <a:rPr lang="en-US" altLang="en-US" sz="100" dirty="0" smtClean="0">
                <a:latin typeface="+mn-lt"/>
                <a:ea typeface="ＭＳ Ｐゴシック" panose="020B0600070205080204" pitchFamily="34" charset="-128"/>
                <a:cs typeface="Arial" panose="020B0604020202020204" pitchFamily="34" charset="0"/>
              </a:rPr>
              <a:t> </a:t>
            </a:r>
            <a:r>
              <a:rPr lang="en-US" altLang="en-US" sz="2000" dirty="0" smtClean="0">
                <a:latin typeface="+mn-lt"/>
                <a:ea typeface="ＭＳ Ｐゴシック" panose="020B0600070205080204" pitchFamily="34" charset="-128"/>
                <a:cs typeface="Arial" panose="020B0604020202020204" pitchFamily="34" charset="0"/>
              </a:rPr>
              <a:t>s, retransmissions will be of help … but not enough</a:t>
            </a:r>
          </a:p>
          <a:p>
            <a:pPr marL="0" indent="0">
              <a:buFont typeface="Arial" panose="020B0604020202020204" pitchFamily="34" charset="0"/>
              <a:buNone/>
              <a:defRPr/>
            </a:pPr>
            <a:r>
              <a:rPr lang="en-US" altLang="en-US" sz="2000" b="1" dirty="0">
                <a:latin typeface="+mn-lt"/>
                <a:ea typeface="ＭＳ Ｐゴシック" panose="020B0600070205080204" pitchFamily="34" charset="-128"/>
                <a:cs typeface="Arial" panose="020B0604020202020204" pitchFamily="34" charset="0"/>
              </a:rPr>
              <a:t>approach: </a:t>
            </a:r>
            <a:r>
              <a:rPr lang="en-US" altLang="en-US" sz="2000" dirty="0">
                <a:latin typeface="+mn-lt"/>
                <a:ea typeface="ＭＳ Ｐゴシック" panose="020B0600070205080204" pitchFamily="34" charset="-128"/>
                <a:cs typeface="Arial" panose="020B0604020202020204" pitchFamily="34" charset="0"/>
              </a:rPr>
              <a:t>sender waits </a:t>
            </a:r>
            <a:r>
              <a:rPr lang="en-US" altLang="ja-JP" sz="2000" dirty="0" smtClean="0">
                <a:latin typeface="+mn-lt"/>
                <a:ea typeface="ＭＳ Ｐゴシック" panose="020B0600070205080204" pitchFamily="34" charset="-128"/>
                <a:cs typeface="Arial" panose="020B0604020202020204" pitchFamily="34" charset="0"/>
              </a:rPr>
              <a:t>“reasonable” </a:t>
            </a:r>
            <a:r>
              <a:rPr lang="en-US" altLang="ja-JP" sz="2000" dirty="0">
                <a:latin typeface="+mn-lt"/>
                <a:ea typeface="ＭＳ Ｐゴシック" panose="020B0600070205080204" pitchFamily="34" charset="-128"/>
                <a:cs typeface="Arial" panose="020B0604020202020204" pitchFamily="34" charset="0"/>
              </a:rPr>
              <a:t>amount of time for A</a:t>
            </a:r>
            <a:r>
              <a:rPr lang="en-US" altLang="ja-JP" sz="100" dirty="0">
                <a:latin typeface="+mn-lt"/>
                <a:ea typeface="ＭＳ Ｐゴシック" panose="020B0600070205080204" pitchFamily="34" charset="-128"/>
                <a:cs typeface="Arial" panose="020B0604020202020204" pitchFamily="34" charset="0"/>
              </a:rPr>
              <a:t> </a:t>
            </a:r>
            <a:r>
              <a:rPr lang="en-US" altLang="ja-JP" sz="2000" dirty="0">
                <a:latin typeface="+mn-lt"/>
                <a:ea typeface="ＭＳ Ｐゴシック" panose="020B0600070205080204" pitchFamily="34" charset="-128"/>
                <a:cs typeface="Arial" panose="020B0604020202020204" pitchFamily="34" charset="0"/>
              </a:rPr>
              <a:t>C</a:t>
            </a:r>
            <a:r>
              <a:rPr lang="en-US" altLang="ja-JP" sz="100" dirty="0">
                <a:latin typeface="+mn-lt"/>
                <a:ea typeface="ＭＳ Ｐゴシック" panose="020B0600070205080204" pitchFamily="34" charset="-128"/>
                <a:cs typeface="Arial" panose="020B0604020202020204" pitchFamily="34" charset="0"/>
              </a:rPr>
              <a:t> </a:t>
            </a:r>
            <a:r>
              <a:rPr lang="en-US" altLang="ja-JP" sz="2000" dirty="0">
                <a:latin typeface="+mn-lt"/>
                <a:ea typeface="ＭＳ Ｐゴシック" panose="020B0600070205080204" pitchFamily="34" charset="-128"/>
                <a:cs typeface="Arial" panose="020B0604020202020204" pitchFamily="34" charset="0"/>
              </a:rPr>
              <a:t>K</a:t>
            </a:r>
          </a:p>
          <a:p>
            <a:pPr>
              <a:buFontTx/>
              <a:buChar char="•"/>
              <a:defRPr/>
            </a:pPr>
            <a:r>
              <a:rPr lang="en-US" altLang="en-US" sz="2000" dirty="0">
                <a:latin typeface="+mn-lt"/>
                <a:ea typeface="ＭＳ Ｐゴシック" panose="020B0600070205080204" pitchFamily="34" charset="-128"/>
                <a:cs typeface="Arial" panose="020B0604020202020204" pitchFamily="34" charset="0"/>
              </a:rPr>
              <a:t>retransmits if no A</a:t>
            </a:r>
            <a:r>
              <a:rPr lang="en-US" altLang="en-US" sz="100" dirty="0">
                <a:latin typeface="+mn-lt"/>
                <a:ea typeface="ＭＳ Ｐゴシック" panose="020B0600070205080204" pitchFamily="34" charset="-128"/>
                <a:cs typeface="Arial" panose="020B0604020202020204" pitchFamily="34" charset="0"/>
              </a:rPr>
              <a:t> </a:t>
            </a:r>
            <a:r>
              <a:rPr lang="en-US" altLang="en-US" sz="2000" dirty="0">
                <a:latin typeface="+mn-lt"/>
                <a:ea typeface="ＭＳ Ｐゴシック" panose="020B0600070205080204" pitchFamily="34" charset="-128"/>
                <a:cs typeface="Arial" panose="020B0604020202020204" pitchFamily="34" charset="0"/>
              </a:rPr>
              <a:t>C</a:t>
            </a:r>
            <a:r>
              <a:rPr lang="en-US" altLang="en-US" sz="100" dirty="0">
                <a:latin typeface="+mn-lt"/>
                <a:ea typeface="ＭＳ Ｐゴシック" panose="020B0600070205080204" pitchFamily="34" charset="-128"/>
                <a:cs typeface="Arial" panose="020B0604020202020204" pitchFamily="34" charset="0"/>
              </a:rPr>
              <a:t> </a:t>
            </a:r>
            <a:r>
              <a:rPr lang="en-US" altLang="en-US" sz="2000" dirty="0">
                <a:latin typeface="+mn-lt"/>
                <a:ea typeface="ＭＳ Ｐゴシック" panose="020B0600070205080204" pitchFamily="34" charset="-128"/>
                <a:cs typeface="Arial" panose="020B0604020202020204" pitchFamily="34" charset="0"/>
              </a:rPr>
              <a:t>K received in this time</a:t>
            </a:r>
          </a:p>
          <a:p>
            <a:pPr>
              <a:buFontTx/>
              <a:buChar char="•"/>
              <a:defRPr/>
            </a:pPr>
            <a:r>
              <a:rPr lang="en-US" altLang="en-US" sz="2000" dirty="0">
                <a:latin typeface="+mn-lt"/>
                <a:ea typeface="ＭＳ Ｐゴシック" panose="020B0600070205080204" pitchFamily="34" charset="-128"/>
                <a:cs typeface="Arial" panose="020B0604020202020204" pitchFamily="34" charset="0"/>
              </a:rPr>
              <a:t>if pkt (or A</a:t>
            </a:r>
            <a:r>
              <a:rPr lang="en-US" altLang="en-US" sz="100" dirty="0">
                <a:latin typeface="+mn-lt"/>
                <a:ea typeface="ＭＳ Ｐゴシック" panose="020B0600070205080204" pitchFamily="34" charset="-128"/>
                <a:cs typeface="Arial" panose="020B0604020202020204" pitchFamily="34" charset="0"/>
              </a:rPr>
              <a:t> </a:t>
            </a:r>
            <a:r>
              <a:rPr lang="en-US" altLang="en-US" sz="2000" dirty="0">
                <a:latin typeface="+mn-lt"/>
                <a:ea typeface="ＭＳ Ｐゴシック" panose="020B0600070205080204" pitchFamily="34" charset="-128"/>
                <a:cs typeface="Arial" panose="020B0604020202020204" pitchFamily="34" charset="0"/>
              </a:rPr>
              <a:t>C</a:t>
            </a:r>
            <a:r>
              <a:rPr lang="en-US" altLang="en-US" sz="100" dirty="0">
                <a:latin typeface="+mn-lt"/>
                <a:ea typeface="ＭＳ Ｐゴシック" panose="020B0600070205080204" pitchFamily="34" charset="-128"/>
                <a:cs typeface="Arial" panose="020B0604020202020204" pitchFamily="34" charset="0"/>
              </a:rPr>
              <a:t> </a:t>
            </a:r>
            <a:r>
              <a:rPr lang="en-US" altLang="en-US" sz="2000" dirty="0">
                <a:latin typeface="+mn-lt"/>
                <a:ea typeface="ＭＳ Ｐゴシック" panose="020B0600070205080204" pitchFamily="34" charset="-128"/>
                <a:cs typeface="Arial" panose="020B0604020202020204" pitchFamily="34" charset="0"/>
              </a:rPr>
              <a:t>K) just delayed (not lost):</a:t>
            </a:r>
          </a:p>
          <a:p>
            <a:pPr marL="741363" lvl="1" indent="-284163">
              <a:buFontTx/>
              <a:buChar char="–"/>
              <a:defRPr/>
            </a:pPr>
            <a:r>
              <a:rPr lang="en-US" altLang="en-US" sz="2000" dirty="0">
                <a:latin typeface="+mn-lt"/>
                <a:ea typeface="ＭＳ Ｐゴシック" panose="020B0600070205080204" pitchFamily="34" charset="-128"/>
                <a:cs typeface="Arial" panose="020B0604020202020204" pitchFamily="34" charset="0"/>
              </a:rPr>
              <a:t>retransmission will </a:t>
            </a:r>
            <a:r>
              <a:rPr lang="en-US" altLang="en-US" sz="2000" dirty="0" smtClean="0">
                <a:latin typeface="+mn-lt"/>
                <a:ea typeface="ＭＳ Ｐゴシック" panose="020B0600070205080204" pitchFamily="34" charset="-128"/>
                <a:cs typeface="Arial" panose="020B0604020202020204" pitchFamily="34" charset="0"/>
              </a:rPr>
              <a:t>be duplicate</a:t>
            </a:r>
            <a:r>
              <a:rPr lang="en-US" altLang="en-US" sz="2000" dirty="0">
                <a:latin typeface="+mn-lt"/>
                <a:ea typeface="ＭＳ Ｐゴシック" panose="020B0600070205080204" pitchFamily="34" charset="-128"/>
                <a:cs typeface="Arial" panose="020B0604020202020204" pitchFamily="34" charset="0"/>
              </a:rPr>
              <a:t>, but </a:t>
            </a:r>
            <a:r>
              <a:rPr lang="en-US" altLang="en-US" sz="2000" dirty="0" smtClean="0">
                <a:latin typeface="+mn-lt"/>
                <a:ea typeface="ＭＳ Ｐゴシック" panose="020B0600070205080204" pitchFamily="34" charset="-128"/>
                <a:cs typeface="Arial" panose="020B0604020202020204" pitchFamily="34" charset="0"/>
              </a:rPr>
              <a:t>Sequence #</a:t>
            </a:r>
            <a:r>
              <a:rPr lang="en-US" altLang="ja-JP" sz="2000" dirty="0" smtClean="0">
                <a:latin typeface="+mn-lt"/>
                <a:ea typeface="ＭＳ Ｐゴシック" panose="020B0600070205080204" pitchFamily="34" charset="-128"/>
                <a:cs typeface="Arial" panose="020B0604020202020204" pitchFamily="34" charset="0"/>
              </a:rPr>
              <a:t>’s </a:t>
            </a:r>
            <a:r>
              <a:rPr lang="en-US" altLang="ja-JP" sz="2000" dirty="0">
                <a:latin typeface="+mn-lt"/>
                <a:ea typeface="ＭＳ Ｐゴシック" panose="020B0600070205080204" pitchFamily="34" charset="-128"/>
                <a:cs typeface="Arial" panose="020B0604020202020204" pitchFamily="34" charset="0"/>
              </a:rPr>
              <a:t>already handles this</a:t>
            </a:r>
          </a:p>
          <a:p>
            <a:pPr marL="741363" lvl="1" indent="-284163">
              <a:buFontTx/>
              <a:buChar char="–"/>
              <a:defRPr/>
            </a:pPr>
            <a:r>
              <a:rPr lang="en-US" altLang="en-US" sz="2000" dirty="0">
                <a:latin typeface="+mn-lt"/>
                <a:ea typeface="ＭＳ Ｐゴシック" panose="020B0600070205080204" pitchFamily="34" charset="-128"/>
                <a:cs typeface="Arial" panose="020B0604020202020204" pitchFamily="34" charset="0"/>
              </a:rPr>
              <a:t>receiver must specify seq # of pkt being </a:t>
            </a:r>
            <a:r>
              <a:rPr lang="en-US" altLang="en-US" sz="2000" dirty="0" smtClean="0">
                <a:latin typeface="+mn-lt"/>
                <a:ea typeface="ＭＳ Ｐゴシック" panose="020B0600070205080204" pitchFamily="34" charset="-128"/>
                <a:cs typeface="Arial" panose="020B0604020202020204" pitchFamily="34" charset="0"/>
              </a:rPr>
              <a:t>ACKed</a:t>
            </a:r>
            <a:endParaRPr lang="en-US" altLang="en-US" sz="2000" dirty="0">
              <a:latin typeface="+mn-lt"/>
              <a:ea typeface="ＭＳ Ｐゴシック" panose="020B0600070205080204" pitchFamily="34" charset="-128"/>
              <a:cs typeface="Arial" panose="020B0604020202020204" pitchFamily="34" charset="0"/>
            </a:endParaRPr>
          </a:p>
          <a:p>
            <a:pPr>
              <a:buFontTx/>
              <a:buChar char="•"/>
              <a:defRPr/>
            </a:pPr>
            <a:r>
              <a:rPr lang="en-US" altLang="en-US" sz="2000" dirty="0">
                <a:latin typeface="+mn-lt"/>
                <a:ea typeface="ＭＳ Ｐゴシック" panose="020B0600070205080204" pitchFamily="34" charset="-128"/>
                <a:cs typeface="Arial" panose="020B0604020202020204" pitchFamily="34" charset="0"/>
              </a:rPr>
              <a:t>requires countdown </a:t>
            </a:r>
            <a:r>
              <a:rPr lang="en-US" altLang="en-US" sz="2000" dirty="0" smtClean="0">
                <a:latin typeface="+mn-lt"/>
                <a:ea typeface="ＭＳ Ｐゴシック" panose="020B0600070205080204" pitchFamily="34" charset="-128"/>
                <a:cs typeface="Arial" panose="020B0604020202020204" pitchFamily="34" charset="0"/>
              </a:rPr>
              <a:t>timer</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t3.0 Sender</a:t>
            </a:r>
            <a:endParaRPr lang="en-US" dirty="0">
              <a:latin typeface="Times New Roman" panose="02020603050405020304" pitchFamily="18" charset="0"/>
              <a:ea typeface="ＭＳ Ｐゴシック" charset="0"/>
              <a:cs typeface="+mj-cs"/>
            </a:endParaRPr>
          </a:p>
        </p:txBody>
      </p:sp>
      <p:pic>
        <p:nvPicPr>
          <p:cNvPr id="95235" name="Picture 23" descr="A circular process has arrows indicating to and from receivers. Each arrow has corresponding code. The process reads as follows. Wait for call 0 from above, to wait for A C K or N A K 0. The code has 4 lines. A line separates the first line of code from the remaining 2 lines of code. Line 1. r d t underscore send left parenthesis data right parenthesis. Line 2. s n d p k t = make underscore p k t left parenthesis 0 comma data comma checksum right parenthesis. Line 3. u d t underscore send left parenthesis s n d p k t right parenthesis. Line 4. Start underscore timer. Wait for A C K or N A K 0 has an arrow looping back, with code that has 4 lines. A line separates the first 3 lines of code from the last line. Line 1. r d t underscore r c v left parenthesis r c v p k t right parenthesis ampersand ampersand. Line 2. Left parenthesis corrupt left parenthesis r c v p k t right parenthesis double pipe. Line 3. is A C K left parenthesis r c v p k t comma 1 right parenthesis right parenthesis. Line 4. Lambda. An arrow from, wait for A C K 0, loops back, with 3 lines of code as follows. Line 1. Timeout. Line 2. U d t underscore send left parenthesis s n d p k t right parenthesis. Line 3. Start underscore timer. An arrow from, wait for A C K 0, indicates to, wait for call 1 from above. The arrow corresponds to code with 4 lines. A line separates the first 3 lines of code from the last line. Line 1. r d t underscore r c v left parenthesis r c v p k t right parenthesis. Line 2. Ampersand ampersand not corrupt left parenthesis r c v p k t right parenthesis. Line 3. Ampersand ampersand is A C K left parenthesis r c v p k t comma 0 right parenthesis. Line 4. stop underscore timer. Circle 3, wait for call 1 from above. An arrow from, wait for call 1 from above, loops back and has 2 lines of code. A line separates the first line of code from the second. Line 1. r d t underscore r c v left parenthesis r c v p k t right parenthesis. Line 2. Indent, lambda. An arrow indicates from, wait for call 1 from above, to, wait for A C K 1 and has 4 lines, as follows. An arrow separates the first line of code from the last 3 lines. Line 1. r d t underscore send left parenthesis data right parenthesis. Line 2. s n d p k t = make underscore p k t left parenthesis 1 comma data comma checksum right parenthesis. Line 3. u d t underscore send left parenthesis s n d p k t right parenthesis. Line 4. start underscore timer. An arrow from, wait for A C K 1 loops back and has code with 4 lines, as follows. A line separates the first 3 lines of code from the last line. Line 1. r d t underscore r c v left parenthesis r c v p k t right parenthesis ampersand ampersand. Line 2. Left parenthesis corrupt left parenthesis r c v p k t right parenthesis pipe pipe. Line 3. Is A C K left parenthesis r c v p k t comma 0 right parenthesis right parenthesis. Line 4. Indent, lambda. Another arrow loops back to, wait for A C K 1, with 3 lines of code as follows. A line separates the first line of code from the remaining 2. Line 1. timeout. Line 2. u d t underscore send left parenthesis s n d p k t right parenthesis. Line 3. start underscore timer. An arrow indicates from, wait for A C K 1, to, wait for call 1 from above and has 4 lines of code. A line separates the first 3 lines of code from the last line. Line 1. r d t underscore r c v left parenthesis r c v p k t right parenthesis. Line 2. Ampersand ampersand not corrupt left parenthesis r c v p k t right parenthesis. Line 3. Ampersand ampersand is A C K left parenthesis r c v p k t comma 1 right parenthesis. Line 4. stop underscore timer. An arrow at, wait for call 0 from above, loops back and has 2 lines of code. Line 1. R d t underscore r c v left parenthesis r c v p k t right parenthesis. Line 2. Lambda."/>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4638" y="1603630"/>
            <a:ext cx="6054725"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t3.0 in Action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49" name="Text Placeholder 48"/>
          <p:cNvSpPr>
            <a:spLocks noGrp="1"/>
          </p:cNvSpPr>
          <p:nvPr>
            <p:ph type="body" idx="1"/>
          </p:nvPr>
        </p:nvSpPr>
        <p:spPr>
          <a:xfrm>
            <a:off x="1464956" y="1607011"/>
            <a:ext cx="1397000" cy="490537"/>
          </a:xfrm>
        </p:spPr>
        <p:txBody>
          <a:bodyPr/>
          <a:lstStyle/>
          <a:p>
            <a:pPr marL="0" indent="0">
              <a:buFont typeface="Arial"/>
              <a:buNone/>
              <a:defRPr/>
            </a:pPr>
            <a:r>
              <a:rPr lang="en-US" sz="2000" dirty="0">
                <a:latin typeface="+mn-lt"/>
              </a:rPr>
              <a:t>(a) no </a:t>
            </a:r>
            <a:r>
              <a:rPr lang="en-US" sz="2000" dirty="0" smtClean="0">
                <a:latin typeface="+mn-lt"/>
              </a:rPr>
              <a:t>loss</a:t>
            </a:r>
            <a:endParaRPr lang="en-US" sz="2000" dirty="0">
              <a:latin typeface="+mn-lt"/>
            </a:endParaRPr>
          </a:p>
        </p:txBody>
      </p:sp>
      <p:pic>
        <p:nvPicPr>
          <p:cNvPr id="96259" name="Picture 51" descr="A diagram of a, no loss. There are 2 parts, sender and receiver. They are beside each other at the top of the diagram. There are parallel dotted arrows pointing down from both parts. There are 6 labeled arrows zig zagging between the 2 parallel arrows. When the arrows touch a dotted arrow, send and receive is noted. Sender. Send, p k t 0. An arrow starts at the top, and slants downward right toward receiver, p k t 0. Receiver. Received, p k t 0. Send, A C K 0. An arrow points downward left toward sender, A C K 0. Sender. Received, A C K 0. Send, p k t 1. An arrow points downward right toward receiver, p k t 1. Receiver. Received, p k t 1. Send, A C K 1. An arrow points downward left toward sender, A C K 1. Sender. Received, A C K 1. Send, p k t 0. An arrow points downward right toward receiver, p k t 0. Receiver. Received, p k t 0. Send, A C K 0. An arrow points downward left toward sender, A C K 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1675" y="2309812"/>
            <a:ext cx="3248025" cy="392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Placeholder 49"/>
          <p:cNvSpPr>
            <a:spLocks noGrp="1"/>
          </p:cNvSpPr>
          <p:nvPr>
            <p:ph type="body" idx="2"/>
          </p:nvPr>
        </p:nvSpPr>
        <p:spPr>
          <a:xfrm>
            <a:off x="5989638" y="1607011"/>
            <a:ext cx="1862137" cy="463550"/>
          </a:xfrm>
        </p:spPr>
        <p:txBody>
          <a:bodyPr/>
          <a:lstStyle/>
          <a:p>
            <a:pPr marL="0" indent="0">
              <a:buFont typeface="Arial"/>
              <a:buNone/>
              <a:defRPr/>
            </a:pPr>
            <a:r>
              <a:rPr lang="en-US" sz="2000" dirty="0">
                <a:latin typeface="+mn-lt"/>
              </a:rPr>
              <a:t>(b) packet </a:t>
            </a:r>
            <a:r>
              <a:rPr lang="en-US" sz="2000" dirty="0" smtClean="0">
                <a:latin typeface="+mn-lt"/>
              </a:rPr>
              <a:t>loss</a:t>
            </a:r>
            <a:endParaRPr lang="en-US" sz="2000" dirty="0">
              <a:latin typeface="+mn-lt"/>
            </a:endParaRPr>
          </a:p>
        </p:txBody>
      </p:sp>
      <p:pic>
        <p:nvPicPr>
          <p:cNvPr id="96261" name="Picture 52" descr="A diagram of b, packet loss. There are 2 parts, sender and receiver. They are beside each other at the top of the diagram. There are parallel dotted arrows pointing down from both parts. There are 6 labeled arrows zig zagging between the 2 parallel arrows. One of the arrows is broken. When the arrows touch a dotted arrow, send and receive is noted. Sender. Send, p k t 0. An arrow starts at the top, and slants downward right toward receiver, p k t 0. Receiver. Received, p k t 0. Send, A C K 0. An arrow points downward left toward sender, A C K 0. Sender. Received, A C K 0. Send, p k t 1. A line moves downward right toward receiver, but does not reach the dotted vertical line. This is loss. Sender. Timeout. Resend p k t 1. An new arrow parallel to the last line points downward right toward receiver, p k t 1. Receiver. Received, p k t 1. Send, A C K 1. An arrow points downward left toward sender, A C K 1. Sender. Received, A C K 1. Send, p k t 0. An arrow points downward right toward receiver, p k t 0. Receiver. Received, p k t 0. Send, A C K 0. An arrow points downward left toward sender, A C K 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49874" y="2309811"/>
            <a:ext cx="3141663" cy="392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Transport Services and Protocols</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200"/>
            <a:ext cx="4498975" cy="4400550"/>
          </a:xfrm>
        </p:spPr>
        <p:txBody>
          <a:bodyPr>
            <a:spAutoFit/>
          </a:bodyPr>
          <a:lstStyle/>
          <a:p>
            <a:pPr marL="255651" indent="-255651">
              <a:spcBef>
                <a:spcPts val="1500"/>
              </a:spcBef>
              <a:buClr>
                <a:srgbClr val="007FA3"/>
              </a:buClr>
              <a:buFont typeface="Arial" panose="020B0604020202020204" pitchFamily="34" charset="0"/>
              <a:buChar char="•"/>
              <a:defRPr/>
            </a:pPr>
            <a:r>
              <a:rPr lang="en-US" sz="1800" dirty="0">
                <a:latin typeface="Arial (Body)"/>
                <a:ea typeface="ＭＳ Ｐゴシック" charset="0"/>
                <a:cs typeface="+mn-cs"/>
                <a:sym typeface="Arial"/>
              </a:rPr>
              <a:t>provide</a:t>
            </a:r>
            <a:r>
              <a:rPr lang="en-US" sz="1800" i="1" dirty="0">
                <a:latin typeface="Arial (Body)"/>
                <a:ea typeface="ＭＳ Ｐゴシック" charset="0"/>
                <a:cs typeface="+mn-cs"/>
                <a:sym typeface="Arial"/>
              </a:rPr>
              <a:t> </a:t>
            </a:r>
            <a:r>
              <a:rPr lang="en-US" sz="1800" b="1" dirty="0">
                <a:latin typeface="Arial (Body)"/>
                <a:ea typeface="ＭＳ Ｐゴシック" charset="0"/>
                <a:cs typeface="+mn-cs"/>
                <a:sym typeface="Arial"/>
              </a:rPr>
              <a:t>logical communication</a:t>
            </a:r>
            <a:r>
              <a:rPr lang="en-US" sz="1800" dirty="0">
                <a:latin typeface="Arial (Body)"/>
                <a:ea typeface="ＭＳ Ｐゴシック" charset="0"/>
                <a:cs typeface="+mn-cs"/>
                <a:sym typeface="Arial"/>
              </a:rPr>
              <a:t> between app processes running on different hosts</a:t>
            </a:r>
          </a:p>
          <a:p>
            <a:pPr marL="255651" indent="-255651">
              <a:spcBef>
                <a:spcPts val="1500"/>
              </a:spcBef>
              <a:buClr>
                <a:srgbClr val="007FA3"/>
              </a:buClr>
              <a:buFont typeface="Arial" panose="020B0604020202020204" pitchFamily="34" charset="0"/>
              <a:buChar char="•"/>
              <a:defRPr/>
            </a:pPr>
            <a:r>
              <a:rPr lang="en-US" sz="1800" dirty="0">
                <a:latin typeface="Arial (Body)"/>
                <a:ea typeface="ＭＳ Ｐゴシック" charset="0"/>
                <a:cs typeface="+mn-cs"/>
                <a:sym typeface="Arial"/>
              </a:rPr>
              <a:t>transport protocols run in end </a:t>
            </a:r>
            <a:r>
              <a:rPr lang="en-US" sz="1800" dirty="0" smtClean="0">
                <a:latin typeface="Arial (Body)"/>
                <a:ea typeface="ＭＳ Ｐゴシック" charset="0"/>
                <a:cs typeface="+mn-cs"/>
                <a:sym typeface="Arial"/>
              </a:rPr>
              <a:t>systems</a:t>
            </a:r>
            <a:endParaRPr lang="en-US" sz="1800" dirty="0">
              <a:latin typeface="Arial (Body)"/>
              <a:ea typeface="ＭＳ Ｐゴシック" charset="0"/>
              <a:cs typeface="+mn-cs"/>
              <a:sym typeface="Arial"/>
            </a:endParaRPr>
          </a:p>
          <a:p>
            <a:pPr marL="741553" lvl="1" indent="-284353">
              <a:spcBef>
                <a:spcPts val="600"/>
              </a:spcBef>
              <a:buClr>
                <a:srgbClr val="007FA3"/>
              </a:buClr>
              <a:buSzPct val="100000"/>
              <a:buFont typeface="Arial" panose="020B0604020202020204" pitchFamily="34" charset="0"/>
              <a:buChar char="–"/>
              <a:defRPr/>
            </a:pPr>
            <a:r>
              <a:rPr lang="en-US" sz="1800" dirty="0">
                <a:latin typeface="Arial (Body)"/>
                <a:ea typeface="ＭＳ Ｐゴシック" charset="0"/>
                <a:sym typeface="Arial"/>
              </a:rPr>
              <a:t>send side: breaks app messages into </a:t>
            </a:r>
            <a:r>
              <a:rPr lang="en-US" sz="1800" b="1" dirty="0">
                <a:latin typeface="Arial (Body)"/>
                <a:ea typeface="ＭＳ Ｐゴシック" charset="0"/>
                <a:sym typeface="Arial"/>
              </a:rPr>
              <a:t>segments</a:t>
            </a:r>
            <a:r>
              <a:rPr lang="en-US" sz="1800" dirty="0">
                <a:latin typeface="Arial (Body)"/>
                <a:ea typeface="ＭＳ Ｐゴシック" charset="0"/>
                <a:sym typeface="Arial"/>
              </a:rPr>
              <a:t>, passes to </a:t>
            </a:r>
            <a:r>
              <a:rPr lang="en-US" sz="1800" dirty="0" smtClean="0">
                <a:latin typeface="Arial (Body)"/>
                <a:ea typeface="ＭＳ Ｐゴシック" charset="0"/>
                <a:sym typeface="Arial"/>
              </a:rPr>
              <a:t>network </a:t>
            </a:r>
            <a:r>
              <a:rPr lang="en-US" sz="1800" dirty="0">
                <a:latin typeface="Arial (Body)"/>
                <a:ea typeface="ＭＳ Ｐゴシック" charset="0"/>
                <a:sym typeface="Arial"/>
              </a:rPr>
              <a:t>layer</a:t>
            </a:r>
          </a:p>
          <a:p>
            <a:pPr marL="741553" lvl="1" indent="-284353">
              <a:spcBef>
                <a:spcPts val="600"/>
              </a:spcBef>
              <a:buClr>
                <a:srgbClr val="007FA3"/>
              </a:buClr>
              <a:buSzPct val="100000"/>
              <a:buFont typeface="Arial" panose="020B0604020202020204" pitchFamily="34" charset="0"/>
              <a:buChar char="–"/>
              <a:defRPr/>
            </a:pPr>
            <a:r>
              <a:rPr lang="en-US" sz="1800" dirty="0">
                <a:latin typeface="Arial (Body)"/>
                <a:ea typeface="ＭＳ Ｐゴシック" charset="0"/>
                <a:sym typeface="Arial"/>
              </a:rPr>
              <a:t>rcv side: reassembles segments into messages, passes to app layer</a:t>
            </a:r>
          </a:p>
          <a:p>
            <a:pPr marL="255651" indent="-255651">
              <a:spcBef>
                <a:spcPts val="1500"/>
              </a:spcBef>
              <a:buClr>
                <a:srgbClr val="007FA3"/>
              </a:buClr>
              <a:buFont typeface="Arial" panose="020B0604020202020204" pitchFamily="34" charset="0"/>
              <a:buChar char="•"/>
              <a:defRPr/>
            </a:pPr>
            <a:r>
              <a:rPr lang="en-US" sz="1800" dirty="0">
                <a:latin typeface="Arial (Body)"/>
                <a:ea typeface="ＭＳ Ｐゴシック" charset="0"/>
                <a:cs typeface="+mn-cs"/>
                <a:sym typeface="Arial"/>
              </a:rPr>
              <a:t>more than one transport protocol available to apps</a:t>
            </a:r>
          </a:p>
          <a:p>
            <a:pPr marL="741553" lvl="1" indent="-284353">
              <a:spcBef>
                <a:spcPts val="600"/>
              </a:spcBef>
              <a:buClr>
                <a:srgbClr val="007FA3"/>
              </a:buClr>
              <a:buSzPct val="100000"/>
              <a:buFont typeface="Arial" panose="020B0604020202020204" pitchFamily="34" charset="0"/>
              <a:buChar char="–"/>
              <a:defRPr/>
            </a:pPr>
            <a:r>
              <a:rPr lang="en-US" sz="1800" dirty="0">
                <a:latin typeface="Arial (Body)"/>
                <a:ea typeface="ＭＳ Ｐゴシック" charset="0"/>
                <a:sym typeface="Arial"/>
              </a:rPr>
              <a:t>Internet: </a:t>
            </a:r>
            <a:r>
              <a:rPr lang="en-US" sz="1800" dirty="0" smtClean="0">
                <a:latin typeface="Arial (Body)"/>
                <a:ea typeface="ＭＳ Ｐゴシック" charset="0"/>
                <a:sym typeface="Arial"/>
              </a:rPr>
              <a:t>T</a:t>
            </a:r>
            <a:r>
              <a:rPr lang="en-US" sz="100" dirty="0" smtClean="0">
                <a:latin typeface="Arial (Body)"/>
                <a:ea typeface="ＭＳ Ｐゴシック" charset="0"/>
                <a:sym typeface="Arial"/>
              </a:rPr>
              <a:t> </a:t>
            </a:r>
            <a:r>
              <a:rPr lang="en-US" sz="1800" dirty="0" smtClean="0">
                <a:latin typeface="Arial (Body)"/>
                <a:ea typeface="ＭＳ Ｐゴシック" charset="0"/>
                <a:sym typeface="Arial"/>
              </a:rPr>
              <a:t>C</a:t>
            </a:r>
            <a:r>
              <a:rPr lang="en-US" sz="100" dirty="0" smtClean="0">
                <a:latin typeface="Arial (Body)"/>
                <a:ea typeface="ＭＳ Ｐゴシック" charset="0"/>
                <a:sym typeface="Arial"/>
              </a:rPr>
              <a:t> </a:t>
            </a:r>
            <a:r>
              <a:rPr lang="en-US" sz="1800" dirty="0" smtClean="0">
                <a:latin typeface="Arial (Body)"/>
                <a:ea typeface="ＭＳ Ｐゴシック" charset="0"/>
                <a:sym typeface="Arial"/>
              </a:rPr>
              <a:t>P </a:t>
            </a:r>
            <a:r>
              <a:rPr lang="en-US" sz="1800" dirty="0">
                <a:latin typeface="Arial (Body)"/>
                <a:ea typeface="ＭＳ Ｐゴシック" charset="0"/>
                <a:sym typeface="Arial"/>
              </a:rPr>
              <a:t>and </a:t>
            </a:r>
            <a:r>
              <a:rPr lang="en-US" sz="1800" dirty="0" smtClean="0">
                <a:latin typeface="Arial (Body)"/>
                <a:ea typeface="ＭＳ Ｐゴシック" charset="0"/>
                <a:sym typeface="Arial"/>
              </a:rPr>
              <a:t>U</a:t>
            </a:r>
            <a:r>
              <a:rPr lang="en-US" sz="100" dirty="0" smtClean="0">
                <a:latin typeface="Arial (Body)"/>
                <a:ea typeface="ＭＳ Ｐゴシック" charset="0"/>
                <a:sym typeface="Arial"/>
              </a:rPr>
              <a:t> </a:t>
            </a:r>
            <a:r>
              <a:rPr lang="en-US" sz="1800" dirty="0" smtClean="0">
                <a:latin typeface="Arial (Body)"/>
                <a:ea typeface="ＭＳ Ｐゴシック" charset="0"/>
                <a:sym typeface="Arial"/>
              </a:rPr>
              <a:t>D</a:t>
            </a:r>
            <a:r>
              <a:rPr lang="en-US" sz="100" dirty="0" smtClean="0">
                <a:latin typeface="Arial (Body)"/>
                <a:ea typeface="ＭＳ Ｐゴシック" charset="0"/>
                <a:sym typeface="Arial"/>
              </a:rPr>
              <a:t> </a:t>
            </a:r>
            <a:r>
              <a:rPr lang="en-US" sz="1800" dirty="0" smtClean="0">
                <a:latin typeface="Arial (Body)"/>
                <a:ea typeface="ＭＳ Ｐゴシック" charset="0"/>
                <a:sym typeface="Arial"/>
              </a:rPr>
              <a:t>P</a:t>
            </a:r>
            <a:endParaRPr lang="en-US" sz="1800" dirty="0">
              <a:latin typeface="Arial (Body)"/>
              <a:ea typeface="ＭＳ Ｐゴシック" charset="0"/>
              <a:sym typeface="Arial"/>
            </a:endParaRPr>
          </a:p>
        </p:txBody>
      </p:sp>
      <p:pic>
        <p:nvPicPr>
          <p:cNvPr id="44036" name="Picture 4" descr="In a computer network diagram, a laptop in a mobile network is connected to a server in the institutional network. The transport protocols in each device are linked, providing logical end to end transpor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46688" y="1632411"/>
            <a:ext cx="3422650" cy="438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r</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d</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t3.0 in Action </a:t>
            </a:r>
            <a:r>
              <a:rPr lang="en-US" sz="2000" b="0" dirty="0" smtClean="0">
                <a:latin typeface="Times New Roman" panose="02020603050405020304" pitchFamily="18" charset="0"/>
                <a:ea typeface="ＭＳ Ｐゴシック" charset="0"/>
                <a:cs typeface="+mj-cs"/>
              </a:rPr>
              <a:t>(2 of 2)</a:t>
            </a:r>
            <a:endParaRPr lang="en-US" sz="2000" b="0" dirty="0">
              <a:latin typeface="Times New Roman" panose="02020603050405020304" pitchFamily="18" charset="0"/>
              <a:ea typeface="ＭＳ Ｐゴシック" charset="0"/>
              <a:cs typeface="+mj-cs"/>
            </a:endParaRPr>
          </a:p>
        </p:txBody>
      </p:sp>
      <p:sp>
        <p:nvSpPr>
          <p:cNvPr id="49" name="Text Placeholder 48"/>
          <p:cNvSpPr>
            <a:spLocks noGrp="1"/>
          </p:cNvSpPr>
          <p:nvPr>
            <p:ph type="body" idx="1"/>
          </p:nvPr>
        </p:nvSpPr>
        <p:spPr>
          <a:xfrm>
            <a:off x="1508125" y="1587218"/>
            <a:ext cx="1633538" cy="457200"/>
          </a:xfrm>
        </p:spPr>
        <p:txBody>
          <a:bodyPr/>
          <a:lstStyle/>
          <a:p>
            <a:pPr marL="0" indent="0">
              <a:buFont typeface="Arial"/>
              <a:buNone/>
              <a:defRPr/>
            </a:pPr>
            <a:r>
              <a:rPr lang="en-US" sz="2000" dirty="0">
                <a:latin typeface="+mn-lt"/>
              </a:rPr>
              <a:t>(c) </a:t>
            </a:r>
            <a:r>
              <a:rPr lang="en-US" sz="2000" dirty="0" smtClean="0">
                <a:latin typeface="+mn-lt"/>
              </a:rPr>
              <a:t>A</a:t>
            </a:r>
            <a:r>
              <a:rPr lang="en-US" sz="100" dirty="0" smtClean="0">
                <a:latin typeface="+mn-lt"/>
              </a:rPr>
              <a:t> </a:t>
            </a:r>
            <a:r>
              <a:rPr lang="en-US" sz="2000" dirty="0" smtClean="0">
                <a:latin typeface="+mn-lt"/>
              </a:rPr>
              <a:t>C</a:t>
            </a:r>
            <a:r>
              <a:rPr lang="en-US" sz="100" dirty="0" smtClean="0">
                <a:latin typeface="+mn-lt"/>
              </a:rPr>
              <a:t> </a:t>
            </a:r>
            <a:r>
              <a:rPr lang="en-US" sz="2000" dirty="0" smtClean="0">
                <a:latin typeface="+mn-lt"/>
              </a:rPr>
              <a:t>K loss</a:t>
            </a:r>
            <a:endParaRPr lang="en-US" sz="2000" dirty="0">
              <a:latin typeface="+mn-lt"/>
            </a:endParaRPr>
          </a:p>
        </p:txBody>
      </p:sp>
      <p:pic>
        <p:nvPicPr>
          <p:cNvPr id="97283" name="Picture 51" descr="A diagram of c, A C K loss. There are 2 parts, sender and receiver. They are beside each other at the top of the diagram. There are parallel dotted arrows pointing down from both parts. There are 8 labeled arrows zig zagging between the 2 parallel arrows. 1 of the arrows is broken. When the arrows touch a dotted arrow, send and receive is noted. Sender. Send, p k t 0. An arrow starts at the top, and slants downward right toward receiver, p k t 0. Receiver. Received, p k t 0. Send, A C K 0. An arrow points downward left toward sender, A C K 0. Sender. Received, A C K 0. Send, p k t 1. An arrow points downward right toward receiver, p k t 1. Receiver. Received, p k t 1. Send, A C K 1. A line moves downward left toward sender, but does not make it to the vertical dotted line, A C K 1. This is loss. Sender. Timeout, resent p k t 1. An arrow points downward right toward the receiver, p k t 1. Receiver. Received, p k t 1, detect duplicate. Send, A C K 1. An arrow points downward left toward sender. Received, A C K 1. Send p k t 0. An arrow points downward right toward receiver, p k t 0. Received, p k t 0. Send, A C K 0. An arrow points downward left toward sender, A C K 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7225" y="2260574"/>
            <a:ext cx="3335338" cy="409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Placeholder 50"/>
          <p:cNvSpPr>
            <a:spLocks noGrp="1"/>
          </p:cNvSpPr>
          <p:nvPr>
            <p:ph type="body" idx="2"/>
          </p:nvPr>
        </p:nvSpPr>
        <p:spPr>
          <a:xfrm>
            <a:off x="4392613" y="1600712"/>
            <a:ext cx="4294187" cy="430213"/>
          </a:xfrm>
        </p:spPr>
        <p:txBody>
          <a:bodyPr/>
          <a:lstStyle/>
          <a:p>
            <a:pPr marL="0" indent="0">
              <a:buFont typeface="Arial"/>
              <a:buNone/>
              <a:defRPr/>
            </a:pPr>
            <a:r>
              <a:rPr lang="en-US" sz="2000" dirty="0">
                <a:latin typeface="+mn-lt"/>
              </a:rPr>
              <a:t>(d) premature timeout/ delayed </a:t>
            </a:r>
            <a:r>
              <a:rPr lang="en-US" sz="2000" dirty="0" smtClean="0">
                <a:latin typeface="+mn-lt"/>
              </a:rPr>
              <a:t>A</a:t>
            </a:r>
            <a:r>
              <a:rPr lang="en-US" sz="100" dirty="0" smtClean="0">
                <a:latin typeface="+mn-lt"/>
              </a:rPr>
              <a:t> </a:t>
            </a:r>
            <a:r>
              <a:rPr lang="en-US" sz="2000" dirty="0" smtClean="0">
                <a:latin typeface="+mn-lt"/>
              </a:rPr>
              <a:t>C</a:t>
            </a:r>
            <a:r>
              <a:rPr lang="en-US" sz="100" dirty="0" smtClean="0">
                <a:latin typeface="+mn-lt"/>
              </a:rPr>
              <a:t> </a:t>
            </a:r>
            <a:r>
              <a:rPr lang="en-US" sz="2000" dirty="0" smtClean="0">
                <a:latin typeface="+mn-lt"/>
              </a:rPr>
              <a:t>K</a:t>
            </a:r>
            <a:endParaRPr lang="en-US" sz="2000" dirty="0">
              <a:latin typeface="+mn-lt"/>
            </a:endParaRPr>
          </a:p>
        </p:txBody>
      </p:sp>
      <p:pic>
        <p:nvPicPr>
          <p:cNvPr id="97285" name="Picture 52" descr="A diagram of d, premature timeout, delayed A C K. There are 2 parts, sender and receiver. They are beside each other at the top of the diagram. There are parallel dotted arrows pointing down from both parts. There are 8 labeled arrows zig zagging between the 2 parallel arrows. After the third arrow, the arrows begin to overlap. When the arrows touch a dotted arrow, send and receive is noted. Sender. Send, p k t 0. An arrow starts at the top, and slants downward right toward receiver, p k t 0. Receiver. Received, p k t 0. Send, A C K 0. An arrow points downward left toward sender, A C K 0. Sender. There are 2 arrows. 1. Received, A C K 0. Send, p k t 1. An arrow points downward right toward receiver, p k t 1. 2. Timeout resend p k t 1. An arrow points downward right toward receiver, p k t 1. Receiver. There are 2 arrows. Received, p k t 1, detect duplicate. Send, A C K 1. There are 2 arrows. Both point downward left toward sender, and both are labeled A C K 1. 1. An arrow starts from the end of the first p k t 1 arrow. 2. An arrow starts from the end of the second p k t 1 arrow. Sender. Received, A C K 1. Send, p k t 0. From the end of the first A C K 1 arrow, an arrow points downward right toward the receiver, p k t 0. Receiver. Received, p k t 0. Send, A C K 0. An arrow points downward left toward sender. "/>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7276" y="2261575"/>
            <a:ext cx="3952799" cy="3969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Performance of 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t3.0 </a:t>
            </a:r>
            <a:r>
              <a:rPr lang="en-US" sz="2000" dirty="0" smtClean="0">
                <a:solidFill>
                  <a:srgbClr val="007FA3"/>
                </a:solidFill>
                <a:latin typeface="Times New Roman" panose="02020603050405020304" pitchFamily="18" charset="0"/>
                <a:ea typeface="ＭＳ Ｐゴシック" charset="0"/>
                <a:cs typeface="+mj-cs"/>
                <a:sym typeface="Times New Roman"/>
              </a:rPr>
              <a:t>(1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idx="1"/>
          </p:nvPr>
        </p:nvSpPr>
        <p:spPr>
          <a:xfrm>
            <a:off x="457200" y="1600200"/>
            <a:ext cx="8229600" cy="1116013"/>
          </a:xfrm>
        </p:spPr>
        <p:txBody>
          <a:bodyPr>
            <a:spAutoFit/>
          </a:bodyPr>
          <a:lstStyle/>
          <a:p>
            <a:pPr marL="255651" indent="-255651">
              <a:spcBef>
                <a:spcPts val="1500"/>
              </a:spcBef>
              <a:buClr>
                <a:srgbClr val="007FA3"/>
              </a:buClr>
              <a:buSzPct val="100000"/>
              <a:buFont typeface="Arial" panose="020B0604020202020204" pitchFamily="34" charset="0"/>
              <a:buChar char="•"/>
              <a:defRPr/>
            </a:pPr>
            <a:r>
              <a:rPr lang="en-US" sz="2400" dirty="0" smtClean="0">
                <a:latin typeface="Arial (Body)"/>
                <a:ea typeface="ＭＳ Ｐゴシック" charset="0"/>
                <a:cs typeface="+mn-cs"/>
                <a:sym typeface="Arial"/>
              </a:rPr>
              <a:t>r</a:t>
            </a:r>
            <a:r>
              <a:rPr lang="en-US" sz="100" dirty="0" smtClean="0">
                <a:latin typeface="Arial (Body)"/>
                <a:ea typeface="ＭＳ Ｐゴシック" charset="0"/>
                <a:cs typeface="+mn-cs"/>
                <a:sym typeface="Arial"/>
              </a:rPr>
              <a:t> </a:t>
            </a:r>
            <a:r>
              <a:rPr lang="en-US" sz="2400" dirty="0" smtClean="0">
                <a:latin typeface="Arial (Body)"/>
                <a:ea typeface="ＭＳ Ｐゴシック" charset="0"/>
                <a:cs typeface="+mn-cs"/>
                <a:sym typeface="Arial"/>
              </a:rPr>
              <a:t>d</a:t>
            </a:r>
            <a:r>
              <a:rPr lang="en-US" sz="100" dirty="0" smtClean="0">
                <a:latin typeface="Arial (Body)"/>
                <a:ea typeface="ＭＳ Ｐゴシック" charset="0"/>
                <a:cs typeface="+mn-cs"/>
                <a:sym typeface="Arial"/>
              </a:rPr>
              <a:t> </a:t>
            </a:r>
            <a:r>
              <a:rPr lang="en-US" sz="2400" dirty="0" smtClean="0">
                <a:latin typeface="Arial (Body)"/>
                <a:ea typeface="ＭＳ Ｐゴシック" charset="0"/>
                <a:cs typeface="+mn-cs"/>
                <a:sym typeface="Arial"/>
              </a:rPr>
              <a:t>t3.0 </a:t>
            </a:r>
            <a:r>
              <a:rPr lang="en-US" sz="2400" dirty="0">
                <a:latin typeface="Arial (Body)"/>
                <a:ea typeface="ＭＳ Ｐゴシック" charset="0"/>
                <a:cs typeface="+mn-cs"/>
                <a:sym typeface="Arial"/>
              </a:rPr>
              <a:t>is correct, but performance stinks</a:t>
            </a:r>
          </a:p>
          <a:p>
            <a:pPr marL="255651" indent="-255651">
              <a:spcBef>
                <a:spcPts val="1500"/>
              </a:spcBef>
              <a:buClr>
                <a:srgbClr val="007FA3"/>
              </a:buClr>
              <a:buSzPct val="100000"/>
              <a:buFont typeface="Arial" panose="020B0604020202020204" pitchFamily="34" charset="0"/>
              <a:buChar char="•"/>
              <a:defRPr/>
            </a:pPr>
            <a:r>
              <a:rPr lang="en-US" sz="2400" dirty="0" smtClean="0">
                <a:latin typeface="Arial (Body)"/>
                <a:ea typeface="ＭＳ Ｐゴシック" charset="0"/>
                <a:cs typeface="+mn-cs"/>
                <a:sym typeface="Arial"/>
              </a:rPr>
              <a:t>example: </a:t>
            </a:r>
            <a:r>
              <a:rPr lang="en-US" sz="2400" dirty="0">
                <a:latin typeface="Arial (Body)"/>
                <a:ea typeface="ＭＳ Ｐゴシック" charset="0"/>
                <a:cs typeface="+mn-cs"/>
                <a:sym typeface="Arial"/>
              </a:rPr>
              <a:t>1 </a:t>
            </a:r>
            <a:r>
              <a:rPr lang="en-US" sz="2400" dirty="0" smtClean="0">
                <a:latin typeface="Arial (Body)"/>
                <a:ea typeface="ＭＳ Ｐゴシック" charset="0"/>
                <a:cs typeface="+mn-cs"/>
                <a:sym typeface="Arial"/>
              </a:rPr>
              <a:t>G</a:t>
            </a:r>
            <a:r>
              <a:rPr lang="en-US" sz="100" dirty="0" smtClean="0">
                <a:latin typeface="Arial (Body)"/>
                <a:ea typeface="ＭＳ Ｐゴシック" charset="0"/>
                <a:cs typeface="+mn-cs"/>
                <a:sym typeface="Arial"/>
              </a:rPr>
              <a:t> </a:t>
            </a:r>
            <a:r>
              <a:rPr lang="en-US" sz="2400" dirty="0" smtClean="0">
                <a:latin typeface="Arial (Body)"/>
                <a:ea typeface="ＭＳ Ｐゴシック" charset="0"/>
                <a:cs typeface="+mn-cs"/>
                <a:sym typeface="Arial"/>
              </a:rPr>
              <a:t>b</a:t>
            </a:r>
            <a:r>
              <a:rPr lang="en-US" sz="100" dirty="0" smtClean="0">
                <a:latin typeface="Arial (Body)"/>
                <a:ea typeface="ＭＳ Ｐゴシック" charset="0"/>
                <a:cs typeface="+mn-cs"/>
                <a:sym typeface="Arial"/>
              </a:rPr>
              <a:t> </a:t>
            </a:r>
            <a:r>
              <a:rPr lang="en-US" sz="2400" dirty="0" smtClean="0">
                <a:latin typeface="Arial (Body)"/>
                <a:ea typeface="ＭＳ Ｐゴシック" charset="0"/>
                <a:cs typeface="+mn-cs"/>
                <a:sym typeface="Arial"/>
              </a:rPr>
              <a:t>p</a:t>
            </a:r>
            <a:r>
              <a:rPr lang="en-US" sz="100" dirty="0" smtClean="0">
                <a:latin typeface="Arial (Body)"/>
                <a:ea typeface="ＭＳ Ｐゴシック" charset="0"/>
                <a:cs typeface="+mn-cs"/>
                <a:sym typeface="Arial"/>
              </a:rPr>
              <a:t> </a:t>
            </a:r>
            <a:r>
              <a:rPr lang="en-US" sz="2400" dirty="0" smtClean="0">
                <a:latin typeface="Arial (Body)"/>
                <a:ea typeface="ＭＳ Ｐゴシック" charset="0"/>
                <a:cs typeface="+mn-cs"/>
                <a:sym typeface="Arial"/>
              </a:rPr>
              <a:t>s </a:t>
            </a:r>
            <a:r>
              <a:rPr lang="en-US" sz="2400" dirty="0">
                <a:latin typeface="Arial (Body)"/>
                <a:ea typeface="ＭＳ Ｐゴシック" charset="0"/>
                <a:cs typeface="+mn-cs"/>
                <a:sym typeface="Arial"/>
              </a:rPr>
              <a:t>link, 15 ms prop. delay, 8000 bit packet</a:t>
            </a:r>
            <a:r>
              <a:rPr lang="en-US" sz="2400" dirty="0" smtClean="0">
                <a:latin typeface="Arial (Body)"/>
                <a:ea typeface="ＭＳ Ｐゴシック" charset="0"/>
                <a:cs typeface="+mn-cs"/>
                <a:sym typeface="Arial"/>
              </a:rPr>
              <a:t>:</a:t>
            </a:r>
            <a:endParaRPr lang="en-US" sz="2400" dirty="0">
              <a:latin typeface="Arial (Body)"/>
              <a:ea typeface="ＭＳ Ｐゴシック" charset="0"/>
              <a:cs typeface="+mn-cs"/>
              <a:sym typeface="Arial"/>
            </a:endParaRPr>
          </a:p>
        </p:txBody>
      </p:sp>
      <p:graphicFrame>
        <p:nvGraphicFramePr>
          <p:cNvPr id="99332" name="Object 23" descr="d sub trans = L over R = start fraction start fraction 8,000 bits over packet end fraction, over start fraction 10 ninth power bits over seconds end fraction end fraction, = 8 microseconds."/>
          <p:cNvGraphicFramePr>
            <a:graphicFrameLocks noChangeAspect="1"/>
          </p:cNvGraphicFramePr>
          <p:nvPr>
            <p:extLst>
              <p:ext uri="{D42A27DB-BD31-4B8C-83A1-F6EECF244321}">
                <p14:modId xmlns:p14="http://schemas.microsoft.com/office/powerpoint/2010/main" val="1062483997"/>
              </p:ext>
            </p:extLst>
          </p:nvPr>
        </p:nvGraphicFramePr>
        <p:xfrm>
          <a:off x="1322388" y="3003550"/>
          <a:ext cx="6499225" cy="884238"/>
        </p:xfrm>
        <a:graphic>
          <a:graphicData uri="http://schemas.openxmlformats.org/presentationml/2006/ole">
            <mc:AlternateContent xmlns:mc="http://schemas.openxmlformats.org/markup-compatibility/2006">
              <mc:Choice xmlns:v="urn:schemas-microsoft-com:vml" Requires="v">
                <p:oleObj spid="_x0000_s99509" name="Equation" r:id="rId4" imgW="3174840" imgH="431640" progId="Equation.DSMT4">
                  <p:embed/>
                </p:oleObj>
              </mc:Choice>
              <mc:Fallback>
                <p:oleObj name="Equation" r:id="rId4" imgW="3174840" imgH="431640" progId="Equation.DSMT4">
                  <p:embed/>
                  <p:pic>
                    <p:nvPicPr>
                      <p:cNvPr id="0" name="Object 23"/>
                      <p:cNvPicPr>
                        <a:picLocks noChangeAspect="1" noChangeArrowheads="1"/>
                      </p:cNvPicPr>
                      <p:nvPr/>
                    </p:nvPicPr>
                    <p:blipFill>
                      <a:blip r:embed="rId5"/>
                      <a:srcRect/>
                      <a:stretch>
                        <a:fillRect/>
                      </a:stretch>
                    </p:blipFill>
                    <p:spPr bwMode="auto">
                      <a:xfrm>
                        <a:off x="1322388" y="3003550"/>
                        <a:ext cx="6499225"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txBox="1">
            <a:spLocks noGrp="1"/>
          </p:cNvSpPr>
          <p:nvPr>
            <p:ph type="title"/>
          </p:nvPr>
        </p:nvSpPr>
        <p:spPr/>
        <p:txBody>
          <a:bodyPr/>
          <a:lstStyle/>
          <a:p>
            <a:r>
              <a:rPr lang="en-US" altLang="en-US" sz="3400" b="1"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Performance of r</a:t>
            </a:r>
            <a:r>
              <a:rPr lang="en-US" altLang="en-US" sz="100" b="1"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d</a:t>
            </a:r>
            <a:r>
              <a:rPr lang="en-US" altLang="en-US" sz="100" b="1"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t3.0 </a:t>
            </a:r>
            <a:r>
              <a:rPr lang="en-US" altLang="en-US" sz="2000" dirty="0" smtClean="0">
                <a:solidFill>
                  <a:srgbClr val="007FA3"/>
                </a:solidFill>
                <a:latin typeface="Times New Roman" panose="02020603050405020304" pitchFamily="18" charset="0"/>
                <a:ea typeface="MS PGothic" panose="020B0600070205080204" pitchFamily="34" charset="-128"/>
                <a:cs typeface="Arial" panose="020B0604020202020204" pitchFamily="34" charset="0"/>
                <a:sym typeface="Times New Roman" panose="02020603050405020304" pitchFamily="18" charset="0"/>
              </a:rPr>
              <a:t>(2 of 2)</a:t>
            </a:r>
            <a:endParaRPr lang="en-US" altLang="en-US" sz="2000" dirty="0" smtClean="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00200"/>
            <a:ext cx="8229600" cy="919163"/>
          </a:xfrm>
        </p:spPr>
        <p:txBody>
          <a:bodyPr/>
          <a:lstStyle/>
          <a:p>
            <a:pPr marL="741600" lvl="1" indent="-285750">
              <a:spcBef>
                <a:spcPts val="600"/>
              </a:spcBef>
              <a:buClr>
                <a:schemeClr val="tx2"/>
              </a:buClr>
              <a:buFontTx/>
              <a:buChar char="–"/>
              <a:defRPr/>
            </a:pPr>
            <a:r>
              <a:rPr lang="en-US" altLang="en-US" sz="2400" kern="1200" dirty="0" smtClean="0">
                <a:latin typeface="Arial (Body)"/>
                <a:ea typeface="ＭＳ Ｐゴシック" charset="-128"/>
                <a:sym typeface="Arial"/>
              </a:rPr>
              <a:t>U</a:t>
            </a:r>
            <a:r>
              <a:rPr lang="en-US" altLang="en-US" sz="2400" kern="1200" baseline="-25000" dirty="0" smtClean="0">
                <a:latin typeface="Arial (Body)"/>
                <a:ea typeface="ＭＳ Ｐゴシック" charset="-128"/>
                <a:sym typeface="Arial"/>
              </a:rPr>
              <a:t>sender</a:t>
            </a:r>
            <a:r>
              <a:rPr lang="en-US" altLang="en-US" sz="2400" kern="1200" dirty="0">
                <a:latin typeface="Arial (Body)"/>
                <a:ea typeface="ＭＳ Ｐゴシック" charset="-128"/>
                <a:sym typeface="Arial"/>
              </a:rPr>
              <a:t>: </a:t>
            </a:r>
            <a:r>
              <a:rPr lang="en-US" altLang="en-US" sz="2400" b="1" kern="1200" dirty="0">
                <a:latin typeface="Arial (Body)"/>
                <a:ea typeface="ＭＳ Ｐゴシック" charset="-128"/>
                <a:sym typeface="Arial"/>
              </a:rPr>
              <a:t>utilization</a:t>
            </a:r>
            <a:r>
              <a:rPr lang="en-US" altLang="en-US" sz="2400" kern="1200" dirty="0">
                <a:latin typeface="Arial (Body)"/>
                <a:ea typeface="ＭＳ Ｐゴシック" charset="-128"/>
                <a:sym typeface="Arial"/>
              </a:rPr>
              <a:t> – fraction of time sender busy </a:t>
            </a:r>
            <a:r>
              <a:rPr lang="en-US" altLang="en-US" sz="2400" kern="1200" dirty="0" smtClean="0">
                <a:latin typeface="Arial (Body)"/>
                <a:ea typeface="ＭＳ Ｐゴシック" charset="-128"/>
                <a:sym typeface="Arial"/>
              </a:rPr>
              <a:t>sending</a:t>
            </a:r>
            <a:endParaRPr lang="en-US" sz="2400" dirty="0"/>
          </a:p>
        </p:txBody>
      </p:sp>
      <p:graphicFrame>
        <p:nvGraphicFramePr>
          <p:cNvPr id="101381" name="Object 5" descr="U sub sender = start fraction start fraction L over R end fraction, over R T T + start fraction L over R end fraction end fraction, = start fraction 0.008 over 30.008 end fraction, = 0.00027."/>
          <p:cNvGraphicFramePr>
            <a:graphicFrameLocks noChangeAspect="1"/>
          </p:cNvGraphicFramePr>
          <p:nvPr>
            <p:extLst>
              <p:ext uri="{D42A27DB-BD31-4B8C-83A1-F6EECF244321}">
                <p14:modId xmlns:p14="http://schemas.microsoft.com/office/powerpoint/2010/main" val="3313690600"/>
              </p:ext>
            </p:extLst>
          </p:nvPr>
        </p:nvGraphicFramePr>
        <p:xfrm>
          <a:off x="2011363" y="2706688"/>
          <a:ext cx="5121275" cy="1528762"/>
        </p:xfrm>
        <a:graphic>
          <a:graphicData uri="http://schemas.openxmlformats.org/presentationml/2006/ole">
            <mc:AlternateContent xmlns:mc="http://schemas.openxmlformats.org/markup-compatibility/2006">
              <mc:Choice xmlns:v="urn:schemas-microsoft-com:vml" Requires="v">
                <p:oleObj spid="_x0000_s101559" name="Equation" r:id="rId3" imgW="2552400" imgH="761760" progId="Equation.DSMT4">
                  <p:embed/>
                </p:oleObj>
              </mc:Choice>
              <mc:Fallback>
                <p:oleObj name="Equation" r:id="rId3" imgW="2552400" imgH="761760" progId="Equation.DSMT4">
                  <p:embed/>
                  <p:pic>
                    <p:nvPicPr>
                      <p:cNvPr id="0" name="Object 5"/>
                      <p:cNvPicPr>
                        <a:picLocks noChangeAspect="1" noChangeArrowheads="1"/>
                      </p:cNvPicPr>
                      <p:nvPr/>
                    </p:nvPicPr>
                    <p:blipFill>
                      <a:blip r:embed="rId4"/>
                      <a:srcRect/>
                      <a:stretch>
                        <a:fillRect/>
                      </a:stretch>
                    </p:blipFill>
                    <p:spPr bwMode="auto">
                      <a:xfrm>
                        <a:off x="2011363" y="2706688"/>
                        <a:ext cx="5121275"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1380" name="Content Placeholder 3"/>
          <p:cNvSpPr txBox="1">
            <a:spLocks noGrp="1"/>
          </p:cNvSpPr>
          <p:nvPr>
            <p:ph idx="13"/>
          </p:nvPr>
        </p:nvSpPr>
        <p:spPr>
          <a:xfrm>
            <a:off x="457200" y="4438650"/>
            <a:ext cx="8229600" cy="1438275"/>
          </a:xfrm>
        </p:spPr>
        <p:txBody>
          <a:bodyPr/>
          <a:lstStyle/>
          <a:p>
            <a:pPr marL="741363" lvl="1" indent="-284163">
              <a:spcBef>
                <a:spcPts val="600"/>
              </a:spcBef>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if R</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T = 30 msec, 1K</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B pkt every 30 msec: 33k</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B/sec thruput over 1 G</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b</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p</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s link</a:t>
            </a:r>
          </a:p>
          <a:p>
            <a:pPr>
              <a:spcBef>
                <a:spcPts val="1500"/>
              </a:spcBef>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network protocol limits use of physical resources!</a:t>
            </a:r>
            <a:endParaRPr lang="en-US" altLang="en-US" sz="2400" dirty="0" smtClean="0">
              <a:latin typeface="Arial" panose="020B0604020202020204" pitchFamily="34" charset="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d</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t3.0: Stop-and-wait Operation</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102403" name="Picture 13" descr="A diagram has 2 parts, sender and receiver. They are beside each other at the top of the diagram. There are parallel dotted arrows pointing down from both parts. 3 lines zig zag between these parallel lines. Sender. Line 1 is thick and resembles a thin parallelogram, with the sides aligned with the parallel lines. It moves downward right toward receiver. At the top of the side of the parallelogram, the first bit of first packet transmitted, t = 0. At the bottom of the side of the parallelogram, last bit of first packet transmitted, t = L over R. Receiver. The other side of the parallelogram touches the dotted vertical line under receiver. Top of the side of the parallelogram, first bit of first packet arrives. Bottom of the side of the parallelogram, last bit of the first packet arrives, send A C K. From the bottom of the side of the parallelogram, a line moves downward left toward sender. Sender. A C K arrives, send next packet, t = R T T + L over R. On the sender side long the dotted vertical line, the space between the parallelogram and the line, is R T T. On the sender side, from the line, another parallelogram begins to move downward right toward the receiv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8413" y="1668463"/>
            <a:ext cx="660717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404" name="Object 24" descr="U sub sender = start fraction start fraction L over R end fraction, over R T T + start fraction L over R end fraction end fraction, = start fraction 0.008 over 30.008 end fraction, = 0.00027."/>
          <p:cNvGraphicFramePr>
            <a:graphicFrameLocks noChangeAspect="1"/>
          </p:cNvGraphicFramePr>
          <p:nvPr>
            <p:extLst>
              <p:ext uri="{D42A27DB-BD31-4B8C-83A1-F6EECF244321}">
                <p14:modId xmlns:p14="http://schemas.microsoft.com/office/powerpoint/2010/main" val="2172432791"/>
              </p:ext>
            </p:extLst>
          </p:nvPr>
        </p:nvGraphicFramePr>
        <p:xfrm>
          <a:off x="2708275" y="5180013"/>
          <a:ext cx="3727450" cy="1111250"/>
        </p:xfrm>
        <a:graphic>
          <a:graphicData uri="http://schemas.openxmlformats.org/presentationml/2006/ole">
            <mc:AlternateContent xmlns:mc="http://schemas.openxmlformats.org/markup-compatibility/2006">
              <mc:Choice xmlns:v="urn:schemas-microsoft-com:vml" Requires="v">
                <p:oleObj spid="_x0000_s102581" name="Equation" r:id="rId4" imgW="2552400" imgH="761760" progId="Equation.DSMT4">
                  <p:embed/>
                </p:oleObj>
              </mc:Choice>
              <mc:Fallback>
                <p:oleObj name="Equation" r:id="rId4" imgW="2552400" imgH="761760" progId="Equation.DSMT4">
                  <p:embed/>
                  <p:pic>
                    <p:nvPicPr>
                      <p:cNvPr id="0" name="Object 24"/>
                      <p:cNvPicPr>
                        <a:picLocks noChangeAspect="1" noChangeArrowheads="1"/>
                      </p:cNvPicPr>
                      <p:nvPr/>
                    </p:nvPicPr>
                    <p:blipFill>
                      <a:blip r:embed="rId5"/>
                      <a:srcRect/>
                      <a:stretch>
                        <a:fillRect/>
                      </a:stretch>
                    </p:blipFill>
                    <p:spPr bwMode="auto">
                      <a:xfrm>
                        <a:off x="2708275" y="5180013"/>
                        <a:ext cx="3727450"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Pipelined Protocols</a:t>
            </a:r>
            <a:endParaRPr lang="en-US" dirty="0">
              <a:latin typeface="Times New Roman" panose="02020603050405020304" pitchFamily="18" charset="0"/>
              <a:ea typeface="ＭＳ Ｐゴシック" charset="0"/>
              <a:cs typeface="+mj-cs"/>
            </a:endParaRPr>
          </a:p>
        </p:txBody>
      </p:sp>
      <p:sp>
        <p:nvSpPr>
          <p:cNvPr id="100355" name="Content Placeholder 2"/>
          <p:cNvSpPr txBox="1">
            <a:spLocks noGrp="1"/>
          </p:cNvSpPr>
          <p:nvPr>
            <p:ph type="body" idx="1"/>
          </p:nvPr>
        </p:nvSpPr>
        <p:spPr>
          <a:xfrm>
            <a:off x="457200" y="1600200"/>
            <a:ext cx="8229600" cy="1169988"/>
          </a:xfrm>
        </p:spPr>
        <p:txBody>
          <a:bodyPr wrap="square">
            <a:spAutoFit/>
          </a:bodyPr>
          <a:lstStyle/>
          <a:p>
            <a:pPr>
              <a:buFontTx/>
              <a:buChar char="•"/>
              <a:defRPr/>
            </a:pPr>
            <a:r>
              <a:rPr lang="en-US" altLang="en-US" sz="1800" b="1" dirty="0" smtClean="0">
                <a:latin typeface="+mn-lt"/>
                <a:ea typeface="ＭＳ Ｐゴシック" panose="020B0600070205080204" pitchFamily="34" charset="-128"/>
                <a:cs typeface="Arial" panose="020B0604020202020204" pitchFamily="34" charset="0"/>
              </a:rPr>
              <a:t>pipelining: </a:t>
            </a:r>
            <a:r>
              <a:rPr lang="en-US" altLang="en-US" sz="1800" dirty="0" smtClean="0">
                <a:latin typeface="+mn-lt"/>
                <a:ea typeface="ＭＳ Ｐゴシック" panose="020B0600070205080204" pitchFamily="34" charset="-128"/>
                <a:cs typeface="Arial" panose="020B0604020202020204" pitchFamily="34" charset="0"/>
              </a:rPr>
              <a:t>sender allows multiple, </a:t>
            </a:r>
            <a:r>
              <a:rPr lang="en-US" altLang="ja-JP" sz="1800" dirty="0" smtClean="0">
                <a:latin typeface="+mn-lt"/>
                <a:ea typeface="ＭＳ Ｐゴシック" panose="020B0600070205080204" pitchFamily="34" charset="-128"/>
                <a:cs typeface="Arial" panose="020B0604020202020204" pitchFamily="34" charset="0"/>
              </a:rPr>
              <a:t>“in-flight”, yet-to-be acknowledged pkts</a:t>
            </a:r>
          </a:p>
          <a:p>
            <a:pPr marL="741363" lvl="1" indent="-284163">
              <a:buFontTx/>
              <a:buChar char="–"/>
              <a:defRPr/>
            </a:pPr>
            <a:r>
              <a:rPr lang="en-US" altLang="en-US" sz="1800" dirty="0" smtClean="0">
                <a:latin typeface="+mn-lt"/>
                <a:ea typeface="ＭＳ Ｐゴシック" panose="020B0600070205080204" pitchFamily="34" charset="-128"/>
                <a:cs typeface="Arial" panose="020B0604020202020204" pitchFamily="34" charset="0"/>
              </a:rPr>
              <a:t>range of sequence numbers must be increased</a:t>
            </a:r>
          </a:p>
          <a:p>
            <a:pPr marL="741363" lvl="1" indent="-284163">
              <a:buFontTx/>
              <a:buChar char="–"/>
              <a:defRPr/>
            </a:pPr>
            <a:r>
              <a:rPr lang="en-US" altLang="en-US" sz="1800" dirty="0" smtClean="0">
                <a:latin typeface="+mn-lt"/>
                <a:ea typeface="ＭＳ Ｐゴシック" panose="020B0600070205080204" pitchFamily="34" charset="-128"/>
                <a:cs typeface="Arial" panose="020B0604020202020204" pitchFamily="34" charset="0"/>
              </a:rPr>
              <a:t>buffering at sender and/or receiver</a:t>
            </a:r>
          </a:p>
        </p:txBody>
      </p:sp>
      <p:pic>
        <p:nvPicPr>
          <p:cNvPr id="103428" name="Picture 4" descr="A model has 2 parts. Both have a continental United States. On the East and West coast of both models, there is a server. There are 2 parallel horizontal lines connecting the servers, top and bottom. Part a, a stop and wait protocol in operation. On the top line, a data packet moves from the left server to the right server. Part b, a pipelined protocol in operation. There are many packets on both lines. Top line, data packets. The packets are moving from the left server to the right. There are 7 groups of packets. 1, 4 packets. 2, 3, 4, 3 packets each. 5, 6, 7, 1 packet each. Bottom line, A C K packets. The packets are moving from the right server to the left. There are 7 groups of packets. 1, 4 packets. 2, 3, 4, 3 packets each. 5, 6, 7, 1 packet each."/>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075" y="3098800"/>
            <a:ext cx="76898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type="body" idx="2"/>
          </p:nvPr>
        </p:nvSpPr>
        <p:spPr>
          <a:xfrm>
            <a:off x="457200" y="5843588"/>
            <a:ext cx="8229600" cy="460375"/>
          </a:xfrm>
        </p:spPr>
        <p:txBody>
          <a:bodyPr>
            <a:spAutoFit/>
          </a:bodyPr>
          <a:lstStyle/>
          <a:p>
            <a:pPr marL="255651" indent="-255651">
              <a:buFont typeface="Arial" panose="020B0604020202020204" pitchFamily="34" charset="0"/>
              <a:buChar char="•"/>
              <a:defRPr/>
            </a:pPr>
            <a:r>
              <a:rPr lang="en-US" sz="1800" dirty="0">
                <a:latin typeface="Arial (Body)"/>
                <a:ea typeface="ＭＳ Ｐゴシック" charset="0"/>
                <a:cs typeface="+mn-cs"/>
              </a:rPr>
              <a:t>two generic forms of pipelined protocols: </a:t>
            </a:r>
            <a:r>
              <a:rPr lang="pt-BR" sz="1800" b="1" dirty="0" smtClean="0">
                <a:latin typeface="Arial (Body)"/>
                <a:ea typeface="ＭＳ Ｐゴシック" charset="0"/>
                <a:cs typeface="+mn-cs"/>
              </a:rPr>
              <a:t>go-Back-N</a:t>
            </a:r>
            <a:r>
              <a:rPr lang="en-US" sz="1800" b="1" dirty="0" smtClean="0">
                <a:latin typeface="Arial (Body)"/>
                <a:ea typeface="ＭＳ Ｐゴシック" charset="0"/>
                <a:cs typeface="+mn-cs"/>
              </a:rPr>
              <a:t>, </a:t>
            </a:r>
            <a:r>
              <a:rPr lang="en-US" sz="1800" b="1" dirty="0">
                <a:latin typeface="Arial (Body)"/>
                <a:ea typeface="ＭＳ Ｐゴシック" charset="0"/>
                <a:cs typeface="+mn-cs"/>
              </a:rPr>
              <a:t>selective </a:t>
            </a:r>
            <a:r>
              <a:rPr lang="en-US" sz="1800" b="1" dirty="0" smtClean="0">
                <a:latin typeface="Arial (Body)"/>
                <a:ea typeface="ＭＳ Ｐゴシック" charset="0"/>
                <a:cs typeface="+mn-cs"/>
              </a:rPr>
              <a:t>repeat</a:t>
            </a:r>
            <a:endParaRPr lang="en-US" sz="1800" b="1" dirty="0">
              <a:latin typeface="Arial (Body)"/>
              <a:ea typeface="ＭＳ Ｐゴシック" charset="0"/>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Pipelining: Increased Utilization</a:t>
            </a:r>
            <a:endParaRPr lang="en-US" dirty="0">
              <a:latin typeface="Times New Roman" panose="02020603050405020304" pitchFamily="18" charset="0"/>
              <a:ea typeface="ＭＳ Ｐゴシック" charset="0"/>
              <a:cs typeface="+mj-cs"/>
            </a:endParaRPr>
          </a:p>
        </p:txBody>
      </p:sp>
      <p:pic>
        <p:nvPicPr>
          <p:cNvPr id="105475" name="Picture 24" descr="A diagram has 2 parts, sender and receiver. They are beside each other at the top of the diagram. There are parallel dotted vertical arrows pointing down from both parts. 3 groups of lines zig zag between these parallel lines. Sender. The first group of lines moves downward right toward the receiver. There are 4 lines. As a group, it resembles a parallelogram, with the 2 sides parallel to the dotted vertical arrows. Line 1, first bit of first packet transmitted, t = 0. Line 2, last bit of first packet transmitted, t = L over R. Receiver. All 4 lines touch the dotted arrow. Line 1, first bit of first packet arrives. Line 2, last bit of first packet arrives, send A C K. Line 3, last bit of second packet arrives, send A C K. Line 4, last bit of third packet arrives, send A C K. From lines 2 through 4, group 2 of 3 lines move downward left toward sender. Sender. From line 2 of the first group of lines, to the start of group 3 of lines, is R T T. Group 3 has 4 lines. Line 1, starts at the first line of group 2, A C K arrives, send next packet, t = R T T + L over R. All lines in group 3 begin to move downward right toward receiv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62887" y="1605335"/>
            <a:ext cx="5618226" cy="3038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U sub sender = start fraction start fraction L over R end fraction, over R T T + start fraction L over R end fraction end fraction, = start fraction 0.008 over 30.008 end fraction, = 0.00027."/>
          <p:cNvPicPr>
            <a:picLocks noChangeAspect="1"/>
          </p:cNvPicPr>
          <p:nvPr/>
        </p:nvPicPr>
        <p:blipFill>
          <a:blip r:embed="rId4"/>
          <a:stretch>
            <a:fillRect/>
          </a:stretch>
        </p:blipFill>
        <p:spPr>
          <a:xfrm>
            <a:off x="973168" y="5002831"/>
            <a:ext cx="4773582" cy="1109568"/>
          </a:xfrm>
          <a:prstGeom prst="rect">
            <a:avLst/>
          </a:prstGeom>
        </p:spPr>
      </p:pic>
      <p:sp>
        <p:nvSpPr>
          <p:cNvPr id="26" name="Text Placeholder 25"/>
          <p:cNvSpPr>
            <a:spLocks noGrp="1"/>
          </p:cNvSpPr>
          <p:nvPr>
            <p:ph type="body" idx="1"/>
          </p:nvPr>
        </p:nvSpPr>
        <p:spPr>
          <a:xfrm>
            <a:off x="5819775" y="5141913"/>
            <a:ext cx="2867025" cy="1041400"/>
          </a:xfrm>
        </p:spPr>
        <p:txBody>
          <a:bodyPr/>
          <a:lstStyle/>
          <a:p>
            <a:pPr marL="0" indent="0">
              <a:buFont typeface="Arial" panose="020B0604020202020204" pitchFamily="34" charset="0"/>
              <a:buNone/>
              <a:defRPr/>
            </a:pPr>
            <a:r>
              <a:rPr lang="en-US" sz="1800" b="1" dirty="0">
                <a:solidFill>
                  <a:schemeClr val="tx1"/>
                </a:solidFill>
                <a:latin typeface="+mn-lt"/>
              </a:rPr>
              <a:t>3-packet pipelining </a:t>
            </a:r>
            <a:r>
              <a:rPr lang="en-US" sz="1800" b="1" dirty="0" smtClean="0">
                <a:solidFill>
                  <a:schemeClr val="tx1"/>
                </a:solidFill>
                <a:latin typeface="+mn-lt"/>
              </a:rPr>
              <a:t>increases </a:t>
            </a:r>
            <a:r>
              <a:rPr lang="en-US" sz="1800" b="1" dirty="0">
                <a:solidFill>
                  <a:schemeClr val="tx1"/>
                </a:solidFill>
                <a:latin typeface="+mn-lt"/>
              </a:rPr>
              <a:t>utilization by a factor of 3</a:t>
            </a:r>
            <a:r>
              <a:rPr lang="en-US" sz="1800" b="1" dirty="0" smtClean="0">
                <a:solidFill>
                  <a:schemeClr val="tx1"/>
                </a:solidFill>
                <a:latin typeface="+mn-lt"/>
              </a:rPr>
              <a:t>!</a:t>
            </a:r>
            <a:endParaRPr lang="en-US" sz="1800" b="1" dirty="0">
              <a:solidFill>
                <a:schemeClr val="tx1"/>
              </a:solidFill>
              <a:latin typeface="+mn-l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Pipelined Protocols: Overview</a:t>
            </a:r>
            <a:endParaRPr lang="en-US" dirty="0">
              <a:latin typeface="Times New Roman" panose="02020603050405020304" pitchFamily="18" charset="0"/>
              <a:ea typeface="ＭＳ Ｐゴシック" charset="0"/>
              <a:cs typeface="+mj-cs"/>
            </a:endParaRPr>
          </a:p>
        </p:txBody>
      </p:sp>
      <p:sp>
        <p:nvSpPr>
          <p:cNvPr id="102403" name="Content Placeholder 2"/>
          <p:cNvSpPr txBox="1">
            <a:spLocks noGrp="1"/>
          </p:cNvSpPr>
          <p:nvPr>
            <p:ph type="body" idx="1"/>
          </p:nvPr>
        </p:nvSpPr>
        <p:spPr>
          <a:xfrm>
            <a:off x="457200" y="1600200"/>
            <a:ext cx="3967163" cy="4608513"/>
          </a:xfrm>
        </p:spPr>
        <p:txBody>
          <a:bodyPr>
            <a:spAutoFit/>
          </a:bodyPr>
          <a:lstStyle/>
          <a:p>
            <a:pPr marL="0" indent="0">
              <a:buFont typeface="Arial"/>
              <a:buNone/>
              <a:defRPr/>
            </a:pPr>
            <a:r>
              <a:rPr lang="en-US" altLang="en-US" sz="2000" b="1" dirty="0" smtClean="0">
                <a:latin typeface="Arial (Body)"/>
                <a:ea typeface="ＭＳ Ｐゴシック" panose="020B0600070205080204" pitchFamily="34" charset="-128"/>
                <a:cs typeface="Arial" panose="020B0604020202020204" pitchFamily="34" charset="0"/>
              </a:rPr>
              <a:t>Go-back-N:</a:t>
            </a:r>
          </a:p>
          <a:p>
            <a:pPr>
              <a:buFontTx/>
              <a:buChar char="•"/>
              <a:defRPr/>
            </a:pPr>
            <a:r>
              <a:rPr lang="en-US" altLang="en-US" sz="2000" dirty="0" smtClean="0">
                <a:latin typeface="Arial (Body)"/>
                <a:ea typeface="ＭＳ Ｐゴシック" panose="020B0600070205080204" pitchFamily="34" charset="-128"/>
                <a:cs typeface="Arial" panose="020B0604020202020204" pitchFamily="34" charset="0"/>
              </a:rPr>
              <a:t>sender can have up to N unacked packets in pipeline</a:t>
            </a:r>
          </a:p>
          <a:p>
            <a:pPr>
              <a:buFontTx/>
              <a:buChar char="•"/>
              <a:defRPr/>
            </a:pPr>
            <a:r>
              <a:rPr lang="en-US" altLang="en-US" sz="2000" dirty="0" smtClean="0">
                <a:latin typeface="Arial (Body)"/>
                <a:ea typeface="ＭＳ Ｐゴシック" panose="020B0600070205080204" pitchFamily="34" charset="-128"/>
                <a:cs typeface="Arial" panose="020B0604020202020204" pitchFamily="34" charset="0"/>
              </a:rPr>
              <a:t>receiver only sends </a:t>
            </a:r>
            <a:r>
              <a:rPr lang="en-US" altLang="en-US" sz="2000" b="1" dirty="0" smtClean="0">
                <a:latin typeface="Arial (Body)"/>
                <a:ea typeface="ＭＳ Ｐゴシック" panose="020B0600070205080204" pitchFamily="34" charset="-128"/>
                <a:cs typeface="Arial" panose="020B0604020202020204" pitchFamily="34" charset="0"/>
              </a:rPr>
              <a:t>cumulative a</a:t>
            </a:r>
            <a:r>
              <a:rPr lang="en-US" altLang="en-US" sz="100" b="1" dirty="0" smtClean="0">
                <a:latin typeface="Arial (Body)"/>
                <a:ea typeface="ＭＳ Ｐゴシック" panose="020B0600070205080204" pitchFamily="34" charset="-128"/>
                <a:cs typeface="Arial" panose="020B0604020202020204" pitchFamily="34" charset="0"/>
              </a:rPr>
              <a:t> </a:t>
            </a:r>
            <a:r>
              <a:rPr lang="en-US" altLang="en-US" sz="2000" b="1" dirty="0" smtClean="0">
                <a:latin typeface="Arial (Body)"/>
                <a:ea typeface="ＭＳ Ｐゴシック" panose="020B0600070205080204" pitchFamily="34" charset="-128"/>
                <a:cs typeface="Arial" panose="020B0604020202020204" pitchFamily="34" charset="0"/>
              </a:rPr>
              <a:t>c</a:t>
            </a:r>
            <a:r>
              <a:rPr lang="en-US" altLang="en-US" sz="100" b="1" dirty="0" smtClean="0">
                <a:latin typeface="Arial (Body)"/>
                <a:ea typeface="ＭＳ Ｐゴシック" panose="020B0600070205080204" pitchFamily="34" charset="-128"/>
                <a:cs typeface="Arial" panose="020B0604020202020204" pitchFamily="34" charset="0"/>
              </a:rPr>
              <a:t> </a:t>
            </a:r>
            <a:r>
              <a:rPr lang="en-US" altLang="en-US" sz="2000" b="1" dirty="0" smtClean="0">
                <a:latin typeface="Arial (Body)"/>
                <a:ea typeface="ＭＳ Ｐゴシック" panose="020B0600070205080204" pitchFamily="34" charset="-128"/>
                <a:cs typeface="Arial" panose="020B0604020202020204" pitchFamily="34" charset="0"/>
              </a:rPr>
              <a:t>k</a:t>
            </a:r>
          </a:p>
          <a:p>
            <a:pPr marL="741363" lvl="1" indent="-284163">
              <a:buFontTx/>
              <a:buChar char="–"/>
              <a:defRPr/>
            </a:pPr>
            <a:r>
              <a:rPr lang="en-US" altLang="en-US" sz="2000" dirty="0" smtClean="0">
                <a:latin typeface="Arial (Body)"/>
                <a:ea typeface="ＭＳ Ｐゴシック" panose="020B0600070205080204" pitchFamily="34" charset="-128"/>
                <a:cs typeface="Arial" panose="020B0604020202020204" pitchFamily="34" charset="0"/>
              </a:rPr>
              <a:t>doesn’</a:t>
            </a:r>
            <a:r>
              <a:rPr lang="en-US" altLang="ja-JP" sz="2000" dirty="0" smtClean="0">
                <a:latin typeface="Arial (Body)"/>
                <a:ea typeface="ＭＳ Ｐゴシック" panose="020B0600070205080204" pitchFamily="34" charset="-128"/>
                <a:cs typeface="Arial" panose="020B0604020202020204" pitchFamily="34" charset="0"/>
              </a:rPr>
              <a:t>t a</a:t>
            </a:r>
            <a:r>
              <a:rPr lang="en-US" altLang="ja-JP" sz="100" dirty="0" smtClean="0">
                <a:latin typeface="Arial (Body)"/>
                <a:ea typeface="ＭＳ Ｐゴシック" panose="020B0600070205080204" pitchFamily="34" charset="-128"/>
                <a:cs typeface="Arial" panose="020B0604020202020204" pitchFamily="34" charset="0"/>
              </a:rPr>
              <a:t> </a:t>
            </a:r>
            <a:r>
              <a:rPr lang="en-US" altLang="ja-JP" sz="2000" dirty="0" smtClean="0">
                <a:latin typeface="Arial (Body)"/>
                <a:ea typeface="ＭＳ Ｐゴシック" panose="020B0600070205080204" pitchFamily="34" charset="-128"/>
                <a:cs typeface="Arial" panose="020B0604020202020204" pitchFamily="34" charset="0"/>
              </a:rPr>
              <a:t>c</a:t>
            </a:r>
            <a:r>
              <a:rPr lang="en-US" altLang="ja-JP" sz="100" dirty="0" smtClean="0">
                <a:latin typeface="Arial (Body)"/>
                <a:ea typeface="ＭＳ Ｐゴシック" panose="020B0600070205080204" pitchFamily="34" charset="-128"/>
                <a:cs typeface="Arial" panose="020B0604020202020204" pitchFamily="34" charset="0"/>
              </a:rPr>
              <a:t> </a:t>
            </a:r>
            <a:r>
              <a:rPr lang="en-US" altLang="ja-JP" sz="2000" dirty="0" smtClean="0">
                <a:latin typeface="Arial (Body)"/>
                <a:ea typeface="ＭＳ Ｐゴシック" panose="020B0600070205080204" pitchFamily="34" charset="-128"/>
                <a:cs typeface="Arial" panose="020B0604020202020204" pitchFamily="34" charset="0"/>
              </a:rPr>
              <a:t>k packet if there’s a gap</a:t>
            </a:r>
          </a:p>
          <a:p>
            <a:pPr>
              <a:buFontTx/>
              <a:buChar char="•"/>
              <a:defRPr/>
            </a:pPr>
            <a:r>
              <a:rPr lang="en-US" altLang="en-US" sz="2000" dirty="0" smtClean="0">
                <a:latin typeface="Arial (Body)"/>
                <a:ea typeface="ＭＳ Ｐゴシック" panose="020B0600070205080204" pitchFamily="34" charset="-128"/>
                <a:cs typeface="Arial" panose="020B0604020202020204" pitchFamily="34" charset="0"/>
              </a:rPr>
              <a:t>sender has timer for oldest unacked packet</a:t>
            </a:r>
          </a:p>
          <a:p>
            <a:pPr marL="741363" lvl="1" indent="-284163">
              <a:buFontTx/>
              <a:buChar char="–"/>
              <a:defRPr/>
            </a:pPr>
            <a:r>
              <a:rPr lang="en-US" altLang="en-US" sz="2000" dirty="0" smtClean="0">
                <a:latin typeface="Arial (Body)"/>
                <a:ea typeface="ＭＳ Ｐゴシック" panose="020B0600070205080204" pitchFamily="34" charset="-128"/>
                <a:cs typeface="Arial" panose="020B0604020202020204" pitchFamily="34" charset="0"/>
              </a:rPr>
              <a:t>when timer expires, retransmit </a:t>
            </a:r>
            <a:r>
              <a:rPr lang="en-US" altLang="en-US" sz="2000" b="1" dirty="0" smtClean="0">
                <a:latin typeface="Arial (Body)"/>
                <a:ea typeface="ＭＳ Ｐゴシック" panose="020B0600070205080204" pitchFamily="34" charset="-128"/>
                <a:cs typeface="Arial" panose="020B0604020202020204" pitchFamily="34" charset="0"/>
              </a:rPr>
              <a:t>all</a:t>
            </a:r>
            <a:r>
              <a:rPr lang="en-US" altLang="en-US" sz="2000" dirty="0" smtClean="0">
                <a:latin typeface="Arial (Body)"/>
                <a:ea typeface="ＭＳ Ｐゴシック" panose="020B0600070205080204" pitchFamily="34" charset="-128"/>
                <a:cs typeface="Arial" panose="020B0604020202020204" pitchFamily="34" charset="0"/>
              </a:rPr>
              <a:t> unacked packets</a:t>
            </a:r>
          </a:p>
        </p:txBody>
      </p:sp>
      <p:sp>
        <p:nvSpPr>
          <p:cNvPr id="4" name="Content Placeholder 3"/>
          <p:cNvSpPr>
            <a:spLocks noGrp="1"/>
          </p:cNvSpPr>
          <p:nvPr>
            <p:ph type="body" idx="2"/>
          </p:nvPr>
        </p:nvSpPr>
        <p:spPr>
          <a:xfrm>
            <a:off x="4572000" y="1603375"/>
            <a:ext cx="4114800" cy="3916363"/>
          </a:xfrm>
        </p:spPr>
        <p:txBody>
          <a:bodyPr>
            <a:spAutoFit/>
          </a:bodyPr>
          <a:lstStyle/>
          <a:p>
            <a:pPr marL="0" indent="0">
              <a:buFont typeface="Arial"/>
              <a:buNone/>
              <a:defRPr/>
            </a:pPr>
            <a:r>
              <a:rPr lang="en-US" altLang="en-US" sz="2000" b="1" dirty="0">
                <a:latin typeface="Arial (Body)"/>
                <a:ea typeface="ＭＳ Ｐゴシック" charset="-128"/>
              </a:rPr>
              <a:t>Selective Repeat:</a:t>
            </a:r>
          </a:p>
          <a:p>
            <a:pPr marL="255651" indent="-255651">
              <a:buFont typeface="Arial" panose="020B0604020202020204" pitchFamily="34" charset="0"/>
              <a:buChar char="•"/>
              <a:defRPr/>
            </a:pPr>
            <a:r>
              <a:rPr lang="en-US" altLang="en-US" sz="2000" dirty="0">
                <a:latin typeface="Arial (Body)"/>
                <a:ea typeface="ＭＳ Ｐゴシック" charset="-128"/>
              </a:rPr>
              <a:t>sender can have up to N </a:t>
            </a:r>
            <a:r>
              <a:rPr lang="en-US" altLang="en-US" sz="2000" dirty="0" smtClean="0">
                <a:latin typeface="Arial (Body)"/>
                <a:ea typeface="ＭＳ Ｐゴシック" charset="-128"/>
              </a:rPr>
              <a:t>unack’</a:t>
            </a:r>
            <a:r>
              <a:rPr lang="en-US" altLang="ja-JP" sz="2000" dirty="0" smtClean="0">
                <a:latin typeface="Arial (Body)"/>
                <a:ea typeface="ＭＳ Ｐゴシック" charset="-128"/>
              </a:rPr>
              <a:t>ed </a:t>
            </a:r>
            <a:r>
              <a:rPr lang="en-US" altLang="ja-JP" sz="2000" dirty="0">
                <a:latin typeface="Arial (Body)"/>
                <a:ea typeface="ＭＳ Ｐゴシック" charset="-128"/>
              </a:rPr>
              <a:t>packets in pipeline</a:t>
            </a:r>
          </a:p>
          <a:p>
            <a:pPr marL="255651" indent="-255651">
              <a:buFont typeface="Arial" panose="020B0604020202020204" pitchFamily="34" charset="0"/>
              <a:buChar char="•"/>
              <a:defRPr/>
            </a:pPr>
            <a:r>
              <a:rPr lang="en-US" altLang="en-US" sz="2000" dirty="0">
                <a:latin typeface="Arial (Body)"/>
                <a:ea typeface="ＭＳ Ｐゴシック" charset="-128"/>
              </a:rPr>
              <a:t>rcvr sends </a:t>
            </a:r>
            <a:r>
              <a:rPr lang="en-US" altLang="en-US" sz="2000" b="1" dirty="0">
                <a:latin typeface="Arial (Body)"/>
                <a:ea typeface="ＭＳ Ｐゴシック" charset="-128"/>
              </a:rPr>
              <a:t>individual </a:t>
            </a:r>
            <a:r>
              <a:rPr lang="en-US" altLang="en-US" sz="2000" b="1" dirty="0" smtClean="0">
                <a:latin typeface="Arial (Body)"/>
                <a:ea typeface="ＭＳ Ｐゴシック" charset="-128"/>
              </a:rPr>
              <a:t>a</a:t>
            </a:r>
            <a:r>
              <a:rPr lang="en-US" altLang="en-US" sz="100" b="1" dirty="0" smtClean="0">
                <a:latin typeface="Arial (Body)"/>
                <a:ea typeface="ＭＳ Ｐゴシック" charset="-128"/>
              </a:rPr>
              <a:t> </a:t>
            </a:r>
            <a:r>
              <a:rPr lang="en-US" altLang="en-US" sz="2000" b="1" dirty="0" smtClean="0">
                <a:latin typeface="Arial (Body)"/>
                <a:ea typeface="ＭＳ Ｐゴシック" charset="-128"/>
              </a:rPr>
              <a:t>c</a:t>
            </a:r>
            <a:r>
              <a:rPr lang="en-US" altLang="en-US" sz="100" b="1" dirty="0" smtClean="0">
                <a:latin typeface="Arial (Body)"/>
                <a:ea typeface="ＭＳ Ｐゴシック" charset="-128"/>
              </a:rPr>
              <a:t> </a:t>
            </a:r>
            <a:r>
              <a:rPr lang="en-US" altLang="en-US" sz="2000" b="1" dirty="0" smtClean="0">
                <a:latin typeface="Arial (Body)"/>
                <a:ea typeface="ＭＳ Ｐゴシック" charset="-128"/>
              </a:rPr>
              <a:t>k</a:t>
            </a:r>
            <a:r>
              <a:rPr lang="en-US" altLang="en-US" sz="2000" dirty="0" smtClean="0">
                <a:latin typeface="Arial (Body)"/>
                <a:ea typeface="ＭＳ Ｐゴシック" charset="-128"/>
              </a:rPr>
              <a:t> </a:t>
            </a:r>
            <a:r>
              <a:rPr lang="en-US" altLang="en-US" sz="2000" dirty="0">
                <a:latin typeface="Arial (Body)"/>
                <a:ea typeface="ＭＳ Ｐゴシック" charset="-128"/>
              </a:rPr>
              <a:t>for each packet</a:t>
            </a:r>
          </a:p>
          <a:p>
            <a:pPr marL="255651" indent="-255651">
              <a:buFont typeface="Arial" panose="020B0604020202020204" pitchFamily="34" charset="0"/>
              <a:buChar char="•"/>
              <a:defRPr/>
            </a:pPr>
            <a:r>
              <a:rPr lang="en-US" altLang="en-US" sz="2000" dirty="0" smtClean="0">
                <a:latin typeface="Arial (Body)"/>
                <a:ea typeface="ＭＳ Ｐゴシック" charset="-128"/>
              </a:rPr>
              <a:t>sender </a:t>
            </a:r>
            <a:r>
              <a:rPr lang="en-US" altLang="en-US" sz="2000" dirty="0">
                <a:latin typeface="Arial (Body)"/>
                <a:ea typeface="ＭＳ Ｐゴシック" charset="-128"/>
              </a:rPr>
              <a:t>maintains timer for each unacked packet</a:t>
            </a:r>
          </a:p>
          <a:p>
            <a:pPr marL="741553" lvl="1" indent="-284353">
              <a:buFont typeface="Arial" panose="020B0604020202020204" pitchFamily="34" charset="0"/>
              <a:buChar char="–"/>
              <a:defRPr/>
            </a:pPr>
            <a:r>
              <a:rPr lang="en-US" altLang="en-US" sz="2000" dirty="0">
                <a:latin typeface="Arial (Body)"/>
                <a:ea typeface="ＭＳ Ｐゴシック" charset="-128"/>
              </a:rPr>
              <a:t>when timer expires, retransmit only that unacked </a:t>
            </a:r>
            <a:r>
              <a:rPr lang="en-US" altLang="en-US" sz="2000" dirty="0" smtClean="0">
                <a:latin typeface="Arial (Body)"/>
                <a:ea typeface="ＭＳ Ｐゴシック" charset="-128"/>
              </a:rPr>
              <a:t>packet</a:t>
            </a:r>
            <a:endParaRPr lang="en-US" altLang="en-US" sz="2000" dirty="0">
              <a:latin typeface="Arial (Body)"/>
              <a:ea typeface="ＭＳ Ｐゴシック" charset="-12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pt-BR" smtClean="0">
                <a:latin typeface="Times New Roman" panose="02020603050405020304" pitchFamily="18" charset="0"/>
                <a:ea typeface="ＭＳ Ｐゴシック" charset="0"/>
                <a:cs typeface="+mj-cs"/>
              </a:rPr>
              <a:t>G</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o</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B</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a</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c</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k</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a:t>
            </a:r>
            <a:r>
              <a:rPr lang="pt-BR" sz="100" smtClean="0">
                <a:latin typeface="Times New Roman" panose="02020603050405020304" pitchFamily="18" charset="0"/>
                <a:ea typeface="ＭＳ Ｐゴシック" charset="0"/>
                <a:cs typeface="+mj-cs"/>
              </a:rPr>
              <a:t> </a:t>
            </a:r>
            <a:r>
              <a:rPr lang="pt-BR" smtClean="0">
                <a:latin typeface="Times New Roman" panose="02020603050405020304" pitchFamily="18" charset="0"/>
                <a:ea typeface="ＭＳ Ｐゴシック" charset="0"/>
                <a:cs typeface="+mj-cs"/>
              </a:rPr>
              <a:t>N</a:t>
            </a:r>
            <a:r>
              <a:rPr lang="en-US" dirty="0" smtClean="0">
                <a:latin typeface="Times New Roman" panose="02020603050405020304" pitchFamily="18" charset="0"/>
                <a:ea typeface="ＭＳ Ｐゴシック" charset="0"/>
                <a:cs typeface="+mj-cs"/>
              </a:rPr>
              <a:t>: Sender</a:t>
            </a:r>
            <a:endParaRPr lang="en-US" dirty="0">
              <a:latin typeface="Times New Roman" panose="02020603050405020304" pitchFamily="18" charset="0"/>
              <a:ea typeface="ＭＳ Ｐゴシック" charset="0"/>
              <a:cs typeface="+mj-cs"/>
            </a:endParaRPr>
          </a:p>
        </p:txBody>
      </p:sp>
      <p:sp>
        <p:nvSpPr>
          <p:cNvPr id="107523" name="Content Placeholder 2"/>
          <p:cNvSpPr txBox="1">
            <a:spLocks noGrp="1"/>
          </p:cNvSpPr>
          <p:nvPr>
            <p:ph type="body" idx="1"/>
          </p:nvPr>
        </p:nvSpPr>
        <p:spPr>
          <a:xfrm>
            <a:off x="457200" y="1600200"/>
            <a:ext cx="8229600" cy="992188"/>
          </a:xfrm>
        </p:spPr>
        <p:txBody>
          <a:bodyPr>
            <a:spAutoFit/>
          </a:bodyPr>
          <a:lstStyle/>
          <a:p>
            <a:pPr marL="255588" indent="-255588">
              <a:buSzTx/>
              <a:buFontTx/>
              <a:buChar char="•"/>
            </a:pP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k-bit seq # in pkt header</a:t>
            </a:r>
          </a:p>
          <a:p>
            <a:pPr marL="255588" indent="-255588">
              <a:buSzTx/>
              <a:buFontTx/>
              <a:buChar char="•"/>
            </a:pPr>
            <a:r>
              <a:rPr lang="en-US" altLang="ja-JP"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“window” of up to N, consecutive unack’ed pkts allowed</a:t>
            </a:r>
            <a:endPar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endParaRPr>
          </a:p>
        </p:txBody>
      </p:sp>
      <p:pic>
        <p:nvPicPr>
          <p:cNvPr id="107524" name="Picture 4" descr="A row of 27 packets, of 4 different statuses. Packets 1 through 6, already A C K d. Packets 7 through 14, sent not yet A C Kd. Base is written above packet 7. Packets 15 through 20, usable not yet sent. Next s e q n u m is written above packet 15. Packets 21 through 27, not usable. Window size, N, stretches from packet 7 through packet 20, or statuses sent not yet A C K d, and usable not yet sent."/>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2050" y="2716213"/>
            <a:ext cx="6819900"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type="body" idx="2"/>
          </p:nvPr>
        </p:nvSpPr>
        <p:spPr>
          <a:xfrm>
            <a:off x="457200" y="4127500"/>
            <a:ext cx="8229600" cy="1876425"/>
          </a:xfrm>
        </p:spPr>
        <p:txBody>
          <a:bodyPr>
            <a:spAutoFit/>
          </a:bodyPr>
          <a:lstStyle/>
          <a:p>
            <a:pPr marL="255651" indent="-255651">
              <a:buFont typeface="Arial" panose="020B0604020202020204" pitchFamily="34" charset="0"/>
              <a:buChar char="•"/>
              <a:defRPr/>
            </a:pPr>
            <a:r>
              <a:rPr lang="en-US" altLang="en-US" sz="2000" kern="1200" dirty="0" smtClean="0">
                <a:latin typeface="Arial (Body)"/>
                <a:ea typeface="ＭＳ Ｐゴシック" charset="-128"/>
                <a:cs typeface="+mn-cs"/>
              </a:rPr>
              <a:t>A</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C</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K (n): A</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C</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K</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s </a:t>
            </a:r>
            <a:r>
              <a:rPr lang="en-US" altLang="en-US" sz="2000" kern="1200" dirty="0">
                <a:latin typeface="Arial (Body)"/>
                <a:ea typeface="ＭＳ Ｐゴシック" charset="-128"/>
                <a:cs typeface="+mn-cs"/>
              </a:rPr>
              <a:t>all pkts up to, including seq # n </a:t>
            </a:r>
            <a:r>
              <a:rPr lang="en-US" altLang="en-US" sz="2000" kern="1200" dirty="0" smtClean="0">
                <a:latin typeface="Arial (Body)"/>
                <a:ea typeface="ＭＳ Ｐゴシック" charset="-128"/>
                <a:cs typeface="+mn-cs"/>
              </a:rPr>
              <a:t>– </a:t>
            </a:r>
            <a:r>
              <a:rPr lang="en-US" altLang="en-US" sz="2000" b="1" kern="1200" dirty="0" smtClean="0">
                <a:latin typeface="Arial (Body)"/>
                <a:ea typeface="ＭＳ Ｐゴシック" charset="-128"/>
                <a:cs typeface="+mn-cs"/>
              </a:rPr>
              <a:t>“</a:t>
            </a:r>
            <a:r>
              <a:rPr lang="en-US" altLang="ja-JP" sz="2000" b="1" kern="1200" dirty="0" smtClean="0">
                <a:latin typeface="Arial (Body)"/>
                <a:ea typeface="ＭＳ Ｐゴシック" charset="-128"/>
                <a:cs typeface="+mn-cs"/>
              </a:rPr>
              <a:t>cumulative A</a:t>
            </a:r>
            <a:r>
              <a:rPr lang="en-US" altLang="ja-JP" sz="100" b="1" kern="1200" dirty="0" smtClean="0">
                <a:latin typeface="Arial (Body)"/>
                <a:ea typeface="ＭＳ Ｐゴシック" charset="-128"/>
                <a:cs typeface="+mn-cs"/>
              </a:rPr>
              <a:t> </a:t>
            </a:r>
            <a:r>
              <a:rPr lang="en-US" altLang="ja-JP" sz="2000" b="1" kern="1200" dirty="0" smtClean="0">
                <a:latin typeface="Arial (Body)"/>
                <a:ea typeface="ＭＳ Ｐゴシック" charset="-128"/>
                <a:cs typeface="+mn-cs"/>
              </a:rPr>
              <a:t>C</a:t>
            </a:r>
            <a:r>
              <a:rPr lang="en-US" altLang="ja-JP" sz="100" b="1" kern="1200" dirty="0" smtClean="0">
                <a:latin typeface="Arial (Body)"/>
                <a:ea typeface="ＭＳ Ｐゴシック" charset="-128"/>
                <a:cs typeface="+mn-cs"/>
              </a:rPr>
              <a:t> </a:t>
            </a:r>
            <a:r>
              <a:rPr lang="en-US" altLang="ja-JP" sz="2000" b="1" kern="1200" dirty="0" smtClean="0">
                <a:latin typeface="Arial (Body)"/>
                <a:ea typeface="ＭＳ Ｐゴシック" charset="-128"/>
                <a:cs typeface="+mn-cs"/>
              </a:rPr>
              <a:t>K”</a:t>
            </a:r>
            <a:endParaRPr lang="en-US" altLang="ja-JP" sz="2000" b="1" kern="1200" dirty="0">
              <a:latin typeface="Arial (Body)"/>
              <a:ea typeface="ＭＳ Ｐゴシック" charset="-128"/>
              <a:cs typeface="+mn-cs"/>
            </a:endParaRPr>
          </a:p>
          <a:p>
            <a:pPr marL="741553" lvl="1" indent="-284353">
              <a:buFont typeface="Arial" panose="020B0604020202020204" pitchFamily="34" charset="0"/>
              <a:buChar char="–"/>
              <a:defRPr/>
            </a:pPr>
            <a:r>
              <a:rPr lang="en-US" altLang="en-US" sz="2000" kern="1200" dirty="0">
                <a:latin typeface="Arial (Body)"/>
                <a:ea typeface="ＭＳ Ｐゴシック" charset="-128"/>
                <a:cs typeface="+mn-cs"/>
              </a:rPr>
              <a:t>may receive duplicate </a:t>
            </a:r>
            <a:r>
              <a:rPr lang="en-US" altLang="en-US" sz="2000" kern="1200" dirty="0" smtClean="0">
                <a:latin typeface="Arial (Body)"/>
                <a:ea typeface="ＭＳ Ｐゴシック" charset="-128"/>
                <a:cs typeface="+mn-cs"/>
              </a:rPr>
              <a:t>A</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C</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K</a:t>
            </a:r>
            <a:r>
              <a:rPr lang="en-US" altLang="en-US" sz="100" kern="1200" dirty="0" smtClean="0">
                <a:latin typeface="Arial (Body)"/>
                <a:ea typeface="ＭＳ Ｐゴシック" charset="-128"/>
                <a:cs typeface="+mn-cs"/>
              </a:rPr>
              <a:t> </a:t>
            </a:r>
            <a:r>
              <a:rPr lang="en-US" altLang="en-US" sz="2000" kern="1200" dirty="0" smtClean="0">
                <a:latin typeface="Arial (Body)"/>
                <a:ea typeface="ＭＳ Ｐゴシック" charset="-128"/>
                <a:cs typeface="+mn-cs"/>
              </a:rPr>
              <a:t>s </a:t>
            </a:r>
            <a:r>
              <a:rPr lang="en-US" altLang="en-US" sz="2000" kern="1200" dirty="0">
                <a:latin typeface="Arial (Body)"/>
                <a:ea typeface="ＭＳ Ｐゴシック" charset="-128"/>
                <a:cs typeface="+mn-cs"/>
              </a:rPr>
              <a:t>(see receiver)</a:t>
            </a:r>
          </a:p>
          <a:p>
            <a:pPr marL="255651" indent="-255651">
              <a:buFont typeface="Arial" panose="020B0604020202020204" pitchFamily="34" charset="0"/>
              <a:buChar char="•"/>
              <a:defRPr/>
            </a:pPr>
            <a:r>
              <a:rPr lang="en-US" altLang="en-US" sz="2000" kern="1200" dirty="0">
                <a:latin typeface="Arial (Body)"/>
                <a:ea typeface="ＭＳ Ｐゴシック" charset="-128"/>
                <a:cs typeface="+mn-cs"/>
              </a:rPr>
              <a:t>timer for oldest in-flight pkt</a:t>
            </a:r>
          </a:p>
          <a:p>
            <a:pPr marL="255651" indent="-255651">
              <a:buFont typeface="Arial" panose="020B0604020202020204" pitchFamily="34" charset="0"/>
              <a:buChar char="•"/>
              <a:defRPr/>
            </a:pPr>
            <a:r>
              <a:rPr lang="en-US" altLang="en-US" sz="2000" b="1" kern="1200" dirty="0">
                <a:latin typeface="Arial (Body)"/>
                <a:ea typeface="ＭＳ Ｐゴシック" charset="-128"/>
                <a:cs typeface="+mn-cs"/>
              </a:rPr>
              <a:t>timeout(n):</a:t>
            </a:r>
            <a:r>
              <a:rPr lang="en-US" altLang="en-US" sz="2000" kern="1200" dirty="0">
                <a:latin typeface="Arial (Body)"/>
                <a:ea typeface="ＭＳ Ｐゴシック" charset="-128"/>
                <a:cs typeface="+mn-cs"/>
              </a:rPr>
              <a:t> retransmit packet n and all higher seq # pkts in </a:t>
            </a:r>
            <a:r>
              <a:rPr lang="en-US" altLang="en-US" sz="2000" kern="1200" dirty="0" smtClean="0">
                <a:latin typeface="Arial (Body)"/>
                <a:ea typeface="ＭＳ Ｐゴシック" charset="-128"/>
                <a:cs typeface="+mn-cs"/>
              </a:rPr>
              <a:t>window</a:t>
            </a:r>
            <a:endParaRPr lang="en-US" altLang="en-US" sz="2000" kern="1200" dirty="0">
              <a:latin typeface="Arial (Body)"/>
              <a:ea typeface="ＭＳ Ｐゴシック" charset="-128"/>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Times New Roman"/>
                <a:cs typeface="+mj-cs"/>
                <a:sym typeface="Times New Roman"/>
              </a:rPr>
              <a:t>G</a:t>
            </a:r>
            <a:r>
              <a:rPr lang="en-US" sz="100" b="1" dirty="0" smtClean="0">
                <a:solidFill>
                  <a:srgbClr val="007FA3"/>
                </a:solidFill>
                <a:latin typeface="Times New Roman" panose="02020603050405020304" pitchFamily="18" charset="0"/>
                <a:ea typeface="Times New Roman"/>
                <a:cs typeface="+mj-cs"/>
                <a:sym typeface="Times New Roman"/>
              </a:rPr>
              <a:t> </a:t>
            </a:r>
            <a:r>
              <a:rPr lang="en-US" sz="3400" b="1" dirty="0" smtClean="0">
                <a:solidFill>
                  <a:srgbClr val="007FA3"/>
                </a:solidFill>
                <a:latin typeface="Times New Roman" panose="02020603050405020304" pitchFamily="18" charset="0"/>
                <a:ea typeface="Times New Roman"/>
                <a:cs typeface="+mj-cs"/>
                <a:sym typeface="Times New Roman"/>
              </a:rPr>
              <a:t>B</a:t>
            </a:r>
            <a:r>
              <a:rPr lang="en-US" sz="100" b="1" dirty="0" smtClean="0">
                <a:solidFill>
                  <a:srgbClr val="007FA3"/>
                </a:solidFill>
                <a:latin typeface="Times New Roman" panose="02020603050405020304" pitchFamily="18" charset="0"/>
                <a:ea typeface="Times New Roman"/>
                <a:cs typeface="+mj-cs"/>
                <a:sym typeface="Times New Roman"/>
              </a:rPr>
              <a:t> </a:t>
            </a:r>
            <a:r>
              <a:rPr lang="en-US" sz="3400" b="1" dirty="0" smtClean="0">
                <a:solidFill>
                  <a:srgbClr val="007FA3"/>
                </a:solidFill>
                <a:latin typeface="Times New Roman" panose="02020603050405020304" pitchFamily="18" charset="0"/>
                <a:ea typeface="Times New Roman"/>
                <a:cs typeface="+mj-cs"/>
                <a:sym typeface="Times New Roman"/>
              </a:rPr>
              <a:t>N: Sender Extended F</a:t>
            </a:r>
            <a:r>
              <a:rPr lang="en-US" sz="100" b="1" dirty="0" smtClean="0">
                <a:solidFill>
                  <a:srgbClr val="007FA3"/>
                </a:solidFill>
                <a:latin typeface="Times New Roman" panose="02020603050405020304" pitchFamily="18" charset="0"/>
                <a:ea typeface="Times New Roman"/>
                <a:cs typeface="+mj-cs"/>
                <a:sym typeface="Times New Roman"/>
              </a:rPr>
              <a:t> </a:t>
            </a:r>
            <a:r>
              <a:rPr lang="en-US" sz="3400" b="1" dirty="0" smtClean="0">
                <a:solidFill>
                  <a:srgbClr val="007FA3"/>
                </a:solidFill>
                <a:latin typeface="Times New Roman" panose="02020603050405020304" pitchFamily="18" charset="0"/>
                <a:ea typeface="Times New Roman"/>
                <a:cs typeface="+mj-cs"/>
                <a:sym typeface="Times New Roman"/>
              </a:rPr>
              <a:t>S</a:t>
            </a:r>
            <a:r>
              <a:rPr lang="en-US" sz="100" b="1" dirty="0" smtClean="0">
                <a:solidFill>
                  <a:srgbClr val="007FA3"/>
                </a:solidFill>
                <a:latin typeface="Times New Roman" panose="02020603050405020304" pitchFamily="18" charset="0"/>
                <a:ea typeface="Times New Roman"/>
                <a:cs typeface="+mj-cs"/>
                <a:sym typeface="Times New Roman"/>
              </a:rPr>
              <a:t> </a:t>
            </a:r>
            <a:r>
              <a:rPr lang="en-US" sz="3400" b="1" dirty="0" smtClean="0">
                <a:solidFill>
                  <a:srgbClr val="007FA3"/>
                </a:solidFill>
                <a:latin typeface="Times New Roman" panose="02020603050405020304" pitchFamily="18" charset="0"/>
                <a:ea typeface="Times New Roman"/>
                <a:cs typeface="+mj-cs"/>
                <a:sym typeface="Times New Roman"/>
              </a:rPr>
              <a:t>M</a:t>
            </a:r>
            <a:endParaRPr lang="en-US" sz="3400" b="1" dirty="0">
              <a:solidFill>
                <a:srgbClr val="007FA3"/>
              </a:solidFill>
              <a:latin typeface="Times New Roman" panose="02020603050405020304" pitchFamily="18" charset="0"/>
              <a:ea typeface="Times New Roman"/>
              <a:cs typeface="+mj-cs"/>
              <a:sym typeface="Times New Roman"/>
            </a:endParaRPr>
          </a:p>
        </p:txBody>
      </p:sp>
      <p:pic>
        <p:nvPicPr>
          <p:cNvPr id="108547" name="Picture 15" descr="A diagram has a circle with 4 arrows looping back to it, and 1 arrow pointing toward it. Each arrow has lines of code. The circle reads, wait. An arrow points at the circle. Arrow 1, code. There are 3 lines of code. A line separates the first line of code from the remaining 2 lines. Line 1, indented once. lambda. Line 2. base = 1. Line 3. next s e q n u m = 1. An arrow loops back to the circle. There are 10 lines of code. A line separates the first line of code from the remaining 9 lines. Line 1. r d t underscore send left parenthesis data right parenthesis. Line 2. i f left parenthesis next s e q n u m left angled bracket base + N right parenthesis left brace. Line 3. Indent, s n d p k t left bracket next s e q n u m right bracket = make underscore p k t left parenthesis next s e q n u m comma data comma checksum right parenthesis. Line 4, indented once. u d t underscore send left parenthesis s n d p k t left bracket next s e q n u m right bracket right parenthesis. Line 5. Indent, i f left parenthesis base = = next s e q n u m right parenthesis. Line 6. Indent, indent, start underscore timer. Line 7. Indent, next s e q n u m plus plus. Line 8. Right brace. Line 9. else. Line 10. Indent, refuse underscore data left parenthesis data right parenthesis. Another arrow loops back to the circle. There are 6 lines of code. A line separates the first line of code from the remaining 5 lines. Line 1. timeout. Line 2. start underscore timer. Line 3. u d t underscore send left parenthesis s n d p k t left bracket base right bracket right parenthesis. Line 4. u d t underscore send left parenthesis s n d p k t left bracket base + 1 right bracket right parenthesis. Line 5. Period period period. Line 6. u d t underscore send left parenthesis s n d p k t left bracket next s e q n u m hyphen 1 right bracket right parenthesis. Another arrow loops back to the circle. There are 6 lines of code. A line separates the first line of code from the remaining 5. Line 1. r d t underscore r c v left parenthesis r c v p k t right parenthesis ampersand ampersand not corrupt left parenthesis r c v p k t right parenthesis. Line 2. base = get a c k n u m left parenthesis r c v p k t right parenthesis + 1. Line 3. If left parenthesis base = = next s e q n u m right parenthesis. Line 4, indented once. stop underscore timer. Line 5. else. Line 6. Indent, start underscore timer. Another arrow loops back to the circle. There are 2 lines of code. A line separates the first line of code from the second. Line 1. r d t underscore r c v left parenthesis r c v p k t right parenthesis ampersand ampersand corrupt left parenthesis r c v p k t right parenthesis. Line 2. Lambda."/>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1435" y="1614338"/>
            <a:ext cx="7181130" cy="462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G</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B</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N: Receiver Extended F</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S</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M </a:t>
            </a:r>
            <a:r>
              <a:rPr lang="en-US" sz="2000" dirty="0" smtClean="0">
                <a:solidFill>
                  <a:srgbClr val="007FA3"/>
                </a:solidFill>
                <a:latin typeface="Times New Roman" panose="02020603050405020304" pitchFamily="18" charset="0"/>
                <a:ea typeface="ＭＳ Ｐゴシック" charset="0"/>
                <a:cs typeface="+mj-cs"/>
                <a:sym typeface="Times New Roman"/>
              </a:rPr>
              <a:t>(1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pic>
        <p:nvPicPr>
          <p:cNvPr id="109571" name="Picture 12" descr="A diagram has a circle with 2 arrows looping back to it, and 1 arrow pointing toward it. Each arrow has lines of code. The circle reads, wait. An arrow points at the circle. There are 3 lines of code. A line separates the first line of code from the remaining 2 lines. Line 1, indented once. lambda. Line 2. expected s e q n u m = 1. Line 3. s n d p k t = make underscore p k t left parenthesis 0 comma A C K comma checksum right parenthesis. An arrow loops back to the circle. There are 8 lines of code. A line separates the first 3 lines of code from the remaining 5 lines. Line 1. r d t underscore r c v left parenthesis r c v p k t right parenthesis. Line 2. Ident, ampersand ampersand nt corrupt left parenthesis r c v p k t right parenthesis. Line 3. Indent, ampersand ampersand h a s s e q n u m left parenthesis r c v p k t comma expected s e q n u m right parenthesis. Line 4. extract left parenthesis r c v p k t comma data right parenthesis. Line 5. deliver underscore data left parenthesis data right parenthesis. Line 6. s n d p k t = make underscore p k t left parenthesis expected s e q n u m comma A C K comma checksum right parenthesis. Line 7. u d t underscore send left parenthesis s n d p k t right parenthesis. Line 8. expected s e q n u m plus plus. Another arrow loops back to the circle. There are 2 lines of code. A line separates the first line of code from the other line. Line 1. default. Line 2. u d t underscore send left parenthesis s n d p k t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0438" y="1600867"/>
            <a:ext cx="7223125" cy="455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defRPr/>
            </a:pPr>
            <a:r>
              <a:rPr lang="en-US" dirty="0">
                <a:latin typeface="Times New Roman" panose="02020603050405020304" pitchFamily="18" charset="0"/>
                <a:ea typeface="ＭＳ Ｐゴシック" charset="0"/>
                <a:cs typeface="+mj-cs"/>
              </a:rPr>
              <a:t>Transport vs. Network Layer</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3" name="Content Placeholder 2"/>
          <p:cNvSpPr>
            <a:spLocks noGrp="1"/>
          </p:cNvSpPr>
          <p:nvPr>
            <p:ph type="body" idx="1"/>
          </p:nvPr>
        </p:nvSpPr>
        <p:spPr>
          <a:xfrm>
            <a:off x="457200" y="1600200"/>
            <a:ext cx="8229600" cy="1284937"/>
          </a:xfrm>
        </p:spPr>
        <p:txBody>
          <a:bodyPr>
            <a:spAutoFit/>
          </a:bodyPr>
          <a:lstStyle/>
          <a:p>
            <a:pPr marL="255651" indent="-255651">
              <a:spcBef>
                <a:spcPts val="1500"/>
              </a:spcBef>
              <a:buClr>
                <a:srgbClr val="007FA3"/>
              </a:buClr>
              <a:buFont typeface="Arial" panose="020B0604020202020204" pitchFamily="34" charset="0"/>
              <a:buChar char="•"/>
              <a:defRPr/>
            </a:pPr>
            <a:r>
              <a:rPr lang="en-US" sz="1800" b="1" dirty="0">
                <a:latin typeface="+mn-lt"/>
                <a:ea typeface="ＭＳ Ｐゴシック" charset="0"/>
                <a:cs typeface="+mn-cs"/>
                <a:sym typeface="Arial"/>
              </a:rPr>
              <a:t>network layer</a:t>
            </a:r>
            <a:r>
              <a:rPr lang="en-US" sz="1800" i="1" dirty="0">
                <a:latin typeface="+mn-lt"/>
                <a:ea typeface="ＭＳ Ｐゴシック" charset="0"/>
                <a:cs typeface="+mn-cs"/>
                <a:sym typeface="Arial"/>
              </a:rPr>
              <a:t>:</a:t>
            </a:r>
            <a:r>
              <a:rPr lang="en-US" sz="1800" dirty="0">
                <a:latin typeface="+mn-lt"/>
                <a:ea typeface="ＭＳ Ｐゴシック" charset="0"/>
                <a:cs typeface="+mn-cs"/>
                <a:sym typeface="Arial"/>
              </a:rPr>
              <a:t> logical communication between hosts</a:t>
            </a:r>
          </a:p>
          <a:p>
            <a:pPr marL="255651" indent="-255651">
              <a:spcBef>
                <a:spcPts val="1500"/>
              </a:spcBef>
              <a:buClr>
                <a:srgbClr val="007FA3"/>
              </a:buClr>
              <a:buFont typeface="Arial" panose="020B0604020202020204" pitchFamily="34" charset="0"/>
              <a:buChar char="•"/>
              <a:defRPr/>
            </a:pPr>
            <a:r>
              <a:rPr lang="en-US" sz="1800" b="1" dirty="0">
                <a:latin typeface="+mn-lt"/>
                <a:ea typeface="ＭＳ Ｐゴシック" charset="0"/>
                <a:cs typeface="+mn-cs"/>
                <a:sym typeface="Arial"/>
              </a:rPr>
              <a:t>transport layer</a:t>
            </a:r>
            <a:r>
              <a:rPr lang="en-US" sz="1800" i="1" dirty="0">
                <a:latin typeface="+mn-lt"/>
                <a:ea typeface="ＭＳ Ｐゴシック" charset="0"/>
                <a:cs typeface="+mn-cs"/>
                <a:sym typeface="Arial"/>
              </a:rPr>
              <a:t>:</a:t>
            </a:r>
            <a:r>
              <a:rPr lang="en-US" sz="1800" dirty="0">
                <a:latin typeface="+mn-lt"/>
                <a:ea typeface="ＭＳ Ｐゴシック" charset="0"/>
                <a:cs typeface="+mn-cs"/>
                <a:sym typeface="Arial"/>
              </a:rPr>
              <a:t> logical communication between </a:t>
            </a:r>
            <a:r>
              <a:rPr lang="en-US" sz="1800" dirty="0" smtClean="0">
                <a:latin typeface="+mn-lt"/>
                <a:ea typeface="ＭＳ Ｐゴシック" charset="0"/>
                <a:cs typeface="+mn-cs"/>
                <a:sym typeface="Arial"/>
              </a:rPr>
              <a:t>processes</a:t>
            </a:r>
            <a:endParaRPr lang="en-US" sz="1800" dirty="0">
              <a:latin typeface="+mn-lt"/>
              <a:ea typeface="ＭＳ Ｐゴシック" charset="0"/>
              <a:cs typeface="+mn-cs"/>
              <a:sym typeface="Arial"/>
            </a:endParaRPr>
          </a:p>
          <a:p>
            <a:pPr marL="741553" lvl="1" indent="-284353">
              <a:spcBef>
                <a:spcPts val="600"/>
              </a:spcBef>
              <a:buClr>
                <a:srgbClr val="007FA3"/>
              </a:buClr>
              <a:buSzPct val="100000"/>
              <a:buFont typeface="Arial" panose="020B0604020202020204" pitchFamily="34" charset="0"/>
              <a:buChar char="–"/>
              <a:defRPr/>
            </a:pPr>
            <a:r>
              <a:rPr lang="en-US" sz="1800" dirty="0">
                <a:latin typeface="+mn-lt"/>
                <a:ea typeface="ＭＳ Ｐゴシック" charset="0"/>
                <a:sym typeface="Arial"/>
              </a:rPr>
              <a:t>relies on, enhances, network layer </a:t>
            </a:r>
            <a:r>
              <a:rPr lang="en-US" sz="1800" dirty="0" smtClean="0">
                <a:latin typeface="+mn-lt"/>
                <a:ea typeface="ＭＳ Ｐゴシック" charset="0"/>
                <a:sym typeface="Arial"/>
              </a:rPr>
              <a:t>services</a:t>
            </a:r>
          </a:p>
        </p:txBody>
      </p:sp>
      <p:sp>
        <p:nvSpPr>
          <p:cNvPr id="4" name="Text Placeholder 3"/>
          <p:cNvSpPr>
            <a:spLocks noGrp="1"/>
          </p:cNvSpPr>
          <p:nvPr>
            <p:ph type="body" idx="2"/>
          </p:nvPr>
        </p:nvSpPr>
        <p:spPr>
          <a:xfrm>
            <a:off x="457200" y="2969631"/>
            <a:ext cx="8229600" cy="3283685"/>
          </a:xfrm>
        </p:spPr>
        <p:txBody>
          <a:bodyPr/>
          <a:lstStyle/>
          <a:p>
            <a:pPr marL="0" indent="0">
              <a:buNone/>
              <a:defRPr/>
            </a:pPr>
            <a:r>
              <a:rPr lang="en-US" sz="1800" b="1" dirty="0">
                <a:solidFill>
                  <a:schemeClr val="tx1"/>
                </a:solidFill>
                <a:latin typeface="+mn-lt"/>
              </a:rPr>
              <a:t>household analogy:</a:t>
            </a:r>
          </a:p>
          <a:p>
            <a:pPr marL="0" indent="0">
              <a:buNone/>
              <a:defRPr/>
            </a:pPr>
            <a:r>
              <a:rPr lang="en-US" altLang="en-US" sz="1800" b="1" dirty="0">
                <a:latin typeface="+mn-lt"/>
                <a:ea typeface="ＭＳ Ｐゴシック" charset="-128"/>
              </a:rPr>
              <a:t>12 kids in Ann</a:t>
            </a:r>
            <a:r>
              <a:rPr lang="en-US" altLang="ja-JP" sz="1800" b="1" dirty="0">
                <a:latin typeface="+mn-lt"/>
                <a:ea typeface="ＭＳ Ｐゴシック" charset="-128"/>
              </a:rPr>
              <a:t>’s house sending letters to 12 kids in Bill’s house:</a:t>
            </a:r>
          </a:p>
          <a:p>
            <a:pPr marL="255600" indent="-255600">
              <a:buClr>
                <a:schemeClr val="tx2"/>
              </a:buClr>
              <a:buFont typeface="Arial" panose="020B0604020202020204" pitchFamily="34" charset="0"/>
              <a:buChar char="•"/>
              <a:defRPr/>
            </a:pPr>
            <a:r>
              <a:rPr lang="en-US" altLang="en-US" sz="1800" dirty="0">
                <a:latin typeface="+mn-lt"/>
                <a:ea typeface="ＭＳ Ｐゴシック" charset="-128"/>
              </a:rPr>
              <a:t>hosts = houses</a:t>
            </a:r>
          </a:p>
          <a:p>
            <a:pPr marL="255600" indent="-255600">
              <a:buClr>
                <a:schemeClr val="tx2"/>
              </a:buClr>
              <a:buFont typeface="Arial" panose="020B0604020202020204" pitchFamily="34" charset="0"/>
              <a:buChar char="•"/>
              <a:defRPr/>
            </a:pPr>
            <a:r>
              <a:rPr lang="en-US" altLang="en-US" sz="1800" dirty="0">
                <a:latin typeface="+mn-lt"/>
                <a:ea typeface="ＭＳ Ｐゴシック" charset="-128"/>
              </a:rPr>
              <a:t>processes = kids</a:t>
            </a:r>
          </a:p>
          <a:p>
            <a:pPr marL="255600" indent="-255600">
              <a:buClr>
                <a:schemeClr val="tx2"/>
              </a:buClr>
              <a:buFont typeface="Arial" panose="020B0604020202020204" pitchFamily="34" charset="0"/>
              <a:buChar char="•"/>
              <a:defRPr/>
            </a:pPr>
            <a:r>
              <a:rPr lang="en-US" altLang="en-US" sz="1800" dirty="0">
                <a:latin typeface="+mn-lt"/>
                <a:ea typeface="ＭＳ Ｐゴシック" charset="-128"/>
              </a:rPr>
              <a:t>app messages = letters in envelopes</a:t>
            </a:r>
          </a:p>
          <a:p>
            <a:pPr marL="255600" indent="-255600">
              <a:buClr>
                <a:schemeClr val="tx2"/>
              </a:buClr>
              <a:buFont typeface="Arial" panose="020B0604020202020204" pitchFamily="34" charset="0"/>
              <a:buChar char="•"/>
              <a:defRPr/>
            </a:pPr>
            <a:r>
              <a:rPr lang="en-US" altLang="en-US" sz="1800" dirty="0">
                <a:latin typeface="+mn-lt"/>
                <a:ea typeface="ＭＳ Ｐゴシック" charset="-128"/>
              </a:rPr>
              <a:t>transport protocol = Ann and Bill who demux to in-house siblings</a:t>
            </a:r>
          </a:p>
          <a:p>
            <a:pPr marL="255600" indent="-255600">
              <a:buClr>
                <a:schemeClr val="tx2"/>
              </a:buClr>
              <a:buFont typeface="Arial" panose="020B0604020202020204" pitchFamily="34" charset="0"/>
              <a:buChar char="•"/>
              <a:defRPr/>
            </a:pPr>
            <a:r>
              <a:rPr lang="en-US" altLang="en-US" sz="1800" dirty="0">
                <a:latin typeface="+mn-lt"/>
                <a:ea typeface="ＭＳ Ｐゴシック" charset="-128"/>
              </a:rPr>
              <a:t>network-layer protocol = postal </a:t>
            </a:r>
            <a:r>
              <a:rPr lang="en-US" altLang="en-US" sz="1800" dirty="0" smtClean="0">
                <a:latin typeface="+mn-lt"/>
                <a:ea typeface="ＭＳ Ｐゴシック" charset="-128"/>
              </a:rPr>
              <a:t>service</a:t>
            </a:r>
            <a:endParaRPr lang="en-US" sz="1800" dirty="0">
              <a:latin typeface="+mn-lt"/>
              <a:ea typeface="ＭＳ Ｐゴシック"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G</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B</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N: Receiver Extended F</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M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endParaRPr lang="en-US" altLang="en-US"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p:txBody>
          <a:bodyPr/>
          <a:lstStyle/>
          <a:p>
            <a:pPr>
              <a:defRPr/>
            </a:pPr>
            <a:r>
              <a:rPr lang="en-US" altLang="en-US" sz="24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K-only</a:t>
            </a:r>
            <a:r>
              <a:rPr lang="en-US" altLang="en-US" sz="2400" dirty="0">
                <a:latin typeface="+mn-lt"/>
                <a:ea typeface="ＭＳ Ｐゴシック" panose="020B0600070205080204" pitchFamily="34" charset="-128"/>
              </a:rPr>
              <a:t>: always send </a:t>
            </a:r>
            <a:r>
              <a:rPr lang="en-US" altLang="en-US" sz="24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K </a:t>
            </a:r>
            <a:r>
              <a:rPr lang="en-US" altLang="en-US" sz="2400" dirty="0">
                <a:latin typeface="+mn-lt"/>
                <a:ea typeface="ＭＳ Ｐゴシック" panose="020B0600070205080204" pitchFamily="34" charset="-128"/>
              </a:rPr>
              <a:t>for correctly-received pkt with highest </a:t>
            </a:r>
            <a:r>
              <a:rPr lang="en-US" altLang="en-US" sz="2400" b="1" dirty="0">
                <a:solidFill>
                  <a:schemeClr val="tx1"/>
                </a:solidFill>
                <a:latin typeface="+mn-lt"/>
                <a:ea typeface="ＭＳ Ｐゴシック" panose="020B0600070205080204" pitchFamily="34" charset="-128"/>
              </a:rPr>
              <a:t>in-order</a:t>
            </a:r>
            <a:r>
              <a:rPr lang="en-US" altLang="en-US" sz="2400" dirty="0">
                <a:latin typeface="+mn-lt"/>
                <a:ea typeface="ＭＳ Ｐゴシック" panose="020B0600070205080204" pitchFamily="34" charset="-128"/>
              </a:rPr>
              <a:t> seq #</a:t>
            </a:r>
          </a:p>
          <a:p>
            <a:pPr lvl="1">
              <a:defRPr/>
            </a:pPr>
            <a:r>
              <a:rPr lang="en-US" altLang="en-US" sz="2400" dirty="0">
                <a:latin typeface="+mn-lt"/>
                <a:ea typeface="ＭＳ Ｐゴシック" panose="020B0600070205080204" pitchFamily="34" charset="-128"/>
              </a:rPr>
              <a:t>may generate duplicate </a:t>
            </a:r>
            <a:r>
              <a:rPr lang="en-US" altLang="en-US" sz="24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Ks</a:t>
            </a:r>
            <a:endParaRPr lang="en-US" altLang="en-US" sz="2400" dirty="0">
              <a:latin typeface="+mn-lt"/>
              <a:ea typeface="ＭＳ Ｐゴシック" panose="020B0600070205080204" pitchFamily="34" charset="-128"/>
            </a:endParaRPr>
          </a:p>
          <a:p>
            <a:pPr lvl="1">
              <a:defRPr/>
            </a:pPr>
            <a:r>
              <a:rPr lang="en-US" altLang="en-US" sz="2400" dirty="0">
                <a:latin typeface="+mn-lt"/>
                <a:ea typeface="ＭＳ Ｐゴシック" panose="020B0600070205080204" pitchFamily="34" charset="-128"/>
              </a:rPr>
              <a:t>need only remember </a:t>
            </a:r>
            <a:r>
              <a:rPr lang="en-US" altLang="en-US" sz="2400" b="1" dirty="0">
                <a:latin typeface="Courier New" panose="02070309020205020404" pitchFamily="49" charset="0"/>
                <a:ea typeface="ＭＳ Ｐゴシック" panose="020B0600070205080204" pitchFamily="34" charset="-128"/>
                <a:cs typeface="Courier New" panose="02070309020205020404" pitchFamily="49" charset="0"/>
              </a:rPr>
              <a:t>expectedseqnum</a:t>
            </a:r>
          </a:p>
          <a:p>
            <a:pPr>
              <a:defRPr/>
            </a:pPr>
            <a:r>
              <a:rPr lang="en-US" altLang="en-US" sz="2400" dirty="0">
                <a:latin typeface="+mn-lt"/>
                <a:ea typeface="ＭＳ Ｐゴシック" panose="020B0600070205080204" pitchFamily="34" charset="-128"/>
              </a:rPr>
              <a:t>out-of-order </a:t>
            </a:r>
            <a:r>
              <a:rPr lang="en-US" altLang="en-US" sz="2400" dirty="0" smtClean="0">
                <a:latin typeface="+mn-lt"/>
                <a:ea typeface="ＭＳ Ｐゴシック" panose="020B0600070205080204" pitchFamily="34" charset="-128"/>
              </a:rPr>
              <a:t>pkt:</a:t>
            </a:r>
            <a:endParaRPr lang="en-US" altLang="en-US" sz="2400" dirty="0">
              <a:latin typeface="+mn-lt"/>
              <a:ea typeface="ＭＳ Ｐゴシック" panose="020B0600070205080204" pitchFamily="34" charset="-128"/>
            </a:endParaRPr>
          </a:p>
          <a:p>
            <a:pPr lvl="1">
              <a:defRPr/>
            </a:pPr>
            <a:r>
              <a:rPr lang="en-US" altLang="en-US" sz="2400" dirty="0">
                <a:latin typeface="+mn-lt"/>
                <a:ea typeface="ＭＳ Ｐゴシック" panose="020B0600070205080204" pitchFamily="34" charset="-128"/>
              </a:rPr>
              <a:t>discard (</a:t>
            </a:r>
            <a:r>
              <a:rPr lang="en-US" altLang="en-US" sz="2400" dirty="0" smtClean="0">
                <a:latin typeface="+mn-lt"/>
                <a:ea typeface="ＭＳ Ｐゴシック" panose="020B0600070205080204" pitchFamily="34" charset="-128"/>
              </a:rPr>
              <a:t>don</a:t>
            </a:r>
            <a:r>
              <a:rPr lang="en-US" altLang="ja-JP" sz="2400" dirty="0" smtClean="0">
                <a:latin typeface="+mn-lt"/>
                <a:ea typeface="ＭＳ Ｐゴシック" panose="020B0600070205080204" pitchFamily="34" charset="-128"/>
              </a:rPr>
              <a:t>’t </a:t>
            </a:r>
            <a:r>
              <a:rPr lang="en-US" altLang="ja-JP" sz="2400" dirty="0">
                <a:latin typeface="+mn-lt"/>
                <a:ea typeface="ＭＳ Ｐゴシック" panose="020B0600070205080204" pitchFamily="34" charset="-128"/>
              </a:rPr>
              <a:t>buffer): </a:t>
            </a:r>
            <a:r>
              <a:rPr lang="en-US" altLang="ja-JP" sz="2400" b="1" dirty="0">
                <a:solidFill>
                  <a:schemeClr val="tx1"/>
                </a:solidFill>
                <a:latin typeface="+mn-lt"/>
                <a:ea typeface="ＭＳ Ｐゴシック" panose="020B0600070205080204" pitchFamily="34" charset="-128"/>
              </a:rPr>
              <a:t>no receiver buffering!</a:t>
            </a:r>
          </a:p>
          <a:p>
            <a:pPr lvl="1">
              <a:defRPr/>
            </a:pPr>
            <a:r>
              <a:rPr lang="en-US" altLang="en-US" sz="2400" dirty="0" smtClean="0">
                <a:latin typeface="+mn-lt"/>
                <a:ea typeface="ＭＳ Ｐゴシック" panose="020B0600070205080204" pitchFamily="34" charset="-128"/>
              </a:rPr>
              <a:t>re-A</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K </a:t>
            </a:r>
            <a:r>
              <a:rPr lang="en-US" altLang="en-US" sz="2400" dirty="0">
                <a:latin typeface="+mn-lt"/>
                <a:ea typeface="ＭＳ Ｐゴシック" panose="020B0600070205080204" pitchFamily="34" charset="-128"/>
              </a:rPr>
              <a:t>pkt with highest in-order seq </a:t>
            </a:r>
            <a:r>
              <a:rPr lang="en-US" altLang="en-US" sz="2400" dirty="0" smtClean="0">
                <a:latin typeface="+mn-lt"/>
                <a:ea typeface="ＭＳ Ｐゴシック" panose="020B0600070205080204" pitchFamily="34" charset="-128"/>
              </a:rPr>
              <a:t>#</a:t>
            </a:r>
            <a:endParaRPr lang="en-US" sz="2400" dirty="0">
              <a:latin typeface="+mn-l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G</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B</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N in Action</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5" name="Picture 4" descr="A diagram has 3 parts. A sender and receiver are side by side. Vertical parallel lines go down from both sender and receiver. There are 3 groups of arrows zig zagging between the 2 vertical lines, often overlapping. There are notes when the arrows start and stop. A sender window, n = 4 has 3 groups of several rows of numbers, 0 through 8. Different numbers are highlighted for each group. There is 1 row per sender arrow. Sender. A group of 4 arrows point toward the receiver. Arrow 1, send p k t 0. Sender window. Numbers 0 through 3, highlighted. Numbers 4 through 8, not highlighted. Arrow 2, send p k t 1. Sender window. 0 through 3, highlighted. 4 through 8, not highlighted. Arrow 3, send p k t 2. This arrow does not reach the receiver side, loss. Sender window. 0 through 3, highlighted. 4 through 8, not highlighted. Arrow 4, send p k t 3. Then, wait. Sender window. 0 through 3, highlighted. 4 through 8, not highlighted. Receiver. A group of arrows point downward left back toward sender. There are 3 arrows, 1 for each arrow from sender that made it to receiver. Arrow 5. Receive p k t 0, send a c k 0. Arrow 6. Receive p k t 1, send a c k 1. There is a gap here between arrows, because of the loss from sender. Arrow 7. Receive p k t 3, discard, resend a c k 1. Sender. There is a group of 2 arrows pointing downward right back toward receiver. Arrow 8, r c v a c k 0, send p k t 4. Sender window. 1 through 4, highlighted. 0, and 5 through 8, not highlighted. Arrow 9, r c v a c k 1, send p k t 5. Sender window. 2 through 5, highlighted. 0, 1, and 6 through 8, not highlighted. There is a vertical line on the sender side, from arrow 3, p k t 3, passed arrows 8 and 9. This line is labeled p k 2 timeout, ignore duplicate A C K. Receiver. There is a group of arrows points downward left back toward sender. There are 2 arrows, 1 for each arrow from sender. These arrows going halfway to sender, but do not make it all the way there. Arrow 10. Receive p k t 4, discard, resend a c k 1. Arrow 11. Receive p k t 5, discard, resent a c k 1. Sender. There is a group of 4 arrows pointed downward right toward receiver. This is under the line that states p k t 2 timeout. Arrow 12, send p k t 2. Sender window. 2 through 5, highlighted. 0, 1, and 6 through 8, not highlighted. Arrow 13, send p k t 3. Sender window. 2 through 5, highlighted. 0, 1, and 6 through 8, not highlighted. Arrow 14, send p k t 4. Sender window. 2 through 5, highlighted. 0, 1, and 6 through 8, not highlighted. Arrow 15, send p k t 5. Sender window. 2 through 5, highlighted. 0, 1, and 6 through 8, not highlighted. Receiver. There is a group of 4 arrows pointing downward left back toward sender. The arrows get halfway to sender. Arrow 16. Receive p k t 2, deliver, send a c k 2. Arrow 17. Receive p k t 3, deliver, send a c k 3. Arrow 18. Receive p k t 4, deliver, send a c k 4. Arrow 19. Receive p k t 5, deliver, send a c k 5."/>
          <p:cNvPicPr>
            <a:picLocks noChangeAspect="1"/>
          </p:cNvPicPr>
          <p:nvPr/>
        </p:nvPicPr>
        <p:blipFill>
          <a:blip r:embed="rId2"/>
          <a:stretch>
            <a:fillRect/>
          </a:stretch>
        </p:blipFill>
        <p:spPr>
          <a:xfrm>
            <a:off x="971296" y="1556842"/>
            <a:ext cx="7201409" cy="4495425"/>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Selective Repeat </a:t>
            </a:r>
            <a:r>
              <a:rPr lang="en-US" sz="2000" b="0" dirty="0" smtClean="0">
                <a:latin typeface="Times New Roman" panose="02020603050405020304" pitchFamily="18" charset="0"/>
                <a:ea typeface="ＭＳ Ｐゴシック" charset="0"/>
                <a:cs typeface="+mj-cs"/>
              </a:rPr>
              <a:t>(1 of 3)</a:t>
            </a:r>
            <a:endParaRPr lang="en-US" sz="2000" b="0" dirty="0">
              <a:latin typeface="Times New Roman" panose="02020603050405020304" pitchFamily="18" charset="0"/>
              <a:ea typeface="ＭＳ Ｐゴシック" charset="0"/>
              <a:cs typeface="+mj-cs"/>
            </a:endParaRPr>
          </a:p>
        </p:txBody>
      </p:sp>
      <p:sp>
        <p:nvSpPr>
          <p:cNvPr id="112643" name="Text Placeholder 2"/>
          <p:cNvSpPr txBox="1">
            <a:spLocks noGrp="1"/>
          </p:cNvSpPr>
          <p:nvPr>
            <p:ph type="body" idx="1"/>
          </p:nvPr>
        </p:nvSpPr>
        <p:spPr>
          <a:xfrm>
            <a:off x="457200" y="1600200"/>
            <a:ext cx="8229600" cy="4200525"/>
          </a:xfrm>
        </p:spPr>
        <p:txBody>
          <a:bodyPr>
            <a:spAutoFit/>
          </a:bodyPr>
          <a:lstStyle/>
          <a:p>
            <a:pPr marL="255588" indent="-255588">
              <a:buSzTx/>
              <a:buFontTx/>
              <a:buChar char="•"/>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receiver </a:t>
            </a:r>
            <a:r>
              <a:rPr lang="en-US" altLang="en-US" sz="24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individually</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acknowledges all correctly received pkts</a:t>
            </a:r>
          </a:p>
          <a:p>
            <a:pPr marL="741363" lvl="1" indent="-284163">
              <a:buSzTx/>
              <a:buFontTx/>
              <a:buChar char="–"/>
              <a:tabLst>
                <a:tab pos="176213" algn="l"/>
              </a:tabLst>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buffers pkts, as needed, for eventual in-order delivery to upper layer</a:t>
            </a:r>
          </a:p>
          <a:p>
            <a:pPr marL="255588" indent="-255588">
              <a:buSzTx/>
              <a:buFontTx/>
              <a:buChar char="•"/>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sender only resends pkts for which A</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C</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K not received</a:t>
            </a:r>
          </a:p>
          <a:p>
            <a:pPr marL="741363" lvl="1" indent="-284163">
              <a:buSzTx/>
              <a:buFontTx/>
              <a:buChar char="–"/>
              <a:tabLst>
                <a:tab pos="176213" algn="l"/>
              </a:tabLst>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sender timer for each un</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ACKed pkt</a:t>
            </a:r>
          </a:p>
          <a:p>
            <a:pPr marL="255588" indent="-255588">
              <a:buSzTx/>
              <a:buFontTx/>
              <a:buChar char="•"/>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sender window</a:t>
            </a:r>
          </a:p>
          <a:p>
            <a:pPr marL="741363" lvl="1" indent="-284163">
              <a:buSzTx/>
              <a:buFontTx/>
              <a:buChar char="–"/>
              <a:tabLst>
                <a:tab pos="176213" algn="l"/>
              </a:tabLst>
            </a:pPr>
            <a:r>
              <a:rPr lang="en-US" altLang="en-US" sz="24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N</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consecutive seq #’</a:t>
            </a:r>
            <a:r>
              <a:rPr lang="en-US" altLang="ja-JP"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a:t>
            </a:r>
          </a:p>
          <a:p>
            <a:pPr marL="741363" lvl="1" indent="-284163">
              <a:buSzTx/>
              <a:buFontTx/>
              <a:buChar char="–"/>
              <a:tabLst>
                <a:tab pos="176213" algn="l"/>
              </a:tabLst>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limits seq #s of sent, un</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ACKed pkts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787"/>
            <a:ext cx="8229600" cy="1231076"/>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Selective Repeat: Sender, Receiver Windows</a:t>
            </a:r>
            <a:endParaRPr lang="en-US" dirty="0">
              <a:latin typeface="Times New Roman" panose="02020603050405020304" pitchFamily="18" charset="0"/>
              <a:ea typeface="ＭＳ Ｐゴシック" charset="0"/>
              <a:cs typeface="+mj-cs"/>
            </a:endParaRPr>
          </a:p>
        </p:txBody>
      </p:sp>
      <p:pic>
        <p:nvPicPr>
          <p:cNvPr id="113667" name="Picture 3" descr="A diagram has 2 parts. Each part has a row of packets of different statuses. A, sender view of sequence numbers. There are 27 packets. Packets 1 through 6, 9, 10, 12, and 13, already A C K d. Packets 7, 8, 11, and 14, sent not yet A C Kd. Packet 7 has code above it, send underscore base. Packets 15 through 20, usable not yet sent. Packet 15 has code above it, next s e q n u m. Packets 20 through 17, not usable. The window size, N, spans from packet 7 through packet 20. B, receiver view of sequence numbers. There are 26 packets. Packets 1 through 9, not usable. Packet 10, expected not yet received. This packet has code, r c v underscore base. Packets 11 through 13, out of order, buffered by already A C K d. Packets 14 through 23, acceptable within window. Packets 24 through 26, not usable. Window size, N, spans from packet 10 through packet 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347" y="1610432"/>
            <a:ext cx="7651306" cy="448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sz="3400" b="1" dirty="0">
                <a:solidFill>
                  <a:schemeClr val="tx2"/>
                </a:solidFill>
                <a:latin typeface="Times New Roman" panose="02020603050405020304" pitchFamily="18" charset="0"/>
                <a:ea typeface="ＭＳ Ｐゴシック" charset="0"/>
              </a:rPr>
              <a:t>Selective Repeat </a:t>
            </a:r>
            <a:r>
              <a:rPr lang="en-US" sz="2000" dirty="0">
                <a:solidFill>
                  <a:schemeClr val="tx2"/>
                </a:solidFill>
                <a:latin typeface="Times New Roman" panose="02020603050405020304" pitchFamily="18" charset="0"/>
                <a:ea typeface="ＭＳ Ｐゴシック" charset="0"/>
              </a:rPr>
              <a:t>(2 of 3)</a:t>
            </a:r>
            <a:endParaRPr lang="en-US" sz="2000" b="0" dirty="0">
              <a:solidFill>
                <a:schemeClr val="tx2"/>
              </a:solidFill>
              <a:latin typeface="Times New Roman" panose="02020603050405020304" pitchFamily="18" charset="0"/>
              <a:ea typeface="ＭＳ Ｐゴシック" charset="0"/>
              <a:cs typeface="+mj-cs"/>
            </a:endParaRPr>
          </a:p>
        </p:txBody>
      </p:sp>
      <p:sp>
        <p:nvSpPr>
          <p:cNvPr id="4" name="Content Placeholder 3"/>
          <p:cNvSpPr>
            <a:spLocks noGrp="1"/>
          </p:cNvSpPr>
          <p:nvPr>
            <p:ph idx="1"/>
          </p:nvPr>
        </p:nvSpPr>
        <p:spPr>
          <a:xfrm>
            <a:off x="457200" y="1600200"/>
            <a:ext cx="8229600" cy="1585019"/>
          </a:xfrm>
        </p:spPr>
        <p:txBody>
          <a:bodyPr wrap="square">
            <a:spAutoFit/>
          </a:bodyPr>
          <a:lstStyle/>
          <a:p>
            <a:pPr marL="0" indent="0">
              <a:spcBef>
                <a:spcPts val="1500"/>
              </a:spcBef>
              <a:buFont typeface="Arial" panose="020B0604020202020204" pitchFamily="34" charset="0"/>
              <a:buNone/>
              <a:defRPr/>
            </a:pPr>
            <a:r>
              <a:rPr lang="en-US" sz="2200" b="1" dirty="0">
                <a:latin typeface="Arial (Body)"/>
                <a:ea typeface="ＭＳ Ｐゴシック" charset="0"/>
              </a:rPr>
              <a:t>sender</a:t>
            </a:r>
          </a:p>
          <a:p>
            <a:pPr marL="0" indent="0">
              <a:spcBef>
                <a:spcPts val="1500"/>
              </a:spcBef>
              <a:buFont typeface="Arial" panose="020B0604020202020204" pitchFamily="34" charset="0"/>
              <a:buNone/>
              <a:defRPr/>
            </a:pPr>
            <a:r>
              <a:rPr lang="en-US" sz="2200" b="1" dirty="0">
                <a:latin typeface="Arial (Body)"/>
                <a:ea typeface="ＭＳ Ｐゴシック" charset="0"/>
              </a:rPr>
              <a:t>data from above:</a:t>
            </a:r>
          </a:p>
          <a:p>
            <a:pPr marL="255600" indent="-255600">
              <a:spcBef>
                <a:spcPts val="1500"/>
              </a:spcBef>
              <a:buClr>
                <a:schemeClr val="tx2"/>
              </a:buClr>
              <a:buFont typeface="Arial" panose="020B0604020202020204" pitchFamily="34" charset="0"/>
              <a:buChar char="•"/>
              <a:defRPr/>
            </a:pPr>
            <a:r>
              <a:rPr lang="en-US" sz="2200" dirty="0">
                <a:latin typeface="Arial (Body)"/>
                <a:ea typeface="ＭＳ Ｐゴシック" charset="0"/>
              </a:rPr>
              <a:t>if next available seq # in window, send </a:t>
            </a:r>
            <a:r>
              <a:rPr lang="en-US" sz="2200" dirty="0" smtClean="0">
                <a:latin typeface="Arial (Body)"/>
                <a:ea typeface="ＭＳ Ｐゴシック" charset="0"/>
              </a:rPr>
              <a:t>pkt</a:t>
            </a:r>
            <a:endParaRPr lang="en-US" sz="2200" dirty="0">
              <a:latin typeface="Arial (Body)"/>
              <a:ea typeface="ＭＳ Ｐゴシック" charset="0"/>
            </a:endParaRPr>
          </a:p>
        </p:txBody>
      </p:sp>
      <p:sp>
        <p:nvSpPr>
          <p:cNvPr id="6" name="Content Placeholder 5"/>
          <p:cNvSpPr>
            <a:spLocks noGrp="1"/>
          </p:cNvSpPr>
          <p:nvPr>
            <p:ph idx="13"/>
          </p:nvPr>
        </p:nvSpPr>
        <p:spPr>
          <a:xfrm>
            <a:off x="473720" y="3207760"/>
            <a:ext cx="8229600" cy="919336"/>
          </a:xfrm>
        </p:spPr>
        <p:txBody>
          <a:bodyPr/>
          <a:lstStyle/>
          <a:p>
            <a:pPr marL="0" indent="0">
              <a:buFont typeface="Arial" panose="020B0604020202020204" pitchFamily="34" charset="0"/>
              <a:buNone/>
              <a:defRPr/>
            </a:pPr>
            <a:r>
              <a:rPr lang="en-US" sz="2200" b="1" dirty="0">
                <a:latin typeface="+mn-lt"/>
                <a:ea typeface="ＭＳ Ｐゴシック" charset="0"/>
              </a:rPr>
              <a:t>timeout(n):</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resend pkt n, restart </a:t>
            </a:r>
            <a:r>
              <a:rPr lang="en-US" sz="2200" dirty="0" smtClean="0">
                <a:latin typeface="+mn-lt"/>
                <a:ea typeface="ＭＳ Ｐゴシック" charset="0"/>
              </a:rPr>
              <a:t>timer</a:t>
            </a:r>
            <a:endParaRPr lang="en-US" sz="2200" dirty="0">
              <a:latin typeface="+mn-lt"/>
              <a:ea typeface="ＭＳ Ｐゴシック" charset="0"/>
            </a:endParaRPr>
          </a:p>
        </p:txBody>
      </p:sp>
      <p:sp>
        <p:nvSpPr>
          <p:cNvPr id="7" name="Content Placeholder 6"/>
          <p:cNvSpPr>
            <a:spLocks noGrp="1"/>
          </p:cNvSpPr>
          <p:nvPr>
            <p:ph idx="14"/>
          </p:nvPr>
        </p:nvSpPr>
        <p:spPr>
          <a:xfrm>
            <a:off x="457200" y="4285015"/>
            <a:ext cx="7919884" cy="1795969"/>
          </a:xfrm>
        </p:spPr>
        <p:txBody>
          <a:bodyPr/>
          <a:lstStyle/>
          <a:p>
            <a:pPr marL="0" indent="0">
              <a:buFont typeface="Arial" panose="020B0604020202020204" pitchFamily="34" charset="0"/>
              <a:buNone/>
              <a:defRPr/>
            </a:pPr>
            <a:r>
              <a:rPr lang="en-US" sz="2200" b="1" dirty="0">
                <a:latin typeface="Arial (Body)"/>
                <a:ea typeface="ＭＳ Ｐゴシック" charset="0"/>
              </a:rPr>
              <a:t>A</a:t>
            </a:r>
            <a:r>
              <a:rPr lang="en-US" sz="100" b="1" dirty="0">
                <a:latin typeface="Arial (Body)"/>
                <a:ea typeface="ＭＳ Ｐゴシック" charset="0"/>
              </a:rPr>
              <a:t> </a:t>
            </a:r>
            <a:r>
              <a:rPr lang="en-US" sz="2200" b="1" dirty="0">
                <a:latin typeface="Arial (Body)"/>
                <a:ea typeface="ＭＳ Ｐゴシック" charset="0"/>
              </a:rPr>
              <a:t>C</a:t>
            </a:r>
            <a:r>
              <a:rPr lang="en-US" sz="100" b="1" dirty="0">
                <a:latin typeface="Arial (Body)"/>
                <a:ea typeface="ＭＳ Ｐゴシック" charset="0"/>
              </a:rPr>
              <a:t> </a:t>
            </a:r>
            <a:r>
              <a:rPr lang="en-US" sz="2200" b="1" dirty="0">
                <a:latin typeface="Arial (Body)"/>
                <a:ea typeface="ＭＳ Ｐゴシック" charset="0"/>
              </a:rPr>
              <a:t>K(n)</a:t>
            </a:r>
            <a:r>
              <a:rPr lang="en-US" sz="2200" dirty="0">
                <a:latin typeface="Arial (Body)"/>
                <a:ea typeface="ＭＳ Ｐゴシック" charset="0"/>
              </a:rPr>
              <a:t> in [sendbase,sendbase+N]:</a:t>
            </a:r>
          </a:p>
          <a:p>
            <a:pPr marL="255600" indent="-255600">
              <a:spcBef>
                <a:spcPts val="1500"/>
              </a:spcBef>
              <a:buClr>
                <a:schemeClr val="tx2"/>
              </a:buClr>
              <a:buFont typeface="Arial" panose="020B0604020202020204" pitchFamily="34" charset="0"/>
              <a:buChar char="•"/>
              <a:defRPr/>
            </a:pPr>
            <a:r>
              <a:rPr lang="en-US" sz="2200" dirty="0">
                <a:latin typeface="Arial (Body)"/>
                <a:ea typeface="ＭＳ Ｐゴシック" charset="0"/>
              </a:rPr>
              <a:t>mark pkt n as received</a:t>
            </a:r>
          </a:p>
          <a:p>
            <a:pPr marL="255600" indent="-255600">
              <a:spcBef>
                <a:spcPts val="1500"/>
              </a:spcBef>
              <a:buClr>
                <a:schemeClr val="tx2"/>
              </a:buClr>
              <a:buFont typeface="Arial" panose="020B0604020202020204" pitchFamily="34" charset="0"/>
              <a:buChar char="•"/>
              <a:defRPr/>
            </a:pPr>
            <a:r>
              <a:rPr lang="en-US" sz="2200" dirty="0">
                <a:latin typeface="Arial (Body)"/>
                <a:ea typeface="ＭＳ Ｐゴシック" charset="0"/>
              </a:rPr>
              <a:t>if n smallest </a:t>
            </a:r>
            <a:r>
              <a:rPr lang="en-US" sz="2200" dirty="0" smtClean="0">
                <a:latin typeface="Arial (Body)"/>
                <a:ea typeface="ＭＳ Ｐゴシック" charset="0"/>
              </a:rPr>
              <a:t>un</a:t>
            </a:r>
            <a:r>
              <a:rPr lang="en-US" sz="100" dirty="0" smtClean="0">
                <a:latin typeface="Arial (Body)"/>
                <a:ea typeface="ＭＳ Ｐゴシック" charset="0"/>
              </a:rPr>
              <a:t> </a:t>
            </a:r>
            <a:r>
              <a:rPr lang="en-US" sz="2200" dirty="0" smtClean="0">
                <a:latin typeface="Arial (Body)"/>
                <a:ea typeface="ＭＳ Ｐゴシック" charset="0"/>
              </a:rPr>
              <a:t>ACKed </a:t>
            </a:r>
            <a:r>
              <a:rPr lang="en-US" sz="2200" dirty="0">
                <a:latin typeface="Arial (Body)"/>
                <a:ea typeface="ＭＳ Ｐゴシック" charset="0"/>
              </a:rPr>
              <a:t>pkt, advance window base to next </a:t>
            </a:r>
            <a:r>
              <a:rPr lang="en-US" sz="2200" dirty="0" smtClean="0">
                <a:latin typeface="Arial (Body)"/>
                <a:ea typeface="ＭＳ Ｐゴシック" charset="0"/>
              </a:rPr>
              <a:t>unA</a:t>
            </a:r>
            <a:r>
              <a:rPr lang="en-US" sz="100" dirty="0" smtClean="0">
                <a:latin typeface="Arial (Body)"/>
                <a:ea typeface="ＭＳ Ｐゴシック" charset="0"/>
              </a:rPr>
              <a:t> </a:t>
            </a:r>
            <a:r>
              <a:rPr lang="en-US" sz="2200" dirty="0" smtClean="0">
                <a:latin typeface="Arial (Body)"/>
                <a:ea typeface="ＭＳ Ｐゴシック" charset="0"/>
              </a:rPr>
              <a:t>C</a:t>
            </a:r>
            <a:r>
              <a:rPr lang="en-US" sz="100" dirty="0" smtClean="0">
                <a:latin typeface="Arial (Body)"/>
                <a:ea typeface="ＭＳ Ｐゴシック" charset="0"/>
              </a:rPr>
              <a:t> </a:t>
            </a:r>
            <a:r>
              <a:rPr lang="en-US" sz="2200" dirty="0" smtClean="0">
                <a:latin typeface="Arial (Body)"/>
                <a:ea typeface="ＭＳ Ｐゴシック" charset="0"/>
              </a:rPr>
              <a:t>Ked </a:t>
            </a:r>
            <a:r>
              <a:rPr lang="en-US" sz="2200" dirty="0">
                <a:latin typeface="Arial (Body)"/>
                <a:ea typeface="ＭＳ Ｐゴシック" charset="0"/>
              </a:rPr>
              <a:t>seq </a:t>
            </a:r>
            <a:r>
              <a:rPr lang="en-US" sz="2200" dirty="0" smtClean="0">
                <a:latin typeface="Arial (Body)"/>
                <a:ea typeface="ＭＳ Ｐゴシック" charset="0"/>
              </a:rPr>
              <a:t>#</a:t>
            </a:r>
            <a:endParaRPr lang="en-US" sz="2200" dirty="0">
              <a:latin typeface="Arial (Body)"/>
              <a:ea typeface="ＭＳ Ｐゴシック" charset="0"/>
            </a:endParaRP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txBox="1">
            <a:spLocks noGrp="1"/>
          </p:cNvSpPr>
          <p:nvPr>
            <p:ph type="title"/>
          </p:nvPr>
        </p:nvSpPr>
        <p:spPr/>
        <p:txBody>
          <a:bodyPr/>
          <a:lstStyle/>
          <a:p>
            <a:pPr>
              <a:spcBef>
                <a:spcPct val="0"/>
              </a:spcBef>
              <a:buFont typeface="Times New Roman" panose="02020603050405020304" pitchFamily="18" charset="0"/>
              <a:buNone/>
            </a:pPr>
            <a:r>
              <a:rPr lang="en-US"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Selective Repeat </a:t>
            </a:r>
            <a:r>
              <a:rPr lang="en-US" altLang="en-US" sz="2000" b="0"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(3 of 3)</a:t>
            </a:r>
            <a:endParaRPr lang="en-US" altLang="en-US"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idx="1"/>
          </p:nvPr>
        </p:nvSpPr>
        <p:spPr>
          <a:xfrm>
            <a:off x="457200" y="1614947"/>
            <a:ext cx="8229600" cy="2888199"/>
          </a:xfrm>
        </p:spPr>
        <p:txBody>
          <a:bodyPr/>
          <a:lstStyle/>
          <a:p>
            <a:pPr marL="0" indent="0">
              <a:spcBef>
                <a:spcPts val="1000"/>
              </a:spcBef>
              <a:buFont typeface="Arial" panose="020B0604020202020204" pitchFamily="34" charset="0"/>
              <a:buNone/>
              <a:defRPr/>
            </a:pPr>
            <a:r>
              <a:rPr lang="en-US" sz="2200" b="1" dirty="0">
                <a:latin typeface="+mn-lt"/>
              </a:rPr>
              <a:t>receiver</a:t>
            </a:r>
          </a:p>
          <a:p>
            <a:pPr marL="0" indent="0">
              <a:spcBef>
                <a:spcPts val="1000"/>
              </a:spcBef>
              <a:buFont typeface="Arial" panose="020B0604020202020204" pitchFamily="34" charset="0"/>
              <a:buNone/>
              <a:defRPr/>
            </a:pPr>
            <a:r>
              <a:rPr lang="en-US" sz="2200" b="1" dirty="0">
                <a:solidFill>
                  <a:schemeClr val="tx1"/>
                </a:solidFill>
                <a:latin typeface="+mn-lt"/>
                <a:ea typeface="ＭＳ Ｐゴシック" charset="0"/>
              </a:rPr>
              <a:t>pkt n in [rcvbase, rcvbase+N-1]</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send A</a:t>
            </a:r>
            <a:r>
              <a:rPr lang="en-US" sz="100" dirty="0">
                <a:latin typeface="+mn-lt"/>
                <a:ea typeface="ＭＳ Ｐゴシック" charset="0"/>
              </a:rPr>
              <a:t> </a:t>
            </a:r>
            <a:r>
              <a:rPr lang="en-US" sz="2200" dirty="0">
                <a:latin typeface="+mn-lt"/>
                <a:ea typeface="ＭＳ Ｐゴシック" charset="0"/>
              </a:rPr>
              <a:t>C</a:t>
            </a:r>
            <a:r>
              <a:rPr lang="en-US" sz="100" dirty="0">
                <a:latin typeface="+mn-lt"/>
                <a:ea typeface="ＭＳ Ｐゴシック" charset="0"/>
              </a:rPr>
              <a:t> </a:t>
            </a:r>
            <a:r>
              <a:rPr lang="en-US" sz="2200" dirty="0">
                <a:latin typeface="+mn-lt"/>
                <a:ea typeface="ＭＳ Ｐゴシック" charset="0"/>
              </a:rPr>
              <a:t>K(n)</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out-of-order: buffer</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in-order: deliver (also deliver buffered, in-order pkts), advance window to next not-yet-received </a:t>
            </a:r>
            <a:r>
              <a:rPr lang="en-US" sz="2200" dirty="0" smtClean="0">
                <a:latin typeface="+mn-lt"/>
                <a:ea typeface="ＭＳ Ｐゴシック" charset="0"/>
              </a:rPr>
              <a:t>pkt</a:t>
            </a:r>
            <a:endParaRPr lang="en-US" sz="2200" dirty="0">
              <a:latin typeface="+mn-lt"/>
              <a:ea typeface="ＭＳ Ｐゴシック" charset="0"/>
            </a:endParaRPr>
          </a:p>
        </p:txBody>
      </p:sp>
      <p:sp>
        <p:nvSpPr>
          <p:cNvPr id="4" name="Content Placeholder 3"/>
          <p:cNvSpPr>
            <a:spLocks noGrp="1"/>
          </p:cNvSpPr>
          <p:nvPr>
            <p:ph idx="13"/>
          </p:nvPr>
        </p:nvSpPr>
        <p:spPr>
          <a:xfrm>
            <a:off x="473720" y="4488400"/>
            <a:ext cx="8229600" cy="919336"/>
          </a:xfrm>
        </p:spPr>
        <p:txBody>
          <a:bodyPr/>
          <a:lstStyle/>
          <a:p>
            <a:pPr marL="0" indent="0">
              <a:buClr>
                <a:srgbClr val="000099"/>
              </a:buClr>
              <a:buSzPct val="65000"/>
              <a:buFont typeface="Arial" panose="020B0604020202020204" pitchFamily="34" charset="0"/>
              <a:buNone/>
              <a:defRPr/>
            </a:pPr>
            <a:r>
              <a:rPr lang="en-US" sz="2200" b="1" dirty="0">
                <a:solidFill>
                  <a:schemeClr val="tx1"/>
                </a:solidFill>
                <a:latin typeface="+mn-lt"/>
                <a:ea typeface="ＭＳ Ｐゴシック" charset="0"/>
              </a:rPr>
              <a:t>pkt n in [rcvbase-N,rcvbase-1]</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A</a:t>
            </a:r>
            <a:r>
              <a:rPr lang="en-US" sz="100" dirty="0">
                <a:latin typeface="+mn-lt"/>
                <a:ea typeface="ＭＳ Ｐゴシック" charset="0"/>
              </a:rPr>
              <a:t> </a:t>
            </a:r>
            <a:r>
              <a:rPr lang="en-US" sz="2200" dirty="0">
                <a:latin typeface="+mn-lt"/>
                <a:ea typeface="ＭＳ Ｐゴシック" charset="0"/>
              </a:rPr>
              <a:t>C</a:t>
            </a:r>
            <a:r>
              <a:rPr lang="en-US" sz="100" dirty="0">
                <a:latin typeface="+mn-lt"/>
                <a:ea typeface="ＭＳ Ｐゴシック" charset="0"/>
              </a:rPr>
              <a:t> </a:t>
            </a:r>
            <a:r>
              <a:rPr lang="en-US" sz="2200" dirty="0">
                <a:latin typeface="+mn-lt"/>
                <a:ea typeface="ＭＳ Ｐゴシック" charset="0"/>
              </a:rPr>
              <a:t>K(n</a:t>
            </a:r>
            <a:r>
              <a:rPr lang="en-US" sz="2200" dirty="0" smtClean="0">
                <a:latin typeface="+mn-lt"/>
                <a:ea typeface="ＭＳ Ｐゴシック" charset="0"/>
              </a:rPr>
              <a:t>)</a:t>
            </a:r>
            <a:endParaRPr lang="en-US" sz="2200" dirty="0">
              <a:latin typeface="+mn-lt"/>
              <a:ea typeface="ＭＳ Ｐゴシック" charset="0"/>
            </a:endParaRPr>
          </a:p>
        </p:txBody>
      </p:sp>
      <p:sp>
        <p:nvSpPr>
          <p:cNvPr id="5" name="Content Placeholder 4"/>
          <p:cNvSpPr>
            <a:spLocks noGrp="1"/>
          </p:cNvSpPr>
          <p:nvPr>
            <p:ph idx="14"/>
          </p:nvPr>
        </p:nvSpPr>
        <p:spPr>
          <a:xfrm>
            <a:off x="473720" y="5407735"/>
            <a:ext cx="8229600" cy="978317"/>
          </a:xfrm>
        </p:spPr>
        <p:txBody>
          <a:bodyPr/>
          <a:lstStyle/>
          <a:p>
            <a:pPr marL="0" indent="0">
              <a:buClr>
                <a:srgbClr val="000099"/>
              </a:buClr>
              <a:buSzPct val="65000"/>
              <a:buFont typeface="Arial" panose="020B0604020202020204" pitchFamily="34" charset="0"/>
              <a:buNone/>
              <a:defRPr/>
            </a:pPr>
            <a:r>
              <a:rPr lang="en-US" sz="2200" b="1" dirty="0">
                <a:solidFill>
                  <a:schemeClr val="tx1"/>
                </a:solidFill>
                <a:latin typeface="+mn-lt"/>
                <a:ea typeface="ＭＳ Ｐゴシック" charset="0"/>
              </a:rPr>
              <a:t>otherwise:</a:t>
            </a:r>
          </a:p>
          <a:p>
            <a:pPr marL="255600" indent="-255600">
              <a:spcBef>
                <a:spcPts val="1500"/>
              </a:spcBef>
              <a:buClr>
                <a:schemeClr val="tx2"/>
              </a:buClr>
              <a:buFont typeface="Arial" panose="020B0604020202020204" pitchFamily="34" charset="0"/>
              <a:buChar char="•"/>
              <a:defRPr/>
            </a:pPr>
            <a:r>
              <a:rPr lang="en-US" sz="2200" dirty="0" smtClean="0">
                <a:latin typeface="+mn-lt"/>
                <a:ea typeface="ＭＳ Ｐゴシック" charset="0"/>
              </a:rPr>
              <a:t>ignore</a:t>
            </a:r>
            <a:endParaRPr lang="en-US" sz="2200" dirty="0">
              <a:latin typeface="+mn-lt"/>
              <a:ea typeface="ＭＳ Ｐゴシック" charset="0"/>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Selective Repeat in Action</a:t>
            </a:r>
            <a:endParaRPr lang="en-US" dirty="0">
              <a:latin typeface="Times New Roman" panose="02020603050405020304" pitchFamily="18" charset="0"/>
              <a:ea typeface="ＭＳ Ｐゴシック" charset="0"/>
              <a:cs typeface="+mj-cs"/>
            </a:endParaRPr>
          </a:p>
        </p:txBody>
      </p:sp>
      <p:pic>
        <p:nvPicPr>
          <p:cNvPr id="4" name="Picture 3" descr="A diagram has 3 parts. A sender and receiver are side by side. Vertical parallel lines go down from both sender and receiver. There are 3 groups of arrows zig zagging between the 2 vertical lines, often overlapping. There are notes when the arrows start and stop. A sender window, N = 4 has 3 groups of several rows of numbers, 0 through 8. Different numbers are highlighted for each group. There is 1 row per sender arrow. Sender. A group of 4 arrows point downward right toward the receiver side. Arrow 1, send p k t 0. Sender window. Numbers 0 through 3, highlighted. Numbers 4 through 8, not highlighted. Arrow 2, send p k t 1. Sender window. 0 through 3, highlighted. 4 through 8, not highlighted. Arrow 3, send p k t 2. This arrow does not reach the receiver side, loss. Sender window. 0 through 3, highlighted. 4 through 8, not highlighted. Arrow 4, send p k t 3. Sender window. 0 through 3, highlighted. 4 through 8, not highlighted. Then, wait. Sender window, a block to highlight numbers, but there are no numbers. Receiver. A group of arrows point downward left back toward sender. There are 3 arrows, 1 for each arrow from sender that made it to receiver. Arrow 5. Receive p k t 0, send a c k 0. Arrow 6. Receive p k t 1, send a c k 1. There is a gap here between arrows, because of the loss from sender. Arrow 7. Receive p k t 3, buffer, send a c k 3. Sender. There is a group of 2 arrows pointing downward right back toward receiver. Arrow 8, r c v a c k 0, send p k t 4. Sender window. 1 through 4, highlighted. 0, and 5 through 8, not highlighted. Arrow 9, r c v a c k 1, send p k t 5. Sender window. 2 through 5, highlighted. 0, 1, and 6 through 8, not highlighted. There is a vertical line on the sender side, from arrow 3, p k t 3, pass arrows 8 and 9. This line is labeled p k 2 timeout, send p k t 2. Receiver. There is a group of arrows points downward left back toward sender. There are 2 arrows, 1 for each arrow from sender. Arrow 10. Receive p k t 4, buffer, send a c k 4. Arrow 11. Receive p k t 5, buffer, buffer, a c k 5. Sender. There is an arrow pointed downward right toward receiver. This is under the line that states p k t 2 timeout. Arrow 12, send p k t 2. Sender window. 2 through 5, highlighted. 0, 1, and 6 through 8, not highlighted. There are 3 more rows of numbers in the sender window. All 3 are the same. 2 through 5, highlighted. 0, 1, and 6 through 8, not highlighted. Question, what happens when a c k 2 arrives?"/>
          <p:cNvPicPr>
            <a:picLocks noChangeAspect="1"/>
          </p:cNvPicPr>
          <p:nvPr/>
        </p:nvPicPr>
        <p:blipFill>
          <a:blip r:embed="rId2"/>
          <a:stretch>
            <a:fillRect/>
          </a:stretch>
        </p:blipFill>
        <p:spPr>
          <a:xfrm>
            <a:off x="659825" y="1608618"/>
            <a:ext cx="7824350" cy="4474057"/>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5007"/>
            <a:ext cx="8229600" cy="707856"/>
          </a:xfrm>
        </p:spPr>
        <p:txBody>
          <a:bodyPr>
            <a:spAutoFit/>
          </a:bodyPr>
          <a:lstStyle/>
          <a:p>
            <a:pPr>
              <a:defRPr/>
            </a:pPr>
            <a:r>
              <a:rPr lang="en-US" sz="3400" b="1" dirty="0" smtClean="0">
                <a:solidFill>
                  <a:schemeClr val="tx2"/>
                </a:solidFill>
                <a:latin typeface="Times New Roman" panose="02020603050405020304" pitchFamily="18" charset="0"/>
                <a:ea typeface="ＭＳ Ｐゴシック" charset="0"/>
                <a:cs typeface="+mj-cs"/>
              </a:rPr>
              <a:t>Selective Repeat: Dilemma </a:t>
            </a:r>
            <a:r>
              <a:rPr lang="en-US" sz="2000" b="0" dirty="0" smtClean="0">
                <a:solidFill>
                  <a:schemeClr val="tx2"/>
                </a:solidFill>
                <a:latin typeface="Times New Roman" panose="02020603050405020304" pitchFamily="18" charset="0"/>
                <a:ea typeface="ＭＳ Ｐゴシック" charset="0"/>
                <a:cs typeface="+mj-cs"/>
              </a:rPr>
              <a:t>(1 of 2)</a:t>
            </a:r>
            <a:endParaRPr lang="en-US" sz="2000" b="0" dirty="0">
              <a:solidFill>
                <a:schemeClr val="tx2"/>
              </a:solidFill>
              <a:latin typeface="Times New Roman" panose="02020603050405020304" pitchFamily="18" charset="0"/>
              <a:ea typeface="ＭＳ Ｐゴシック" charset="0"/>
              <a:cs typeface="+mj-cs"/>
            </a:endParaRPr>
          </a:p>
        </p:txBody>
      </p:sp>
      <p:sp>
        <p:nvSpPr>
          <p:cNvPr id="10" name="Text Placeholder 9"/>
          <p:cNvSpPr>
            <a:spLocks noGrp="1"/>
          </p:cNvSpPr>
          <p:nvPr>
            <p:ph idx="1"/>
          </p:nvPr>
        </p:nvSpPr>
        <p:spPr>
          <a:xfrm>
            <a:off x="457200" y="1600199"/>
            <a:ext cx="3274142" cy="3104535"/>
          </a:xfrm>
        </p:spPr>
        <p:txBody>
          <a:bodyPr/>
          <a:lstStyle/>
          <a:p>
            <a:pPr marL="255600" indent="-255600">
              <a:spcBef>
                <a:spcPts val="1500"/>
              </a:spcBef>
              <a:buClr>
                <a:schemeClr val="tx2"/>
              </a:buClr>
              <a:buFont typeface="Arial" panose="020B0604020202020204" pitchFamily="34" charset="0"/>
              <a:buChar char="•"/>
              <a:defRPr/>
            </a:pPr>
            <a:r>
              <a:rPr lang="en-US" altLang="en-US" sz="1800" dirty="0">
                <a:latin typeface="+mn-lt"/>
                <a:ea typeface="ＭＳ Ｐゴシック" panose="020B0600070205080204" pitchFamily="34" charset="-128"/>
              </a:rPr>
              <a:t>example</a:t>
            </a:r>
            <a:r>
              <a:rPr lang="en-US" altLang="en-US" sz="1800" dirty="0" smtClean="0">
                <a:latin typeface="+mn-lt"/>
                <a:ea typeface="ＭＳ Ｐゴシック" panose="020B0600070205080204" pitchFamily="34" charset="-128"/>
              </a:rPr>
              <a:t>:</a:t>
            </a:r>
            <a:endParaRPr lang="en-US" altLang="en-US" sz="1800" dirty="0">
              <a:latin typeface="+mn-lt"/>
              <a:ea typeface="ＭＳ Ｐゴシック" panose="020B0600070205080204" pitchFamily="34" charset="-128"/>
            </a:endParaRPr>
          </a:p>
          <a:p>
            <a:pPr marL="255600" indent="-255600">
              <a:spcBef>
                <a:spcPts val="1500"/>
              </a:spcBef>
              <a:buClr>
                <a:schemeClr val="tx2"/>
              </a:buClr>
              <a:buFont typeface="Arial" panose="020B0604020202020204" pitchFamily="34" charset="0"/>
              <a:buChar char="•"/>
              <a:defRPr/>
            </a:pPr>
            <a:r>
              <a:rPr lang="en-US" altLang="en-US" sz="1800" dirty="0">
                <a:latin typeface="+mn-lt"/>
                <a:ea typeface="ＭＳ Ｐゴシック" panose="020B0600070205080204" pitchFamily="34" charset="-128"/>
              </a:rPr>
              <a:t>seq </a:t>
            </a:r>
            <a:r>
              <a:rPr lang="en-US" altLang="en-US" sz="1800" dirty="0" smtClean="0">
                <a:latin typeface="+mn-lt"/>
                <a:ea typeface="ＭＳ Ｐゴシック" panose="020B0600070205080204" pitchFamily="34" charset="-128"/>
              </a:rPr>
              <a:t>#’</a:t>
            </a:r>
            <a:r>
              <a:rPr lang="en-US" altLang="ja-JP" sz="1800" dirty="0" smtClean="0">
                <a:latin typeface="+mn-lt"/>
                <a:ea typeface="ＭＳ Ｐゴシック" panose="020B0600070205080204" pitchFamily="34" charset="-128"/>
              </a:rPr>
              <a:t>s</a:t>
            </a:r>
            <a:r>
              <a:rPr lang="en-US" altLang="ja-JP" sz="1800" dirty="0">
                <a:latin typeface="+mn-lt"/>
                <a:ea typeface="ＭＳ Ｐゴシック" panose="020B0600070205080204" pitchFamily="34" charset="-128"/>
              </a:rPr>
              <a:t>: 0, 1, 2, 3</a:t>
            </a:r>
          </a:p>
          <a:p>
            <a:pPr marL="255600" indent="-255600">
              <a:spcBef>
                <a:spcPts val="1500"/>
              </a:spcBef>
              <a:buClr>
                <a:schemeClr val="tx2"/>
              </a:buClr>
              <a:buFont typeface="Arial" panose="020B0604020202020204" pitchFamily="34" charset="0"/>
              <a:buChar char="•"/>
              <a:defRPr/>
            </a:pPr>
            <a:r>
              <a:rPr lang="en-US" altLang="en-US" sz="1800" dirty="0">
                <a:latin typeface="+mn-lt"/>
                <a:ea typeface="ＭＳ Ｐゴシック" panose="020B0600070205080204" pitchFamily="34" charset="-128"/>
              </a:rPr>
              <a:t>window </a:t>
            </a:r>
            <a:r>
              <a:rPr lang="en-US" altLang="en-US" sz="1800" dirty="0" smtClean="0">
                <a:latin typeface="+mn-lt"/>
                <a:ea typeface="ＭＳ Ｐゴシック" panose="020B0600070205080204" pitchFamily="34" charset="-128"/>
              </a:rPr>
              <a:t>size=3</a:t>
            </a:r>
          </a:p>
          <a:p>
            <a:pPr marL="255600" indent="-255600">
              <a:spcBef>
                <a:spcPts val="1500"/>
              </a:spcBef>
              <a:buClr>
                <a:schemeClr val="tx2"/>
              </a:buClr>
              <a:buFont typeface="Arial" panose="020B0604020202020204" pitchFamily="34" charset="0"/>
              <a:buChar char="•"/>
              <a:defRPr/>
            </a:pPr>
            <a:r>
              <a:rPr lang="en-US" sz="1800" dirty="0">
                <a:latin typeface="+mn-lt"/>
                <a:ea typeface="ＭＳ Ｐゴシック" charset="0"/>
              </a:rPr>
              <a:t>receiver sees no difference in two scenarios!</a:t>
            </a:r>
          </a:p>
          <a:p>
            <a:pPr marL="255600" indent="-255600">
              <a:spcBef>
                <a:spcPts val="1500"/>
              </a:spcBef>
              <a:buClr>
                <a:schemeClr val="tx2"/>
              </a:buClr>
              <a:buFont typeface="Arial" panose="020B0604020202020204" pitchFamily="34" charset="0"/>
              <a:buChar char="•"/>
              <a:defRPr/>
            </a:pPr>
            <a:r>
              <a:rPr lang="en-US" sz="1800" dirty="0">
                <a:latin typeface="+mn-lt"/>
                <a:ea typeface="ＭＳ Ｐゴシック" charset="0"/>
              </a:rPr>
              <a:t>duplicate data accepted as new in (b</a:t>
            </a:r>
            <a:r>
              <a:rPr lang="en-US" sz="1800" dirty="0" smtClean="0">
                <a:latin typeface="+mn-lt"/>
                <a:ea typeface="ＭＳ Ｐゴシック" charset="0"/>
              </a:rPr>
              <a:t>)</a:t>
            </a:r>
          </a:p>
        </p:txBody>
      </p:sp>
      <p:sp>
        <p:nvSpPr>
          <p:cNvPr id="4" name="Content Placeholder 3"/>
          <p:cNvSpPr>
            <a:spLocks noGrp="1"/>
          </p:cNvSpPr>
          <p:nvPr>
            <p:ph idx="13"/>
          </p:nvPr>
        </p:nvSpPr>
        <p:spPr>
          <a:xfrm>
            <a:off x="5555278" y="1602607"/>
            <a:ext cx="1793671" cy="481806"/>
          </a:xfrm>
        </p:spPr>
        <p:txBody>
          <a:bodyPr/>
          <a:lstStyle/>
          <a:p>
            <a:r>
              <a:rPr lang="en-US" sz="1800" dirty="0">
                <a:latin typeface="+mn-lt"/>
              </a:rPr>
              <a:t>(a) no </a:t>
            </a:r>
            <a:r>
              <a:rPr lang="en-US" sz="1800" dirty="0" smtClean="0">
                <a:latin typeface="+mn-lt"/>
              </a:rPr>
              <a:t>problem</a:t>
            </a:r>
            <a:endParaRPr lang="en-US" sz="1800" dirty="0">
              <a:latin typeface="+mn-lt"/>
            </a:endParaRPr>
          </a:p>
        </p:txBody>
      </p:sp>
      <p:pic>
        <p:nvPicPr>
          <p:cNvPr id="117764" name="Picture 3" descr="A diagram has 2 parts, sender window and receiver window. Parallel vertical lines point down. Arrows pass through a plane to get to and from each part. Arrows that point to the receiver window are horizontal. Arrows that point to the sender are diagonally down. Each side has a row of numbers beside each arrow, some of the numbers are highlighted. Sender window, after receipt. 3 arrows point to the receiver window. Arrow 1, p k t 0. Numbers. Highlighted. 0, 1, 2. Not highlighted. 3, 0, 1, 2. Arrow 2, p k t 1. Numbers. Highlighted. 0 1, 2. Not highlighted. 3, 0, 1, 2. Arrow 3, p k t 2. Numbers. Highlighted. 0 1, 2. Not highlighted. 3, 0, 1, 2. Receiver window, after receipt. 3 arrows point downward left toward sender, but only make it halfway. There is an X at the end of each arrow. Arrow 4, A C K 0. Numbers. Not highlighted, 0. Highlighted, 1, 2, 3. Not highlighted, 0, 1, 2. Arrow 5, A C K 1. Numbers. Not highlighted, 0, 1. Highlighted. 1, 2, 3, 0. Not highlighted, 1, 2. Arrow 6, A C K 2. Numbers. Not highlighted. 0, 1, 2. Highlighted. 3, 0, 1. Not highlighted, 2. Sender window. There is a gap between the last set of arrows and another arrow, timeout, retransmit p k t 0. Arrow 7, p k t 0. Numbers. Highlighted, 0, 1, 2. Not highlighted. 3, 0, 1,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17428" y="2212475"/>
            <a:ext cx="4469372" cy="2963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4294967295"/>
          </p:nvPr>
        </p:nvSpPr>
        <p:spPr>
          <a:xfrm>
            <a:off x="457200" y="5465481"/>
            <a:ext cx="7846142" cy="749130"/>
          </a:xfrm>
        </p:spPr>
        <p:txBody>
          <a:bodyPr/>
          <a:lstStyle/>
          <a:p>
            <a:pPr marL="0" indent="0">
              <a:buFont typeface="Arial"/>
              <a:buNone/>
              <a:defRPr/>
            </a:pPr>
            <a:r>
              <a:rPr lang="en-US" altLang="en-US" sz="1800" dirty="0" smtClean="0">
                <a:latin typeface="+mn-lt"/>
              </a:rPr>
              <a:t>receiver can’</a:t>
            </a:r>
            <a:r>
              <a:rPr lang="en-US" altLang="ja-JP" sz="1800" dirty="0" smtClean="0">
                <a:latin typeface="+mn-lt"/>
              </a:rPr>
              <a:t>t see sender side. </a:t>
            </a:r>
            <a:r>
              <a:rPr lang="en-US" altLang="en-US" sz="1800" dirty="0" smtClean="0">
                <a:latin typeface="+mn-lt"/>
              </a:rPr>
              <a:t>receiver behavior identical in both cases!</a:t>
            </a:r>
            <a:r>
              <a:rPr lang="en-US" altLang="en-US" sz="1800" b="1" dirty="0" smtClean="0">
                <a:latin typeface="+mn-lt"/>
              </a:rPr>
              <a:t> </a:t>
            </a:r>
            <a:r>
              <a:rPr lang="en-US" altLang="en-US" sz="1800" b="1" dirty="0" smtClean="0">
                <a:solidFill>
                  <a:schemeClr val="tx1"/>
                </a:solidFill>
                <a:latin typeface="+mn-lt"/>
              </a:rPr>
              <a:t>something</a:t>
            </a:r>
            <a:r>
              <a:rPr lang="en-US" altLang="ja-JP" sz="1800" b="1" dirty="0" smtClean="0">
                <a:solidFill>
                  <a:schemeClr val="tx1"/>
                </a:solidFill>
                <a:latin typeface="+mn-lt"/>
              </a:rPr>
              <a:t>’s (very) wrong!</a:t>
            </a:r>
            <a:endParaRPr lang="en-US" sz="1800" dirty="0">
              <a:latin typeface="+mn-lt"/>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Selective Repeat: Dilemma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endPar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595313"/>
          </a:xfrm>
        </p:spPr>
        <p:txBody>
          <a:bodyPr/>
          <a:lstStyle/>
          <a:p>
            <a:pPr marL="0" indent="0">
              <a:buFont typeface="Arial" panose="020B0604020202020204" pitchFamily="34" charset="0"/>
              <a:buNone/>
              <a:defRPr/>
            </a:pPr>
            <a:r>
              <a:rPr lang="en-US" sz="1800" b="1" dirty="0" smtClean="0">
                <a:solidFill>
                  <a:schemeClr val="tx1"/>
                </a:solidFill>
                <a:latin typeface="+mn-lt"/>
                <a:ea typeface="ＭＳ Ｐゴシック" charset="0"/>
              </a:rPr>
              <a:t>Q</a:t>
            </a:r>
            <a:r>
              <a:rPr lang="en-US" sz="1800" b="1" dirty="0">
                <a:solidFill>
                  <a:schemeClr val="tx1"/>
                </a:solidFill>
                <a:latin typeface="+mn-lt"/>
                <a:ea typeface="ＭＳ Ｐゴシック" charset="0"/>
              </a:rPr>
              <a:t>:</a:t>
            </a:r>
            <a:r>
              <a:rPr lang="en-US" sz="1800" dirty="0">
                <a:latin typeface="+mn-lt"/>
                <a:ea typeface="ＭＳ Ｐゴシック" charset="0"/>
              </a:rPr>
              <a:t> what relationship between seq # size and window size to avoid problem in (b</a:t>
            </a:r>
            <a:r>
              <a:rPr lang="en-US" sz="1800" dirty="0" smtClean="0">
                <a:latin typeface="+mn-lt"/>
                <a:ea typeface="ＭＳ Ｐゴシック" charset="0"/>
              </a:rPr>
              <a:t>)?</a:t>
            </a:r>
          </a:p>
        </p:txBody>
      </p:sp>
      <p:sp>
        <p:nvSpPr>
          <p:cNvPr id="2" name="Text Placeholder 1"/>
          <p:cNvSpPr>
            <a:spLocks noGrp="1"/>
          </p:cNvSpPr>
          <p:nvPr>
            <p:ph type="body" idx="2"/>
          </p:nvPr>
        </p:nvSpPr>
        <p:spPr>
          <a:xfrm>
            <a:off x="3951286" y="2240323"/>
            <a:ext cx="1241425" cy="376237"/>
          </a:xfrm>
        </p:spPr>
        <p:txBody>
          <a:bodyPr/>
          <a:lstStyle/>
          <a:p>
            <a:pPr marL="0" indent="0">
              <a:buFont typeface="Arial"/>
              <a:buNone/>
              <a:defRPr/>
            </a:pPr>
            <a:r>
              <a:rPr lang="en-US" sz="1800" dirty="0">
                <a:latin typeface="+mn-lt"/>
              </a:rPr>
              <a:t>(b) oops</a:t>
            </a:r>
            <a:r>
              <a:rPr lang="en-US" sz="1800" dirty="0" smtClean="0">
                <a:latin typeface="+mn-lt"/>
              </a:rPr>
              <a:t>!</a:t>
            </a:r>
            <a:endParaRPr lang="en-US" sz="1800" dirty="0">
              <a:latin typeface="+mn-lt"/>
            </a:endParaRPr>
          </a:p>
        </p:txBody>
      </p:sp>
      <p:pic>
        <p:nvPicPr>
          <p:cNvPr id="118788" name="Picture 3" descr="A diagram has 2 parts, sender window and receiver window. Parallel vertical lines point down. Arrows pass through a plane to get to and from each part. Arrows that point to the receiver window are horizontal. Arrows that point to the sender are diagonally down. Each side has a row of numbers beside each arrow, some of the numbers are highlighted. Sender window, after receipt. 3 arrows point to the receiver window. Arrow 1, p k t 0. Numbers. Highlighted. 0, 1, 2. Not highlighted. 3, 0, 1, 2. Arrow 2, p k t 1. Numbers. Highlighted. 0 1, 2. Not highlighted. 3, 0, 1, 2. Arrow 3, p k t 2. Numbers. Highlighted. 0 1, 2. Not highlighted. 3, 0, 1, 2. Receiver window, after receipt. 3 arrows point downward left toward sender. Arrow 4, A C K 0. Numbers. Not highlighted, 0. Highlighted, 1, 2, 3. Not highlighted, 0, 1, 2. Arrow 5, A C K 1. Numbers. Not highlighted, 0, 1. Highlighted. 1, 2, 3, 0. Not highlighted, 1, 2. Arrow 6, A C K 2. Numbers. Not highlighted. 0, 1, 2. Highlighted. 3, 0, 1. Not highlighted, 2. Sender window. There is a gap between the last set of arrows and another set of arrows. This set has 2 arrows that point diagonally down right toward receiver window. Arrow 7, p k t 3. This arrow does not reach the other side or pass through the plane. There is an X at the end of the arrow. Numbers. Not highlighted, 0. Highlighted, 1, 2, 3. Not highlighted, 0, 1, 2. Arrow 8, p k t 0. Numbers. Not highlighted, 0, 1. Highlighted, 2, 3, 0. Not highlighted, 1, 2. Receiver window. Arrow 8 comes back to receiver window, receive packet with s e q number 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75144" y="2823873"/>
            <a:ext cx="4993711" cy="333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(5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599100"/>
            <a:ext cx="8229600" cy="4652963"/>
          </a:xfrm>
        </p:spPr>
        <p:txBody>
          <a:bodyPr/>
          <a:lstStyle/>
          <a:p>
            <a:pPr marL="360000" indent="-36000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360000" indent="-36000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360000" indent="-36000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360000" indent="-36000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360000" indent="-360000">
              <a:buFont typeface="Wingdings" charset="0"/>
              <a:buNone/>
              <a:defRPr/>
            </a:pPr>
            <a:r>
              <a:rPr lang="en-US" sz="1800" b="1" dirty="0">
                <a:solidFill>
                  <a:schemeClr val="tx2"/>
                </a:solidFill>
                <a:latin typeface="+mn-lt"/>
              </a:rPr>
              <a:t>3.5</a:t>
            </a:r>
            <a:r>
              <a:rPr lang="en-US" sz="1800" dirty="0">
                <a:solidFill>
                  <a:schemeClr val="tx1"/>
                </a:solidFill>
                <a:latin typeface="+mn-lt"/>
              </a:rPr>
              <a:t> </a:t>
            </a:r>
            <a:r>
              <a:rPr lang="en-US" sz="1800" b="1" dirty="0">
                <a:solidFill>
                  <a:schemeClr val="tx1"/>
                </a:solidFill>
                <a:latin typeface="+mn-lt"/>
              </a:rPr>
              <a:t>connection-oriented transport: </a:t>
            </a:r>
            <a:r>
              <a:rPr lang="en-US" sz="1800" b="1" dirty="0" smtClean="0">
                <a:solidFill>
                  <a:schemeClr val="tx1"/>
                </a:solidFill>
                <a:latin typeface="+mn-lt"/>
              </a:rPr>
              <a:t>T</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P</a:t>
            </a:r>
            <a:endParaRPr lang="en-US" sz="1800" b="1"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3043917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defRPr/>
            </a:pPr>
            <a:r>
              <a:rPr lang="en-US" dirty="0" smtClean="0">
                <a:latin typeface="Times New Roman" panose="02020603050405020304" pitchFamily="18" charset="0"/>
                <a:cs typeface="+mj-cs"/>
              </a:rPr>
              <a:t>Internet Transport-Layer Protocols</a:t>
            </a:r>
            <a:endParaRPr lang="en-US" sz="2000" b="0" dirty="0">
              <a:latin typeface="Times New Roman" panose="02020603050405020304" pitchFamily="18" charset="0"/>
              <a:cs typeface="+mj-cs"/>
            </a:endParaRPr>
          </a:p>
        </p:txBody>
      </p:sp>
      <p:sp>
        <p:nvSpPr>
          <p:cNvPr id="50179" name="Content Placeholder 2"/>
          <p:cNvSpPr txBox="1">
            <a:spLocks noGrp="1"/>
          </p:cNvSpPr>
          <p:nvPr>
            <p:ph type="body" idx="1"/>
          </p:nvPr>
        </p:nvSpPr>
        <p:spPr>
          <a:xfrm>
            <a:off x="457200" y="1600200"/>
            <a:ext cx="4483510" cy="4108787"/>
          </a:xfrm>
        </p:spPr>
        <p:txBody>
          <a:bodyPr wrap="square">
            <a:spAutoFit/>
          </a:bodyPr>
          <a:lstStyle/>
          <a:p>
            <a:pPr>
              <a:buFontTx/>
              <a:buChar char="•"/>
              <a:defRPr/>
            </a:pPr>
            <a:r>
              <a:rPr lang="en-US" altLang="en-US" sz="2000" dirty="0" smtClean="0">
                <a:latin typeface="+mn-lt"/>
                <a:ea typeface="ＭＳ Ｐゴシック" charset="-128"/>
                <a:cs typeface="Arial" panose="020B0604020202020204" pitchFamily="34" charset="0"/>
              </a:rPr>
              <a:t>reliable, in-order delivery (T</a:t>
            </a:r>
            <a:r>
              <a:rPr lang="en-US" altLang="en-US" sz="100" dirty="0" smtClean="0">
                <a:latin typeface="+mn-lt"/>
                <a:ea typeface="ＭＳ Ｐゴシック" charset="-128"/>
                <a:cs typeface="Arial" panose="020B0604020202020204" pitchFamily="34" charset="0"/>
              </a:rPr>
              <a:t> </a:t>
            </a:r>
            <a:r>
              <a:rPr lang="en-US" altLang="en-US" sz="2000" dirty="0" smtClean="0">
                <a:latin typeface="+mn-lt"/>
                <a:ea typeface="ＭＳ Ｐゴシック" charset="-128"/>
                <a:cs typeface="Arial" panose="020B0604020202020204" pitchFamily="34" charset="0"/>
              </a:rPr>
              <a:t>C</a:t>
            </a:r>
            <a:r>
              <a:rPr lang="en-US" altLang="en-US" sz="100" dirty="0" smtClean="0">
                <a:latin typeface="+mn-lt"/>
                <a:ea typeface="ＭＳ Ｐゴシック" charset="-128"/>
                <a:cs typeface="Arial" panose="020B0604020202020204" pitchFamily="34" charset="0"/>
              </a:rPr>
              <a:t> </a:t>
            </a:r>
            <a:r>
              <a:rPr lang="en-US" altLang="en-US" sz="2000" dirty="0" smtClean="0">
                <a:latin typeface="+mn-lt"/>
                <a:ea typeface="ＭＳ Ｐゴシック" charset="-128"/>
                <a:cs typeface="Arial" panose="020B0604020202020204" pitchFamily="34" charset="0"/>
              </a:rPr>
              <a:t>P)</a:t>
            </a:r>
          </a:p>
          <a:p>
            <a:pPr marL="741363" lvl="1" indent="-284163">
              <a:buFontTx/>
              <a:buChar char="–"/>
              <a:defRPr/>
            </a:pPr>
            <a:r>
              <a:rPr lang="en-US" altLang="en-US" sz="2000" dirty="0" smtClean="0">
                <a:latin typeface="+mn-lt"/>
                <a:ea typeface="ＭＳ Ｐゴシック" charset="-128"/>
                <a:cs typeface="Arial" panose="020B0604020202020204" pitchFamily="34" charset="0"/>
              </a:rPr>
              <a:t>congestion control</a:t>
            </a:r>
          </a:p>
          <a:p>
            <a:pPr marL="741363" lvl="1" indent="-284163">
              <a:buFontTx/>
              <a:buChar char="–"/>
              <a:defRPr/>
            </a:pPr>
            <a:r>
              <a:rPr lang="en-US" altLang="en-US" sz="2000" dirty="0" smtClean="0">
                <a:latin typeface="+mn-lt"/>
                <a:ea typeface="ＭＳ Ｐゴシック" charset="-128"/>
                <a:cs typeface="Arial" panose="020B0604020202020204" pitchFamily="34" charset="0"/>
              </a:rPr>
              <a:t>flow control</a:t>
            </a:r>
          </a:p>
          <a:p>
            <a:pPr marL="741363" lvl="1" indent="-284163">
              <a:buFontTx/>
              <a:buChar char="–"/>
              <a:defRPr/>
            </a:pPr>
            <a:r>
              <a:rPr lang="en-US" altLang="en-US" sz="2000" dirty="0" smtClean="0">
                <a:latin typeface="+mn-lt"/>
                <a:ea typeface="ＭＳ Ｐゴシック" charset="-128"/>
                <a:cs typeface="Arial" panose="020B0604020202020204" pitchFamily="34" charset="0"/>
              </a:rPr>
              <a:t>connection setup</a:t>
            </a:r>
          </a:p>
          <a:p>
            <a:pPr>
              <a:buFontTx/>
              <a:buChar char="•"/>
              <a:defRPr/>
            </a:pPr>
            <a:r>
              <a:rPr lang="en-US" altLang="en-US" sz="2000" dirty="0" smtClean="0">
                <a:latin typeface="+mn-lt"/>
                <a:ea typeface="ＭＳ Ｐゴシック" charset="-128"/>
                <a:cs typeface="Arial" panose="020B0604020202020204" pitchFamily="34" charset="0"/>
              </a:rPr>
              <a:t>unreliable, unordered delivery: U</a:t>
            </a:r>
            <a:r>
              <a:rPr lang="en-US" altLang="en-US" sz="100" dirty="0" smtClean="0">
                <a:latin typeface="+mn-lt"/>
                <a:ea typeface="ＭＳ Ｐゴシック" charset="-128"/>
                <a:cs typeface="Arial" panose="020B0604020202020204" pitchFamily="34" charset="0"/>
              </a:rPr>
              <a:t> </a:t>
            </a:r>
            <a:r>
              <a:rPr lang="en-US" altLang="en-US" sz="2000" dirty="0" smtClean="0">
                <a:latin typeface="+mn-lt"/>
                <a:ea typeface="ＭＳ Ｐゴシック" charset="-128"/>
                <a:cs typeface="Arial" panose="020B0604020202020204" pitchFamily="34" charset="0"/>
              </a:rPr>
              <a:t>D</a:t>
            </a:r>
            <a:r>
              <a:rPr lang="en-US" altLang="en-US" sz="100" dirty="0" smtClean="0">
                <a:latin typeface="+mn-lt"/>
                <a:ea typeface="ＭＳ Ｐゴシック" charset="-128"/>
                <a:cs typeface="Arial" panose="020B0604020202020204" pitchFamily="34" charset="0"/>
              </a:rPr>
              <a:t> </a:t>
            </a:r>
            <a:r>
              <a:rPr lang="en-US" altLang="en-US" sz="2000" dirty="0" smtClean="0">
                <a:latin typeface="+mn-lt"/>
                <a:ea typeface="ＭＳ Ｐゴシック" charset="-128"/>
                <a:cs typeface="Arial" panose="020B0604020202020204" pitchFamily="34" charset="0"/>
              </a:rPr>
              <a:t>P</a:t>
            </a:r>
          </a:p>
          <a:p>
            <a:pPr marL="741363" lvl="1" indent="-284163">
              <a:buFontTx/>
              <a:buChar char="–"/>
              <a:defRPr/>
            </a:pPr>
            <a:r>
              <a:rPr lang="en-US" altLang="en-US" sz="2000" dirty="0" smtClean="0">
                <a:latin typeface="+mn-lt"/>
                <a:ea typeface="ＭＳ Ｐゴシック" charset="-128"/>
                <a:cs typeface="Arial" panose="020B0604020202020204" pitchFamily="34" charset="0"/>
              </a:rPr>
              <a:t>no-frills extension of </a:t>
            </a:r>
            <a:r>
              <a:rPr lang="en-US" altLang="ja-JP" sz="2000" dirty="0" smtClean="0">
                <a:latin typeface="+mn-lt"/>
                <a:ea typeface="ＭＳ Ｐゴシック" charset="-128"/>
                <a:cs typeface="Arial" panose="020B0604020202020204" pitchFamily="34" charset="0"/>
              </a:rPr>
              <a:t>“best-effort” I</a:t>
            </a:r>
            <a:r>
              <a:rPr lang="en-US" altLang="ja-JP" sz="100" dirty="0" smtClean="0">
                <a:latin typeface="+mn-lt"/>
                <a:ea typeface="ＭＳ Ｐゴシック" charset="-128"/>
                <a:cs typeface="Arial" panose="020B0604020202020204" pitchFamily="34" charset="0"/>
              </a:rPr>
              <a:t> </a:t>
            </a:r>
            <a:r>
              <a:rPr lang="en-US" altLang="ja-JP" sz="2000" dirty="0" smtClean="0">
                <a:latin typeface="+mn-lt"/>
                <a:ea typeface="ＭＳ Ｐゴシック" charset="-128"/>
                <a:cs typeface="Arial" panose="020B0604020202020204" pitchFamily="34" charset="0"/>
              </a:rPr>
              <a:t>P</a:t>
            </a:r>
          </a:p>
          <a:p>
            <a:pPr>
              <a:buFontTx/>
              <a:buChar char="•"/>
              <a:defRPr/>
            </a:pPr>
            <a:r>
              <a:rPr lang="en-US" altLang="en-US" sz="2000" dirty="0" smtClean="0">
                <a:latin typeface="+mn-lt"/>
                <a:ea typeface="ＭＳ Ｐゴシック" charset="-128"/>
                <a:cs typeface="Arial" panose="020B0604020202020204" pitchFamily="34" charset="0"/>
              </a:rPr>
              <a:t>services not available:</a:t>
            </a:r>
          </a:p>
          <a:p>
            <a:pPr marL="741363" lvl="1" indent="-284163">
              <a:buFontTx/>
              <a:buChar char="–"/>
              <a:defRPr/>
            </a:pPr>
            <a:r>
              <a:rPr lang="en-US" altLang="en-US" sz="2000" dirty="0" smtClean="0">
                <a:latin typeface="+mn-lt"/>
                <a:ea typeface="ＭＳ Ｐゴシック" charset="-128"/>
                <a:cs typeface="Arial" panose="020B0604020202020204" pitchFamily="34" charset="0"/>
              </a:rPr>
              <a:t>delay guarantees</a:t>
            </a:r>
          </a:p>
          <a:p>
            <a:pPr marL="741363" lvl="1" indent="-284163">
              <a:buFontTx/>
              <a:buChar char="–"/>
              <a:defRPr/>
            </a:pPr>
            <a:r>
              <a:rPr lang="en-US" altLang="en-US" sz="2000" dirty="0" smtClean="0">
                <a:latin typeface="+mn-lt"/>
                <a:ea typeface="ＭＳ Ｐゴシック" charset="-128"/>
                <a:cs typeface="Arial" panose="020B0604020202020204" pitchFamily="34" charset="0"/>
              </a:rPr>
              <a:t>bandwidth guarantees</a:t>
            </a:r>
          </a:p>
        </p:txBody>
      </p:sp>
      <p:pic>
        <p:nvPicPr>
          <p:cNvPr id="48132" name="Picture 2" descr="In a computer network diagram, a laptop in a mobile network is connected to a server in the institutional network. The transport protocols in each device are linked, providing logical end to end transpor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2225" y="1617663"/>
            <a:ext cx="3590925"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75"/>
            <a:ext cx="8229600" cy="1169988"/>
          </a:xfrm>
        </p:spPr>
        <p:txBody>
          <a:bodyPr>
            <a:spAutoFit/>
          </a:bodyPr>
          <a:lstStyle/>
          <a:p>
            <a:pPr>
              <a:defRPr/>
            </a:pPr>
            <a:r>
              <a:rPr lang="en-US" sz="3200"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P: Overview R</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F</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sz="3200" dirty="0" smtClean="0">
                <a:latin typeface="Times New Roman" panose="02020603050405020304" pitchFamily="18" charset="0"/>
                <a:ea typeface="ＭＳ Ｐゴシック" charset="0"/>
                <a:cs typeface="+mj-cs"/>
              </a:rPr>
              <a:t>s: 793, 1122, 1323, 2018, 2581</a:t>
            </a:r>
            <a:endParaRPr lang="en-US" sz="320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4065588" cy="4146550"/>
          </a:xfrm>
        </p:spPr>
        <p:txBody>
          <a:bodyPr>
            <a:spAutoFit/>
          </a:bodyPr>
          <a:lstStyle/>
          <a:p>
            <a:pPr marL="255651" indent="-255651">
              <a:buFont typeface="Arial" panose="020B0604020202020204" pitchFamily="34" charset="0"/>
              <a:buChar char="•"/>
              <a:defRPr/>
            </a:pPr>
            <a:r>
              <a:rPr lang="en-US" altLang="en-US" sz="2000" b="1" dirty="0">
                <a:latin typeface="+mn-lt"/>
                <a:ea typeface="ＭＳ Ｐゴシック" charset="-128"/>
              </a:rPr>
              <a:t>point-to-point:</a:t>
            </a:r>
          </a:p>
          <a:p>
            <a:pPr marL="741553" lvl="1" indent="-284353">
              <a:buFont typeface="Arial" panose="020B0604020202020204" pitchFamily="34" charset="0"/>
              <a:buChar char="–"/>
              <a:defRPr/>
            </a:pPr>
            <a:r>
              <a:rPr lang="en-US" altLang="en-US" sz="2000" dirty="0">
                <a:latin typeface="+mn-lt"/>
                <a:ea typeface="ＭＳ Ｐゴシック" charset="-128"/>
              </a:rPr>
              <a:t>one sender, one </a:t>
            </a:r>
            <a:r>
              <a:rPr lang="en-US" altLang="en-US" sz="2000" dirty="0" smtClean="0">
                <a:latin typeface="+mn-lt"/>
                <a:ea typeface="ＭＳ Ｐゴシック" charset="-128"/>
              </a:rPr>
              <a:t>receiver</a:t>
            </a:r>
            <a:endParaRPr lang="en-US" altLang="en-US" sz="2000" dirty="0">
              <a:latin typeface="+mn-lt"/>
              <a:ea typeface="ＭＳ Ｐゴシック" charset="-128"/>
            </a:endParaRPr>
          </a:p>
          <a:p>
            <a:pPr marL="255651" indent="-255651">
              <a:buFont typeface="Arial" panose="020B0604020202020204" pitchFamily="34" charset="0"/>
              <a:buChar char="•"/>
              <a:defRPr/>
            </a:pPr>
            <a:r>
              <a:rPr lang="en-US" altLang="en-US" sz="2000" b="1" dirty="0">
                <a:latin typeface="+mn-lt"/>
                <a:ea typeface="ＭＳ Ｐゴシック" charset="-128"/>
              </a:rPr>
              <a:t>reliable, in-order byte steam:</a:t>
            </a:r>
          </a:p>
          <a:p>
            <a:pPr marL="741553" lvl="1" indent="-284353">
              <a:buFont typeface="Arial" panose="020B0604020202020204" pitchFamily="34" charset="0"/>
              <a:buChar char="–"/>
              <a:defRPr/>
            </a:pPr>
            <a:r>
              <a:rPr lang="en-US" altLang="en-US" sz="2000" dirty="0">
                <a:latin typeface="+mn-lt"/>
                <a:ea typeface="ＭＳ Ｐゴシック" charset="-128"/>
              </a:rPr>
              <a:t>no </a:t>
            </a:r>
            <a:r>
              <a:rPr lang="en-US" altLang="ja-JP" sz="2000" dirty="0" smtClean="0">
                <a:latin typeface="+mn-lt"/>
                <a:ea typeface="ＭＳ Ｐゴシック" charset="-128"/>
              </a:rPr>
              <a:t>“message boundaries”</a:t>
            </a:r>
            <a:endParaRPr lang="en-US" altLang="ja-JP" sz="2000" dirty="0">
              <a:latin typeface="+mn-lt"/>
              <a:ea typeface="ＭＳ Ｐゴシック" charset="-128"/>
            </a:endParaRPr>
          </a:p>
          <a:p>
            <a:pPr marL="255651" indent="-255651">
              <a:buFont typeface="Arial" panose="020B0604020202020204" pitchFamily="34" charset="0"/>
              <a:buChar char="•"/>
              <a:defRPr/>
            </a:pPr>
            <a:r>
              <a:rPr lang="en-US" altLang="en-US" sz="2000" b="1" dirty="0">
                <a:latin typeface="+mn-lt"/>
                <a:ea typeface="ＭＳ Ｐゴシック" charset="-128"/>
              </a:rPr>
              <a:t>pipelined:</a:t>
            </a:r>
          </a:p>
          <a:p>
            <a:pPr marL="741553" lvl="1" indent="-284353">
              <a:buFont typeface="Arial" panose="020B0604020202020204" pitchFamily="34" charset="0"/>
              <a:buChar char="–"/>
              <a:defRPr/>
            </a:pPr>
            <a:r>
              <a:rPr lang="en-US" altLang="en-US" sz="2000" dirty="0" smtClean="0">
                <a:latin typeface="+mn-lt"/>
                <a:ea typeface="ＭＳ Ｐゴシック" charset="-128"/>
              </a:rPr>
              <a:t>T</a:t>
            </a:r>
            <a:r>
              <a:rPr lang="en-US" altLang="en-US" sz="100" dirty="0" smtClean="0">
                <a:latin typeface="+mn-lt"/>
                <a:ea typeface="ＭＳ Ｐゴシック" charset="-128"/>
              </a:rPr>
              <a:t> </a:t>
            </a:r>
            <a:r>
              <a:rPr lang="en-US" altLang="en-US" sz="2000" dirty="0" smtClean="0">
                <a:latin typeface="+mn-lt"/>
                <a:ea typeface="ＭＳ Ｐゴシック" charset="-128"/>
              </a:rPr>
              <a:t>C</a:t>
            </a:r>
            <a:r>
              <a:rPr lang="en-US" altLang="en-US" sz="100" dirty="0" smtClean="0">
                <a:latin typeface="+mn-lt"/>
                <a:ea typeface="ＭＳ Ｐゴシック" charset="-128"/>
              </a:rPr>
              <a:t> </a:t>
            </a:r>
            <a:r>
              <a:rPr lang="en-US" altLang="en-US" sz="2000" dirty="0" smtClean="0">
                <a:latin typeface="+mn-lt"/>
                <a:ea typeface="ＭＳ Ｐゴシック" charset="-128"/>
              </a:rPr>
              <a:t>P congestion </a:t>
            </a:r>
            <a:r>
              <a:rPr lang="en-US" altLang="en-US" sz="2000" dirty="0">
                <a:latin typeface="+mn-lt"/>
                <a:ea typeface="ＭＳ Ｐゴシック" charset="-128"/>
              </a:rPr>
              <a:t>and flow control set window </a:t>
            </a:r>
            <a:r>
              <a:rPr lang="en-US" altLang="en-US" sz="2000" dirty="0" smtClean="0">
                <a:latin typeface="+mn-lt"/>
                <a:ea typeface="ＭＳ Ｐゴシック" charset="-128"/>
              </a:rPr>
              <a:t>size</a:t>
            </a:r>
          </a:p>
          <a:p>
            <a:pPr marL="255651" indent="-255651">
              <a:defRPr/>
            </a:pPr>
            <a:r>
              <a:rPr lang="en-US" sz="2000" b="1" dirty="0">
                <a:latin typeface="+mn-lt"/>
                <a:ea typeface="ＭＳ Ｐゴシック" charset="0"/>
              </a:rPr>
              <a:t>full duplex data:</a:t>
            </a:r>
          </a:p>
          <a:p>
            <a:pPr marL="741553" lvl="1" indent="-284353">
              <a:buFont typeface="Arial" panose="020B0604020202020204" pitchFamily="34" charset="0"/>
              <a:buChar char="–"/>
              <a:defRPr/>
            </a:pPr>
            <a:r>
              <a:rPr lang="en-US" sz="2000" dirty="0">
                <a:latin typeface="+mn-lt"/>
                <a:ea typeface="ＭＳ Ｐゴシック" charset="0"/>
              </a:rPr>
              <a:t>bi-directional data flow in same </a:t>
            </a:r>
            <a:r>
              <a:rPr lang="en-US" sz="2000" dirty="0" smtClean="0">
                <a:latin typeface="+mn-lt"/>
                <a:ea typeface="ＭＳ Ｐゴシック" charset="0"/>
              </a:rPr>
              <a:t>connection</a:t>
            </a:r>
            <a:endParaRPr lang="en-US" sz="2000" dirty="0">
              <a:latin typeface="+mn-lt"/>
              <a:ea typeface="ＭＳ Ｐゴシック" charset="0"/>
            </a:endParaRPr>
          </a:p>
        </p:txBody>
      </p:sp>
      <p:sp>
        <p:nvSpPr>
          <p:cNvPr id="5" name="Text Placeholder 4"/>
          <p:cNvSpPr>
            <a:spLocks noGrp="1"/>
          </p:cNvSpPr>
          <p:nvPr>
            <p:ph type="body" idx="2"/>
          </p:nvPr>
        </p:nvSpPr>
        <p:spPr>
          <a:xfrm>
            <a:off x="4881563" y="1600200"/>
            <a:ext cx="3805237" cy="3673475"/>
          </a:xfrm>
        </p:spPr>
        <p:txBody>
          <a:bodyPr/>
          <a:lstStyle/>
          <a:p>
            <a:pPr marL="741600" lvl="1" indent="-284400">
              <a:buFontTx/>
              <a:buChar char="–"/>
              <a:defRPr/>
            </a:pPr>
            <a:r>
              <a:rPr lang="en-US" sz="2000" dirty="0">
                <a:ea typeface="ＭＳ Ｐゴシック" charset="0"/>
              </a:rPr>
              <a:t>M</a:t>
            </a:r>
            <a:r>
              <a:rPr lang="en-US" sz="100" dirty="0">
                <a:ea typeface="ＭＳ Ｐゴシック" charset="0"/>
              </a:rPr>
              <a:t> </a:t>
            </a:r>
            <a:r>
              <a:rPr lang="en-US" sz="2000" dirty="0">
                <a:ea typeface="ＭＳ Ｐゴシック" charset="0"/>
              </a:rPr>
              <a:t>S</a:t>
            </a:r>
            <a:r>
              <a:rPr lang="en-US" sz="100" dirty="0">
                <a:ea typeface="ＭＳ Ｐゴシック" charset="0"/>
              </a:rPr>
              <a:t> </a:t>
            </a:r>
            <a:r>
              <a:rPr lang="en-US" sz="2000" dirty="0">
                <a:ea typeface="ＭＳ Ｐゴシック" charset="0"/>
              </a:rPr>
              <a:t>S: maximum segment </a:t>
            </a:r>
            <a:r>
              <a:rPr lang="en-US" sz="2000" dirty="0" smtClean="0">
                <a:ea typeface="ＭＳ Ｐゴシック" charset="0"/>
              </a:rPr>
              <a:t>size</a:t>
            </a:r>
            <a:endParaRPr lang="en-US" sz="2000" dirty="0" smtClean="0">
              <a:latin typeface="+mn-lt"/>
              <a:ea typeface="ＭＳ Ｐゴシック" charset="0"/>
            </a:endParaRPr>
          </a:p>
          <a:p>
            <a:pPr marL="255651" indent="-255651">
              <a:defRPr/>
            </a:pPr>
            <a:r>
              <a:rPr lang="en-US" sz="2000" b="1" dirty="0" smtClean="0">
                <a:latin typeface="+mn-lt"/>
                <a:ea typeface="ＭＳ Ｐゴシック" charset="0"/>
              </a:rPr>
              <a:t>connection-oriented</a:t>
            </a:r>
            <a:r>
              <a:rPr lang="en-US" sz="2000" b="1" dirty="0">
                <a:latin typeface="+mn-lt"/>
                <a:ea typeface="ＭＳ Ｐゴシック" charset="0"/>
              </a:rPr>
              <a:t>:</a:t>
            </a:r>
          </a:p>
          <a:p>
            <a:pPr marL="741553" lvl="1" indent="-284353">
              <a:buFont typeface="Arial" panose="020B0604020202020204" pitchFamily="34" charset="0"/>
              <a:buChar char="–"/>
              <a:defRPr/>
            </a:pPr>
            <a:r>
              <a:rPr lang="en-US" sz="2000" dirty="0">
                <a:latin typeface="+mn-lt"/>
                <a:ea typeface="ＭＳ Ｐゴシック" charset="0"/>
              </a:rPr>
              <a:t>handshaking (exchange of control msgs) inits sender, receiver state before data exchange</a:t>
            </a:r>
          </a:p>
          <a:p>
            <a:pPr marL="255651" indent="-255651">
              <a:defRPr/>
            </a:pPr>
            <a:r>
              <a:rPr lang="en-US" sz="2000" b="1" dirty="0">
                <a:latin typeface="+mn-lt"/>
                <a:ea typeface="ＭＳ Ｐゴシック" charset="0"/>
              </a:rPr>
              <a:t>flow </a:t>
            </a:r>
            <a:r>
              <a:rPr lang="en-US" sz="2000" b="1" dirty="0" smtClean="0">
                <a:latin typeface="+mn-lt"/>
                <a:ea typeface="ＭＳ Ｐゴシック" charset="0"/>
              </a:rPr>
              <a:t>controlled</a:t>
            </a:r>
            <a:r>
              <a:rPr lang="en-US" sz="2000" b="1" dirty="0">
                <a:latin typeface="+mn-lt"/>
                <a:ea typeface="ＭＳ Ｐゴシック" charset="0"/>
              </a:rPr>
              <a:t>:</a:t>
            </a:r>
          </a:p>
          <a:p>
            <a:pPr marL="741553" lvl="1" indent="-284353">
              <a:buFont typeface="Arial" panose="020B0604020202020204" pitchFamily="34" charset="0"/>
              <a:buChar char="–"/>
              <a:defRPr/>
            </a:pPr>
            <a:r>
              <a:rPr lang="en-US" sz="2000" dirty="0">
                <a:latin typeface="+mn-lt"/>
                <a:ea typeface="ＭＳ Ｐゴシック" charset="0"/>
              </a:rPr>
              <a:t>sender will not overwhelm </a:t>
            </a:r>
            <a:r>
              <a:rPr lang="en-US" sz="2000" dirty="0" smtClean="0">
                <a:latin typeface="+mn-lt"/>
                <a:ea typeface="ＭＳ Ｐゴシック" charset="0"/>
              </a:rPr>
              <a:t>receiver</a:t>
            </a:r>
            <a:endParaRPr lang="en-US" sz="2000" dirty="0">
              <a:latin typeface="+mn-lt"/>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Segment Structure</a:t>
            </a:r>
            <a:endParaRPr lang="en-US" dirty="0">
              <a:latin typeface="Times New Roman" panose="02020603050405020304" pitchFamily="18" charset="0"/>
              <a:ea typeface="ＭＳ Ｐゴシック" charset="0"/>
              <a:cs typeface="+mj-cs"/>
            </a:endParaRPr>
          </a:p>
        </p:txBody>
      </p:sp>
      <p:pic>
        <p:nvPicPr>
          <p:cNvPr id="6" name="Picture 5" descr="A table of T C P segment structure. The width of the table is 32 bits. There are 7 rows. Some parts have notes. Row 1, 2 equal parts. 1, source port number. 2, destination port number. Row 2, 1 part. Sequence number. Row 3, 1 part. Acknowledgement number. Notes for rows 2 and 3, counting by bytes of data, not segments. Row 4. There are 9 total parts. The row is divided in half. The first half is divided in half again. The first quarter has 2 parts. 1, head len. 2, not used. The second quarter has 6 parts. 1, U. Notes, U R G, urgent data, generally not used. 2, A. Notes, A C K, A C K number, valid. 3, P. Notes, P S H, push data now, generally not used. 4, R. 5, S. 6, F. Notes for parts 4 through 6, R S T, S Y N, F I N, connection establish, setup, teardown commands. The second half of row 4 has 1 part. Receive window. Notes, number bytes r c v r willing to accept. Row 5, 2 equal parts. 1, checksum. Notes, Internet checksum, as in U D P. 2, U r g data pointer. Row 6, 1 part. Options, variable length. Row 7, 1 part. Application data, variable length."/>
          <p:cNvPicPr>
            <a:picLocks noChangeAspect="1"/>
          </p:cNvPicPr>
          <p:nvPr/>
        </p:nvPicPr>
        <p:blipFill>
          <a:blip r:embed="rId2"/>
          <a:stretch>
            <a:fillRect/>
          </a:stretch>
        </p:blipFill>
        <p:spPr>
          <a:xfrm>
            <a:off x="942134" y="1727045"/>
            <a:ext cx="7259732" cy="4406803"/>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Sequence Numbers, A</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K</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s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15" name="Text Placeholder 14"/>
          <p:cNvSpPr>
            <a:spLocks noGrp="1"/>
          </p:cNvSpPr>
          <p:nvPr>
            <p:ph type="body" idx="1"/>
          </p:nvPr>
        </p:nvSpPr>
        <p:spPr>
          <a:xfrm>
            <a:off x="457200" y="1600200"/>
            <a:ext cx="3864077" cy="4525963"/>
          </a:xfrm>
        </p:spPr>
        <p:txBody>
          <a:bodyPr/>
          <a:lstStyle/>
          <a:p>
            <a:pPr marL="0" indent="0">
              <a:buFont typeface="Wingdings" panose="05000000000000000000" pitchFamily="2" charset="2"/>
              <a:buNone/>
              <a:defRPr/>
            </a:pPr>
            <a:r>
              <a:rPr lang="en-US" altLang="en-US" sz="2000" b="1" dirty="0">
                <a:solidFill>
                  <a:schemeClr val="tx1"/>
                </a:solidFill>
                <a:latin typeface="+mn-lt"/>
              </a:rPr>
              <a:t>sequence numbers:</a:t>
            </a:r>
          </a:p>
          <a:p>
            <a:pPr marL="741600" lvl="1" indent="-284400">
              <a:defRPr/>
            </a:pPr>
            <a:r>
              <a:rPr lang="en-US" altLang="en-US" sz="2000" dirty="0">
                <a:latin typeface="+mn-lt"/>
              </a:rPr>
              <a:t>byte stream </a:t>
            </a:r>
            <a:r>
              <a:rPr lang="en-US" altLang="ja-JP" sz="2000" dirty="0" smtClean="0">
                <a:latin typeface="+mn-lt"/>
              </a:rPr>
              <a:t>“number” </a:t>
            </a:r>
            <a:r>
              <a:rPr lang="en-US" altLang="ja-JP" sz="2000" dirty="0">
                <a:latin typeface="+mn-lt"/>
              </a:rPr>
              <a:t>of first byte in </a:t>
            </a:r>
            <a:r>
              <a:rPr lang="en-US" altLang="ja-JP" sz="2000" dirty="0" smtClean="0">
                <a:latin typeface="+mn-lt"/>
              </a:rPr>
              <a:t>segment’s </a:t>
            </a:r>
            <a:r>
              <a:rPr lang="en-US" altLang="ja-JP" sz="2000" dirty="0">
                <a:latin typeface="+mn-lt"/>
              </a:rPr>
              <a:t>data</a:t>
            </a:r>
          </a:p>
          <a:p>
            <a:pPr marL="0" indent="0">
              <a:buFont typeface="Wingdings" panose="05000000000000000000" pitchFamily="2" charset="2"/>
              <a:buNone/>
              <a:defRPr/>
            </a:pPr>
            <a:r>
              <a:rPr lang="en-US" altLang="en-US" sz="2000" b="1" dirty="0">
                <a:solidFill>
                  <a:schemeClr val="tx1"/>
                </a:solidFill>
                <a:latin typeface="+mn-lt"/>
              </a:rPr>
              <a:t>acknowledgements:</a:t>
            </a:r>
          </a:p>
          <a:p>
            <a:pPr marL="741600" lvl="1" indent="-284400">
              <a:defRPr/>
            </a:pPr>
            <a:r>
              <a:rPr lang="en-US" altLang="en-US" sz="2000" dirty="0">
                <a:latin typeface="+mn-lt"/>
              </a:rPr>
              <a:t>seq # of next byte expected from other side</a:t>
            </a:r>
          </a:p>
          <a:p>
            <a:pPr marL="741600" lvl="1" indent="-284400">
              <a:defRPr/>
            </a:pPr>
            <a:r>
              <a:rPr lang="en-US" altLang="en-US" sz="2000" dirty="0">
                <a:latin typeface="+mn-lt"/>
              </a:rPr>
              <a:t>cumulative </a:t>
            </a:r>
            <a:r>
              <a:rPr lang="en-US" altLang="en-US" sz="2000" dirty="0" smtClean="0">
                <a:latin typeface="+mn-lt"/>
              </a:rPr>
              <a:t>A</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K</a:t>
            </a:r>
            <a:endParaRPr lang="en-US" altLang="en-US" sz="2000" dirty="0">
              <a:latin typeface="+mn-lt"/>
            </a:endParaRPr>
          </a:p>
          <a:p>
            <a:pPr marL="0" indent="0">
              <a:buFont typeface="Wingdings" panose="05000000000000000000" pitchFamily="2" charset="2"/>
              <a:buNone/>
              <a:defRPr/>
            </a:pPr>
            <a:r>
              <a:rPr lang="en-US" altLang="en-US" sz="2000" b="1" dirty="0">
                <a:solidFill>
                  <a:schemeClr val="tx1"/>
                </a:solidFill>
                <a:latin typeface="+mn-lt"/>
              </a:rPr>
              <a:t>Q:</a:t>
            </a:r>
            <a:r>
              <a:rPr lang="en-US" altLang="en-US" sz="2000" dirty="0">
                <a:latin typeface="+mn-lt"/>
              </a:rPr>
              <a:t> how receiver handles out-of-order segments</a:t>
            </a:r>
          </a:p>
          <a:p>
            <a:pPr marL="741600" lvl="1" indent="-284400">
              <a:defRPr/>
            </a:pPr>
            <a:r>
              <a:rPr lang="en-US" altLang="en-US" sz="2000" dirty="0">
                <a:latin typeface="+mn-lt"/>
              </a:rPr>
              <a:t>A: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 </a:t>
            </a:r>
            <a:r>
              <a:rPr lang="en-US" altLang="en-US" sz="2000" dirty="0">
                <a:latin typeface="+mn-lt"/>
              </a:rPr>
              <a:t>spec </a:t>
            </a:r>
            <a:r>
              <a:rPr lang="en-US" altLang="en-US" sz="2000" dirty="0" smtClean="0">
                <a:latin typeface="+mn-lt"/>
              </a:rPr>
              <a:t>doesn’</a:t>
            </a:r>
            <a:r>
              <a:rPr lang="en-US" altLang="ja-JP" sz="2000" dirty="0" smtClean="0">
                <a:latin typeface="+mn-lt"/>
              </a:rPr>
              <a:t>t </a:t>
            </a:r>
            <a:r>
              <a:rPr lang="en-US" altLang="ja-JP" sz="2000" dirty="0">
                <a:latin typeface="+mn-lt"/>
              </a:rPr>
              <a:t>say, - </a:t>
            </a:r>
            <a:r>
              <a:rPr lang="en-US" altLang="ja-JP" sz="2000" dirty="0" smtClean="0">
                <a:latin typeface="+mn-lt"/>
              </a:rPr>
              <a:t>up </a:t>
            </a:r>
            <a:r>
              <a:rPr lang="en-US" altLang="ja-JP" sz="2000" dirty="0">
                <a:latin typeface="+mn-lt"/>
              </a:rPr>
              <a:t>to </a:t>
            </a:r>
            <a:r>
              <a:rPr lang="en-US" altLang="ja-JP" sz="2000" dirty="0" smtClean="0">
                <a:latin typeface="+mn-lt"/>
              </a:rPr>
              <a:t>implementor</a:t>
            </a:r>
            <a:endParaRPr lang="en-US" sz="2000" dirty="0">
              <a:latin typeface="+mn-lt"/>
            </a:endParaRPr>
          </a:p>
        </p:txBody>
      </p:sp>
      <p:pic>
        <p:nvPicPr>
          <p:cNvPr id="122884" name="Picture 15" descr="A diagram of a sender sequence number space has 34 bars of 4 different statuses. 2 bars have different tables attached. Status. Sent, A C Kd. Bars 1 through 10. Status. Sent, not yet A C K d, in flight. Bars 11 through 20. Status. Usable but not yet sent. Bars 21 through 26. Status. Not usable. Bars 27 through 34. Window size, N, spans from status sent not yet A C K d, or bar 11, through usable but not yet sent, or bar 26. At bar 12 in status sent not yet A C K d, there is a table. Table, incoming segment to sender. The table has 5 rows. Row 1, 2 equal parts. 1, source port number. 2, destination port number. Row 2, 1 part. Sequence number. Row 3, 1 part. Acknowledgement number. This row is highlighted. Row 4, 5 parts. The row is divided in half. The first half is divided into near thirds. Third 1, blank. Third 2, blank. Third 3 is divided in half. 1, A. This part is highlighted. 2, blank. The second half has 1 part, r w n d. Row 5, 2 equal parts. 1, checksum. 2, u r g pointer. At bar 21 in status usable but not yet sent, there is a table. Table, outgoing segment from sender. The table has 5 rows. Row 1, 2 equal parts. 1, source port number. 2, destination port number. Row 2, 1 part. Sequence number. This row is highlighted. Row 3, 1 part. Acknowledgement number. Row 4, 4 parts. The row is divided in half. The first half is divided into near thirds. All 3 parts are blank. The second half has 1 part, r w n d. Row 5, 2 equal parts. 1, checksum. 2, u r g point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54600" y="1655763"/>
            <a:ext cx="3573463" cy="446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794"/>
            <a:ext cx="8229600" cy="707856"/>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Sequence Numbers, A</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K</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s</a:t>
            </a:r>
            <a:r>
              <a:rPr lang="en-US" dirty="0" smtClean="0">
                <a:latin typeface="Times New Roman" panose="02020603050405020304" pitchFamily="18" charset="0"/>
                <a:ea typeface="ＭＳ Ｐゴシック" charset="0"/>
              </a:rPr>
              <a:t> </a:t>
            </a:r>
            <a:r>
              <a:rPr lang="en-US" sz="2000" b="0" dirty="0" smtClean="0">
                <a:latin typeface="Times New Roman" panose="02020603050405020304" pitchFamily="18" charset="0"/>
                <a:ea typeface="ＭＳ Ｐゴシック" charset="0"/>
              </a:rPr>
              <a:t>(2 </a:t>
            </a:r>
            <a:r>
              <a:rPr lang="en-US" sz="2000" b="0" dirty="0">
                <a:latin typeface="Times New Roman" panose="02020603050405020304" pitchFamily="18" charset="0"/>
                <a:ea typeface="ＭＳ Ｐゴシック" charset="0"/>
              </a:rPr>
              <a:t>of 2)</a:t>
            </a:r>
            <a:endParaRPr lang="en-US" sz="2000" b="0" dirty="0">
              <a:latin typeface="Times New Roman" panose="02020603050405020304" pitchFamily="18" charset="0"/>
              <a:ea typeface="ＭＳ Ｐゴシック" charset="0"/>
              <a:cs typeface="+mj-cs"/>
            </a:endParaRPr>
          </a:p>
        </p:txBody>
      </p:sp>
      <p:pic>
        <p:nvPicPr>
          <p:cNvPr id="123907" name="Picture 16" descr="A diagram has 2 P C’s side by side. 2 vertical parallel arrows, time, draw down from each P C. 3 arrows bounce between the vertical lines like zig zags. The arrows have a line of code on it. There are notes at the start of an arrow. P C 1, host A. Notes, user types, C. Arrow 1 points downward right toward the other side. Code. S e q = 4 2 comma A C K = 79 comma data = quote C quote. P C 2, Host B. Notes, Host A C Ks receipt of, C. Echoes back, C. An arrow points downward left back to Host A. Code, S e q = 79 comma A C K 43 comma data = quote C quote. Host A. Notes, host A C Ks receipt of echoed, C. An arrow points downward right toward host B. Code. S e q = 43 comma A C K = 8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0524" y="1608169"/>
            <a:ext cx="4822952" cy="4524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Round Trip Time, Timeout </a:t>
            </a:r>
            <a:r>
              <a:rPr lang="en-US" sz="2000" b="0" dirty="0" smtClean="0">
                <a:latin typeface="Times New Roman" panose="02020603050405020304" pitchFamily="18" charset="0"/>
                <a:ea typeface="ＭＳ Ｐゴシック" charset="0"/>
                <a:cs typeface="+mj-cs"/>
              </a:rPr>
              <a:t>(1 of 3)</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14233"/>
            <a:ext cx="3690938" cy="3886200"/>
          </a:xfrm>
        </p:spPr>
        <p:txBody>
          <a:bodyPr>
            <a:spAutoFit/>
          </a:bodyPr>
          <a:lstStyle/>
          <a:p>
            <a:pPr marL="0" indent="0">
              <a:buFont typeface="Arial"/>
              <a:buNone/>
              <a:defRPr/>
            </a:pPr>
            <a:r>
              <a:rPr lang="en-US" sz="2200" b="1" dirty="0">
                <a:latin typeface="Arial (Body)"/>
                <a:ea typeface="ＭＳ Ｐゴシック" charset="0"/>
                <a:cs typeface="+mn-cs"/>
              </a:rPr>
              <a:t>Q:</a:t>
            </a:r>
            <a:r>
              <a:rPr lang="en-US" sz="2200" dirty="0">
                <a:latin typeface="Arial (Body)"/>
                <a:ea typeface="ＭＳ Ｐゴシック" charset="0"/>
                <a:cs typeface="+mn-cs"/>
              </a:rPr>
              <a:t> how to set </a:t>
            </a:r>
            <a:r>
              <a:rPr lang="en-US" sz="2200" dirty="0" smtClean="0">
                <a:latin typeface="Arial (Body)"/>
                <a:ea typeface="ＭＳ Ｐゴシック" charset="0"/>
                <a:cs typeface="+mn-cs"/>
              </a:rPr>
              <a:t>T</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C</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P timeout </a:t>
            </a:r>
            <a:r>
              <a:rPr lang="en-US" sz="2200" dirty="0">
                <a:latin typeface="Arial (Body)"/>
                <a:ea typeface="ＭＳ Ｐゴシック" charset="0"/>
                <a:cs typeface="+mn-cs"/>
              </a:rPr>
              <a:t>value?</a:t>
            </a:r>
          </a:p>
          <a:p>
            <a:pPr marL="255651" indent="-255651">
              <a:buFont typeface="Arial" panose="020B0604020202020204" pitchFamily="34" charset="0"/>
              <a:buChar char="•"/>
              <a:defRPr/>
            </a:pPr>
            <a:r>
              <a:rPr lang="en-US" sz="2200" dirty="0">
                <a:latin typeface="Arial (Body)"/>
                <a:ea typeface="ＭＳ Ｐゴシック" charset="0"/>
                <a:cs typeface="+mn-cs"/>
              </a:rPr>
              <a:t>longer than </a:t>
            </a:r>
            <a:r>
              <a:rPr lang="en-US" sz="2200" dirty="0" smtClean="0">
                <a:latin typeface="Arial (Body)"/>
                <a:ea typeface="ＭＳ Ｐゴシック" charset="0"/>
                <a:cs typeface="+mn-cs"/>
              </a:rPr>
              <a:t>R</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T</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T</a:t>
            </a:r>
            <a:endParaRPr lang="en-US" sz="2200" dirty="0">
              <a:latin typeface="Arial (Body)"/>
              <a:ea typeface="ＭＳ Ｐゴシック" charset="0"/>
              <a:cs typeface="+mn-cs"/>
            </a:endParaRPr>
          </a:p>
          <a:p>
            <a:pPr marL="741553" lvl="1" indent="-284353">
              <a:buFont typeface="Arial" panose="020B0604020202020204" pitchFamily="34" charset="0"/>
              <a:buChar char="–"/>
              <a:defRPr/>
            </a:pPr>
            <a:r>
              <a:rPr lang="en-US" sz="2200" dirty="0">
                <a:latin typeface="Arial (Body)"/>
                <a:ea typeface="ＭＳ Ｐゴシック" charset="0"/>
              </a:rPr>
              <a:t>but </a:t>
            </a:r>
            <a:r>
              <a:rPr lang="en-US" sz="2200" dirty="0" smtClean="0">
                <a:latin typeface="Arial (Body)"/>
                <a:ea typeface="ＭＳ Ｐゴシック" charset="0"/>
              </a:rPr>
              <a:t>R</a:t>
            </a:r>
            <a:r>
              <a:rPr lang="en-US" sz="100" dirty="0" smtClean="0">
                <a:latin typeface="Arial (Body)"/>
                <a:ea typeface="ＭＳ Ｐゴシック" charset="0"/>
              </a:rPr>
              <a:t> </a:t>
            </a:r>
            <a:r>
              <a:rPr lang="en-US" sz="2200" dirty="0" smtClean="0">
                <a:latin typeface="Arial (Body)"/>
                <a:ea typeface="ＭＳ Ｐゴシック" charset="0"/>
              </a:rPr>
              <a:t>T</a:t>
            </a:r>
            <a:r>
              <a:rPr lang="en-US" sz="100" dirty="0" smtClean="0">
                <a:latin typeface="Arial (Body)"/>
                <a:ea typeface="ＭＳ Ｐゴシック" charset="0"/>
              </a:rPr>
              <a:t> </a:t>
            </a:r>
            <a:r>
              <a:rPr lang="en-US" sz="2200" dirty="0" smtClean="0">
                <a:latin typeface="Arial (Body)"/>
                <a:ea typeface="ＭＳ Ｐゴシック" charset="0"/>
              </a:rPr>
              <a:t>T varies</a:t>
            </a:r>
            <a:endParaRPr lang="en-US" sz="2200" dirty="0">
              <a:latin typeface="Arial (Body)"/>
              <a:ea typeface="ＭＳ Ｐゴシック" charset="0"/>
            </a:endParaRPr>
          </a:p>
          <a:p>
            <a:pPr marL="255651" indent="-255651">
              <a:buFont typeface="Arial" panose="020B0604020202020204" pitchFamily="34" charset="0"/>
              <a:buChar char="•"/>
              <a:defRPr/>
            </a:pPr>
            <a:r>
              <a:rPr lang="en-US" sz="2200" b="1" dirty="0">
                <a:latin typeface="Arial (Body)"/>
                <a:ea typeface="ＭＳ Ｐゴシック" charset="0"/>
                <a:cs typeface="+mn-cs"/>
              </a:rPr>
              <a:t>too short</a:t>
            </a:r>
            <a:r>
              <a:rPr lang="en-US" sz="2200" i="1" dirty="0">
                <a:latin typeface="Arial (Body)"/>
                <a:ea typeface="ＭＳ Ｐゴシック" charset="0"/>
                <a:cs typeface="+mn-cs"/>
              </a:rPr>
              <a:t>:</a:t>
            </a:r>
            <a:r>
              <a:rPr lang="en-US" sz="2200" dirty="0">
                <a:latin typeface="Arial (Body)"/>
                <a:ea typeface="ＭＳ Ｐゴシック" charset="0"/>
                <a:cs typeface="+mn-cs"/>
              </a:rPr>
              <a:t> premature timeout, unnecessary retransmissions</a:t>
            </a:r>
          </a:p>
          <a:p>
            <a:pPr marL="255651" indent="-255651">
              <a:buFont typeface="Arial" panose="020B0604020202020204" pitchFamily="34" charset="0"/>
              <a:buChar char="•"/>
              <a:defRPr/>
            </a:pPr>
            <a:r>
              <a:rPr lang="en-US" sz="2200" b="1" dirty="0">
                <a:latin typeface="Arial (Body)"/>
                <a:ea typeface="ＭＳ Ｐゴシック" charset="0"/>
                <a:cs typeface="+mn-cs"/>
              </a:rPr>
              <a:t>too long</a:t>
            </a:r>
            <a:r>
              <a:rPr lang="en-US" sz="2200" i="1" dirty="0">
                <a:latin typeface="Arial (Body)"/>
                <a:ea typeface="ＭＳ Ｐゴシック" charset="0"/>
                <a:cs typeface="+mn-cs"/>
              </a:rPr>
              <a:t>:</a:t>
            </a:r>
            <a:r>
              <a:rPr lang="en-US" sz="2200" dirty="0">
                <a:latin typeface="Arial (Body)"/>
                <a:ea typeface="ＭＳ Ｐゴシック" charset="0"/>
                <a:cs typeface="+mn-cs"/>
              </a:rPr>
              <a:t> slow reaction to segment loss</a:t>
            </a:r>
          </a:p>
        </p:txBody>
      </p:sp>
      <p:sp>
        <p:nvSpPr>
          <p:cNvPr id="130052" name="Content Placeholder 3"/>
          <p:cNvSpPr txBox="1">
            <a:spLocks noGrp="1"/>
          </p:cNvSpPr>
          <p:nvPr>
            <p:ph type="body" idx="2"/>
          </p:nvPr>
        </p:nvSpPr>
        <p:spPr>
          <a:xfrm>
            <a:off x="4473575" y="1608804"/>
            <a:ext cx="4213225" cy="4108450"/>
          </a:xfrm>
        </p:spPr>
        <p:txBody>
          <a:bodyPr>
            <a:spAutoFit/>
          </a:bodyPr>
          <a:lstStyle/>
          <a:p>
            <a:pPr marL="0" indent="0">
              <a:buFont typeface="Arial"/>
              <a:buNone/>
              <a:defRPr/>
            </a:pPr>
            <a:r>
              <a:rPr lang="en-US" altLang="en-US" sz="2200" b="1" dirty="0" smtClean="0">
                <a:latin typeface="Arial (Body)"/>
                <a:ea typeface="MS PGothic" panose="020B0600070205080204" pitchFamily="34" charset="-128"/>
                <a:cs typeface="Arial" panose="020B0604020202020204" pitchFamily="34" charset="0"/>
              </a:rPr>
              <a:t>Q:</a:t>
            </a:r>
            <a:r>
              <a:rPr lang="en-US" altLang="en-US" sz="2200" dirty="0" smtClean="0">
                <a:latin typeface="Arial (Body)"/>
                <a:ea typeface="MS PGothic" panose="020B0600070205080204" pitchFamily="34" charset="-128"/>
                <a:cs typeface="Arial" panose="020B0604020202020204" pitchFamily="34" charset="0"/>
              </a:rPr>
              <a:t> how to estimate R</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p>
          <a:p>
            <a:pPr>
              <a:buFontTx/>
              <a:buChar char="•"/>
              <a:defRPr/>
            </a:pP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SampleR</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 </a:t>
            </a:r>
            <a:r>
              <a:rPr lang="en-US" altLang="en-US" sz="2200" dirty="0" smtClean="0">
                <a:latin typeface="Arial (Body)"/>
                <a:ea typeface="MS PGothic" panose="020B0600070205080204" pitchFamily="34" charset="-128"/>
                <a:cs typeface="Arial" panose="020B0604020202020204" pitchFamily="34" charset="0"/>
              </a:rPr>
              <a:t>measured time from segment transmission until A</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C</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K receipt</a:t>
            </a:r>
          </a:p>
          <a:p>
            <a:pPr marL="741363" lvl="1" indent="-284163">
              <a:buFontTx/>
              <a:buChar char="–"/>
              <a:defRPr/>
            </a:pPr>
            <a:r>
              <a:rPr lang="en-US" altLang="en-US" sz="2200" dirty="0" smtClean="0">
                <a:latin typeface="Arial (Body)"/>
                <a:ea typeface="MS PGothic" panose="020B0600070205080204" pitchFamily="34" charset="-128"/>
                <a:cs typeface="Arial" panose="020B0604020202020204" pitchFamily="34" charset="0"/>
              </a:rPr>
              <a:t>ignore retransmissions</a:t>
            </a:r>
          </a:p>
          <a:p>
            <a:pPr>
              <a:buFontTx/>
              <a:buChar char="•"/>
              <a:defRPr/>
            </a:pP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SampleR</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a:t>
            </a:r>
            <a:r>
              <a:rPr lang="en-US" altLang="en-US" sz="2200" dirty="0" smtClean="0">
                <a:latin typeface="Arial (Body)"/>
                <a:ea typeface="MS PGothic" panose="020B0600070205080204" pitchFamily="34" charset="-128"/>
                <a:cs typeface="Arial" panose="020B0604020202020204" pitchFamily="34" charset="0"/>
              </a:rPr>
              <a:t> will vary, want estimated R</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 </a:t>
            </a:r>
            <a:r>
              <a:rPr lang="ja-JP" altLang="en-US" sz="2200" dirty="0" smtClean="0">
                <a:latin typeface="Arial (Body)"/>
                <a:ea typeface="MS PGothic" panose="020B0600070205080204" pitchFamily="34" charset="-128"/>
                <a:cs typeface="Arial" panose="020B0604020202020204" pitchFamily="34" charset="0"/>
              </a:rPr>
              <a:t>“</a:t>
            </a:r>
            <a:r>
              <a:rPr lang="en-US" altLang="ja-JP" sz="2200" dirty="0" smtClean="0">
                <a:latin typeface="Arial (Body)"/>
                <a:ea typeface="MS PGothic" panose="020B0600070205080204" pitchFamily="34" charset="-128"/>
                <a:cs typeface="Arial" panose="020B0604020202020204" pitchFamily="34" charset="0"/>
              </a:rPr>
              <a:t>smoother</a:t>
            </a:r>
            <a:r>
              <a:rPr lang="ja-JP" altLang="en-US" sz="2200" dirty="0" smtClean="0">
                <a:latin typeface="Arial (Body)"/>
                <a:ea typeface="MS PGothic" panose="020B0600070205080204" pitchFamily="34" charset="-128"/>
                <a:cs typeface="Arial" panose="020B0604020202020204" pitchFamily="34" charset="0"/>
              </a:rPr>
              <a:t>”</a:t>
            </a:r>
            <a:endParaRPr lang="en-US" altLang="ja-JP" sz="2200" dirty="0" smtClean="0">
              <a:latin typeface="Arial (Body)"/>
              <a:ea typeface="MS PGothic" panose="020B0600070205080204" pitchFamily="34" charset="-128"/>
              <a:cs typeface="Arial" panose="020B0604020202020204" pitchFamily="34" charset="0"/>
            </a:endParaRPr>
          </a:p>
          <a:p>
            <a:pPr marL="741363" lvl="1" indent="-284163">
              <a:buFontTx/>
              <a:buChar char="–"/>
              <a:defRPr/>
            </a:pPr>
            <a:r>
              <a:rPr lang="en-US" altLang="en-US" sz="2200" dirty="0" smtClean="0">
                <a:latin typeface="Arial (Body)"/>
                <a:ea typeface="MS PGothic" panose="020B0600070205080204" pitchFamily="34" charset="-128"/>
                <a:cs typeface="Arial" panose="020B0604020202020204" pitchFamily="34" charset="0"/>
              </a:rPr>
              <a:t>average several </a:t>
            </a:r>
            <a:r>
              <a:rPr lang="en-US" altLang="en-US" sz="2200" b="1" dirty="0" smtClean="0">
                <a:latin typeface="Arial (Body)"/>
                <a:ea typeface="MS PGothic" panose="020B0600070205080204" pitchFamily="34" charset="-128"/>
                <a:cs typeface="Arial" panose="020B0604020202020204" pitchFamily="34" charset="0"/>
              </a:rPr>
              <a:t>recent</a:t>
            </a:r>
            <a:r>
              <a:rPr lang="en-US" altLang="en-US" sz="2200" dirty="0" smtClean="0">
                <a:latin typeface="Arial (Body)"/>
                <a:ea typeface="MS PGothic" panose="020B0600070205080204" pitchFamily="34" charset="-128"/>
                <a:cs typeface="Arial" panose="020B0604020202020204" pitchFamily="34" charset="0"/>
              </a:rPr>
              <a:t> measurements, not just current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SampleR</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a:t>
            </a:r>
            <a:r>
              <a:rPr lang="en-US" altLang="en-US" sz="100" b="1" dirty="0" smtClean="0">
                <a:latin typeface="Courier New" panose="02070309020205020404" pitchFamily="49" charset="0"/>
                <a:ea typeface="MS PGothic" panose="020B0600070205080204" pitchFamily="34" charset="-128"/>
                <a:cs typeface="Courier New" panose="02070309020205020404" pitchFamily="49" charset="0"/>
              </a:rPr>
              <a:t> </a:t>
            </a:r>
            <a:r>
              <a:rPr lang="en-US" altLang="en-US" sz="2200" b="1" dirty="0" smtClean="0">
                <a:latin typeface="Courier New" panose="02070309020205020404" pitchFamily="49" charset="0"/>
                <a:ea typeface="MS PGothic" panose="020B0600070205080204" pitchFamily="34" charset="-128"/>
                <a:cs typeface="Courier New" panose="02070309020205020404" pitchFamily="49" charset="0"/>
              </a:rPr>
              <a:t>T</a:t>
            </a:r>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Round Trip Time, Timeout </a:t>
            </a:r>
            <a:r>
              <a:rPr lang="en-US" sz="2000" b="0" dirty="0" smtClean="0">
                <a:latin typeface="Times New Roman" panose="02020603050405020304" pitchFamily="18" charset="0"/>
                <a:ea typeface="ＭＳ Ｐゴシック" charset="0"/>
                <a:cs typeface="+mj-cs"/>
              </a:rPr>
              <a:t>(2 of 3)</a:t>
            </a:r>
            <a:endParaRPr lang="en-US" sz="2000" b="0" dirty="0">
              <a:latin typeface="Times New Roman" panose="02020603050405020304" pitchFamily="18" charset="0"/>
              <a:ea typeface="ＭＳ Ｐゴシック" charset="0"/>
              <a:cs typeface="+mj-cs"/>
            </a:endParaRPr>
          </a:p>
        </p:txBody>
      </p:sp>
      <p:graphicFrame>
        <p:nvGraphicFramePr>
          <p:cNvPr id="126979" name="Object 13" descr="Estimated R T T = left parenthesis 1 minus alpha right parenthesis times estimated R T T + alpha times Sample R T T."/>
          <p:cNvGraphicFramePr>
            <a:graphicFrameLocks noChangeAspect="1"/>
          </p:cNvGraphicFramePr>
          <p:nvPr>
            <p:extLst>
              <p:ext uri="{D42A27DB-BD31-4B8C-83A1-F6EECF244321}">
                <p14:modId xmlns:p14="http://schemas.microsoft.com/office/powerpoint/2010/main" val="2747452930"/>
              </p:ext>
            </p:extLst>
          </p:nvPr>
        </p:nvGraphicFramePr>
        <p:xfrm>
          <a:off x="457200" y="1640561"/>
          <a:ext cx="7298818" cy="336926"/>
        </p:xfrm>
        <a:graphic>
          <a:graphicData uri="http://schemas.openxmlformats.org/presentationml/2006/ole">
            <mc:AlternateContent xmlns:mc="http://schemas.openxmlformats.org/markup-compatibility/2006">
              <mc:Choice xmlns:v="urn:schemas-microsoft-com:vml" Requires="v">
                <p:oleObj spid="_x0000_s127158" name="Equation" r:id="rId3" imgW="4140000" imgH="190440" progId="Equation.DSMT4">
                  <p:embed/>
                </p:oleObj>
              </mc:Choice>
              <mc:Fallback>
                <p:oleObj name="Equation" r:id="rId3" imgW="4140000" imgH="190440" progId="Equation.DSMT4">
                  <p:embed/>
                  <p:pic>
                    <p:nvPicPr>
                      <p:cNvPr id="0" name="Object 13"/>
                      <p:cNvPicPr>
                        <a:picLocks noChangeAspect="1" noChangeArrowheads="1"/>
                      </p:cNvPicPr>
                      <p:nvPr/>
                    </p:nvPicPr>
                    <p:blipFill>
                      <a:blip r:embed="rId4"/>
                      <a:srcRect/>
                      <a:stretch>
                        <a:fillRect/>
                      </a:stretch>
                    </p:blipFill>
                    <p:spPr bwMode="auto">
                      <a:xfrm>
                        <a:off x="457200" y="1640561"/>
                        <a:ext cx="7298818" cy="336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Placeholder 10"/>
          <p:cNvSpPr>
            <a:spLocks noGrp="1"/>
          </p:cNvSpPr>
          <p:nvPr>
            <p:ph type="body" idx="1"/>
          </p:nvPr>
        </p:nvSpPr>
        <p:spPr>
          <a:xfrm>
            <a:off x="457200" y="2103438"/>
            <a:ext cx="8229600" cy="1314450"/>
          </a:xfrm>
        </p:spPr>
        <p:txBody>
          <a:bodyPr/>
          <a:lstStyle/>
          <a:p>
            <a:pPr marL="255588" indent="-255588">
              <a:buClr>
                <a:schemeClr val="tx2"/>
              </a:buClr>
              <a:buSzTx/>
              <a:buFontTx/>
              <a:buChar char="•"/>
            </a:pPr>
            <a:r>
              <a:rPr lang="en-US" altLang="en-US" sz="1800" dirty="0" smtClean="0">
                <a:solidFill>
                  <a:srgbClr val="000000"/>
                </a:solidFill>
                <a:latin typeface="+mn-lt"/>
                <a:ea typeface="MS PGothic" panose="020B0600070205080204" pitchFamily="34" charset="-128"/>
                <a:cs typeface="Arial" panose="020B0604020202020204" pitchFamily="34" charset="0"/>
                <a:sym typeface="Arial" panose="020B0604020202020204" pitchFamily="34" charset="0"/>
              </a:rPr>
              <a:t>exponential weighted moving average</a:t>
            </a:r>
          </a:p>
          <a:p>
            <a:pPr marL="255588" indent="-255588">
              <a:buClr>
                <a:schemeClr val="tx2"/>
              </a:buClr>
              <a:buSzTx/>
              <a:buFontTx/>
              <a:buChar char="•"/>
            </a:pPr>
            <a:r>
              <a:rPr lang="en-US" altLang="en-US" sz="1800" dirty="0" smtClean="0">
                <a:solidFill>
                  <a:srgbClr val="000000"/>
                </a:solidFill>
                <a:latin typeface="+mn-lt"/>
                <a:ea typeface="MS PGothic" panose="020B0600070205080204" pitchFamily="34" charset="-128"/>
                <a:cs typeface="Arial" panose="020B0604020202020204" pitchFamily="34" charset="0"/>
                <a:sym typeface="Arial" panose="020B0604020202020204" pitchFamily="34" charset="0"/>
              </a:rPr>
              <a:t>influence of past sample decreases exponentially fast</a:t>
            </a:r>
          </a:p>
          <a:p>
            <a:pPr marL="255588" indent="-255588">
              <a:buClr>
                <a:schemeClr val="tx2"/>
              </a:buClr>
              <a:buSzTx/>
              <a:buFontTx/>
              <a:buChar char="•"/>
            </a:pPr>
            <a:r>
              <a:rPr lang="en-US" altLang="en-US" sz="1800" dirty="0" smtClean="0">
                <a:solidFill>
                  <a:srgbClr val="000000"/>
                </a:solidFill>
                <a:latin typeface="+mn-lt"/>
                <a:ea typeface="MS PGothic" panose="020B0600070205080204" pitchFamily="34" charset="-128"/>
                <a:cs typeface="Arial" panose="020B0604020202020204" pitchFamily="34" charset="0"/>
                <a:sym typeface="Arial" panose="020B0604020202020204" pitchFamily="34" charset="0"/>
              </a:rPr>
              <a:t>typical value: </a:t>
            </a:r>
            <a:r>
              <a:rPr lang="en-US" altLang="en-US" sz="1800" b="1" dirty="0" smtClean="0">
                <a:solidFill>
                  <a:srgbClr val="000000"/>
                </a:solidFill>
                <a:latin typeface="+mn-lt"/>
                <a:ea typeface="MS PGothic" panose="020B0600070205080204" pitchFamily="34" charset="-128"/>
                <a:cs typeface="Courier New" panose="02070309020205020404" pitchFamily="49" charset="0"/>
                <a:sym typeface="Symbol" panose="05050102010706020507" pitchFamily="18" charset="2"/>
              </a:rPr>
              <a:t></a:t>
            </a:r>
            <a:r>
              <a:rPr lang="en-US" altLang="en-US" sz="1800" b="1" dirty="0" smtClean="0">
                <a:solidFill>
                  <a:srgbClr val="000000"/>
                </a:solidFill>
                <a:latin typeface="+mn-lt"/>
                <a:ea typeface="MS PGothic" panose="020B0600070205080204" pitchFamily="34" charset="-128"/>
                <a:cs typeface="Arial" panose="020B0604020202020204" pitchFamily="34" charset="0"/>
                <a:sym typeface="Symbol" panose="05050102010706020507" pitchFamily="18" charset="2"/>
              </a:rPr>
              <a:t> =</a:t>
            </a:r>
            <a:r>
              <a:rPr lang="en-US" altLang="en-US" sz="1800" dirty="0" smtClean="0">
                <a:solidFill>
                  <a:srgbClr val="000000"/>
                </a:solidFill>
                <a:latin typeface="+mn-lt"/>
                <a:ea typeface="MS PGothic" panose="020B0600070205080204" pitchFamily="34" charset="-128"/>
                <a:cs typeface="Arial" panose="020B0604020202020204" pitchFamily="34" charset="0"/>
                <a:sym typeface="Arial" panose="020B0604020202020204" pitchFamily="34" charset="0"/>
              </a:rPr>
              <a:t> 0.125</a:t>
            </a:r>
            <a:endParaRPr lang="en-US" altLang="en-US" sz="1800" dirty="0" smtClean="0">
              <a:solidFill>
                <a:srgbClr val="000000"/>
              </a:solidFill>
              <a:latin typeface="+mn-lt"/>
              <a:cs typeface="Arial" panose="020B0604020202020204" pitchFamily="34" charset="0"/>
              <a:sym typeface="Arial" panose="020B0604020202020204" pitchFamily="34" charset="0"/>
            </a:endParaRPr>
          </a:p>
        </p:txBody>
      </p:sp>
      <p:pic>
        <p:nvPicPr>
          <p:cNvPr id="126981" name="Picture 25" descr="A graph plots R T T, over time. R T T spans from 100 to 350 milliseconds in increments of 50 milliseconds. Time spans from 1 to 106 seconds in increments of 7 seconds. 2 fluctuating lines are plotted, estimated R T T and sample R T T. The lines rise and fall at similar points. Sample R T T has much more variance than estimated R T T, with higher and lower turnpoints."/>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05050" y="3581400"/>
            <a:ext cx="4533900"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4"/>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Round Trip Time, Timeout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(3 of 3)</a:t>
            </a:r>
            <a:endPar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6" name="Text Placeholder 5"/>
          <p:cNvSpPr>
            <a:spLocks noGrp="1"/>
          </p:cNvSpPr>
          <p:nvPr>
            <p:ph type="body" idx="1"/>
          </p:nvPr>
        </p:nvSpPr>
        <p:spPr>
          <a:xfrm>
            <a:off x="457200" y="1600200"/>
            <a:ext cx="8229600" cy="837095"/>
          </a:xfrm>
        </p:spPr>
        <p:txBody>
          <a:bodyPr/>
          <a:lstStyle/>
          <a:p>
            <a:pPr>
              <a:defRPr/>
            </a:pPr>
            <a:r>
              <a:rPr lang="en-US" altLang="en-US" sz="2000" b="1" dirty="0">
                <a:solidFill>
                  <a:schemeClr val="tx1"/>
                </a:solidFill>
                <a:latin typeface="+mn-lt"/>
              </a:rPr>
              <a:t>timeout interval:</a:t>
            </a:r>
            <a:r>
              <a:rPr lang="en-US" altLang="en-US" sz="2000" b="1" dirty="0">
                <a:latin typeface="+mn-lt"/>
              </a:rPr>
              <a:t> </a:t>
            </a:r>
            <a:r>
              <a:rPr lang="en-US" altLang="en-US" sz="2000" b="1" dirty="0" smtClean="0">
                <a:latin typeface="Courier New" panose="02070309020205020404" pitchFamily="49" charset="0"/>
                <a:cs typeface="Courier New" panose="02070309020205020404" pitchFamily="49" charset="0"/>
              </a:rPr>
              <a:t>Estimated</a:t>
            </a:r>
            <a:r>
              <a:rPr lang="en-US" altLang="en-US" sz="100" b="1" dirty="0" smtClean="0">
                <a:latin typeface="Courier New" panose="02070309020205020404" pitchFamily="49" charset="0"/>
                <a:cs typeface="Courier New" panose="02070309020205020404" pitchFamily="49" charset="0"/>
              </a:rPr>
              <a:t> </a:t>
            </a:r>
            <a:r>
              <a:rPr lang="en-US" altLang="en-US" sz="2000" b="1" dirty="0" smtClean="0">
                <a:latin typeface="Courier New" panose="02070309020205020404" pitchFamily="49" charset="0"/>
                <a:cs typeface="Courier New" panose="02070309020205020404" pitchFamily="49" charset="0"/>
              </a:rPr>
              <a:t>R</a:t>
            </a:r>
            <a:r>
              <a:rPr lang="en-US" altLang="en-US" sz="100" b="1" dirty="0" smtClean="0">
                <a:latin typeface="Courier New" panose="02070309020205020404" pitchFamily="49" charset="0"/>
                <a:cs typeface="Courier New" panose="02070309020205020404" pitchFamily="49" charset="0"/>
              </a:rPr>
              <a:t> </a:t>
            </a:r>
            <a:r>
              <a:rPr lang="en-US" altLang="en-US" sz="2000" b="1" dirty="0" smtClean="0">
                <a:latin typeface="Courier New" panose="02070309020205020404" pitchFamily="49" charset="0"/>
                <a:cs typeface="Courier New" panose="02070309020205020404" pitchFamily="49" charset="0"/>
              </a:rPr>
              <a:t>T</a:t>
            </a:r>
            <a:r>
              <a:rPr lang="en-US" altLang="en-US" sz="100" b="1" dirty="0" smtClean="0">
                <a:latin typeface="Courier New" panose="02070309020205020404" pitchFamily="49" charset="0"/>
                <a:cs typeface="Courier New" panose="02070309020205020404" pitchFamily="49" charset="0"/>
              </a:rPr>
              <a:t> </a:t>
            </a:r>
            <a:r>
              <a:rPr lang="en-US" altLang="en-US" sz="2000" b="1" dirty="0" smtClean="0">
                <a:latin typeface="Courier New" panose="02070309020205020404" pitchFamily="49" charset="0"/>
                <a:cs typeface="Courier New" panose="02070309020205020404" pitchFamily="49" charset="0"/>
              </a:rPr>
              <a:t>T</a:t>
            </a:r>
            <a:r>
              <a:rPr lang="en-US" altLang="en-US" sz="2000" dirty="0" smtClean="0">
                <a:latin typeface="+mn-lt"/>
              </a:rPr>
              <a:t> </a:t>
            </a:r>
            <a:r>
              <a:rPr lang="en-US" altLang="en-US" sz="2000" dirty="0">
                <a:latin typeface="+mn-lt"/>
              </a:rPr>
              <a:t>plus </a:t>
            </a:r>
            <a:r>
              <a:rPr lang="en-US" altLang="ja-JP" sz="2000" dirty="0" smtClean="0">
                <a:latin typeface="+mn-lt"/>
              </a:rPr>
              <a:t>“safety margin”</a:t>
            </a:r>
          </a:p>
          <a:p>
            <a:pPr lvl="1">
              <a:defRPr/>
            </a:pPr>
            <a:r>
              <a:rPr lang="en-US" altLang="ja-JP" sz="2000" dirty="0">
                <a:latin typeface="+mn-lt"/>
              </a:rPr>
              <a:t> </a:t>
            </a:r>
          </a:p>
        </p:txBody>
      </p:sp>
      <p:graphicFrame>
        <p:nvGraphicFramePr>
          <p:cNvPr id="2" name="Object 1" descr="Large variation in estimated R T T = larger safety margin."/>
          <p:cNvGraphicFramePr>
            <a:graphicFrameLocks noChangeAspect="1"/>
          </p:cNvGraphicFramePr>
          <p:nvPr>
            <p:extLst>
              <p:ext uri="{D42A27DB-BD31-4B8C-83A1-F6EECF244321}">
                <p14:modId xmlns:p14="http://schemas.microsoft.com/office/powerpoint/2010/main" val="3537947033"/>
              </p:ext>
            </p:extLst>
          </p:nvPr>
        </p:nvGraphicFramePr>
        <p:xfrm>
          <a:off x="1227138" y="2073275"/>
          <a:ext cx="6175375" cy="327025"/>
        </p:xfrm>
        <a:graphic>
          <a:graphicData uri="http://schemas.openxmlformats.org/presentationml/2006/ole">
            <mc:AlternateContent xmlns:mc="http://schemas.openxmlformats.org/markup-compatibility/2006">
              <mc:Choice xmlns:v="urn:schemas-microsoft-com:vml" Requires="v">
                <p:oleObj spid="_x0000_s128486" name="Equation" r:id="rId4" imgW="3835080" imgH="203040" progId="Equation.DSMT4">
                  <p:embed/>
                </p:oleObj>
              </mc:Choice>
              <mc:Fallback>
                <p:oleObj name="Equation" r:id="rId4" imgW="3835080" imgH="203040" progId="Equation.DSMT4">
                  <p:embed/>
                  <p:pic>
                    <p:nvPicPr>
                      <p:cNvPr id="0" name=""/>
                      <p:cNvPicPr/>
                      <p:nvPr/>
                    </p:nvPicPr>
                    <p:blipFill>
                      <a:blip r:embed="rId5"/>
                      <a:stretch>
                        <a:fillRect/>
                      </a:stretch>
                    </p:blipFill>
                    <p:spPr>
                      <a:xfrm>
                        <a:off x="1227138" y="2073275"/>
                        <a:ext cx="6175375" cy="327025"/>
                      </a:xfrm>
                      <a:prstGeom prst="rect">
                        <a:avLst/>
                      </a:prstGeom>
                    </p:spPr>
                  </p:pic>
                </p:oleObj>
              </mc:Fallback>
            </mc:AlternateContent>
          </a:graphicData>
        </a:graphic>
      </p:graphicFrame>
      <p:sp>
        <p:nvSpPr>
          <p:cNvPr id="8" name="Text Placeholder 7"/>
          <p:cNvSpPr>
            <a:spLocks noGrp="1"/>
          </p:cNvSpPr>
          <p:nvPr>
            <p:ph type="body" idx="4294967295"/>
          </p:nvPr>
        </p:nvSpPr>
        <p:spPr>
          <a:xfrm>
            <a:off x="496957" y="2406789"/>
            <a:ext cx="8229600" cy="406400"/>
          </a:xfrm>
        </p:spPr>
        <p:txBody>
          <a:bodyPr/>
          <a:lstStyle/>
          <a:p>
            <a:pPr marL="255600" lvl="1" indent="-255600">
              <a:spcBef>
                <a:spcPts val="1500"/>
              </a:spcBef>
              <a:buClr>
                <a:schemeClr val="tx2"/>
              </a:buClr>
              <a:buFont typeface="Arial" panose="020B0604020202020204" pitchFamily="34" charset="0"/>
              <a:buChar char="•"/>
              <a:defRPr/>
            </a:pPr>
            <a:r>
              <a:rPr lang="en-US" altLang="en-US" sz="1800" dirty="0" smtClean="0">
                <a:latin typeface="+mn-lt"/>
              </a:rPr>
              <a:t>estimate Sample</a:t>
            </a:r>
            <a:r>
              <a:rPr lang="en-US" altLang="en-US" sz="100" dirty="0" smtClean="0">
                <a:latin typeface="+mn-lt"/>
              </a:rPr>
              <a:t> </a:t>
            </a:r>
            <a:r>
              <a:rPr lang="en-US" altLang="en-US" sz="1800" dirty="0" smtClean="0">
                <a:latin typeface="+mn-lt"/>
              </a:rPr>
              <a:t>R</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 deviation from EstimatedR</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endParaRPr lang="en-US" sz="1800" dirty="0">
              <a:latin typeface="+mn-lt"/>
            </a:endParaRPr>
          </a:p>
        </p:txBody>
      </p:sp>
      <p:graphicFrame>
        <p:nvGraphicFramePr>
          <p:cNvPr id="128006" name="Object 8" descr="Dev R T T = left parenthesis 1 minus Beta right parenthesis asterisk Dev R T T + beta asterisk vertical line Sample R T T minus Estimated R T T vertical line."/>
          <p:cNvGraphicFramePr>
            <a:graphicFrameLocks noChangeAspect="1"/>
          </p:cNvGraphicFramePr>
          <p:nvPr>
            <p:extLst>
              <p:ext uri="{D42A27DB-BD31-4B8C-83A1-F6EECF244321}">
                <p14:modId xmlns:p14="http://schemas.microsoft.com/office/powerpoint/2010/main" val="2147986282"/>
              </p:ext>
            </p:extLst>
          </p:nvPr>
        </p:nvGraphicFramePr>
        <p:xfrm>
          <a:off x="2006600" y="2936875"/>
          <a:ext cx="5129213" cy="735013"/>
        </p:xfrm>
        <a:graphic>
          <a:graphicData uri="http://schemas.openxmlformats.org/presentationml/2006/ole">
            <mc:AlternateContent xmlns:mc="http://schemas.openxmlformats.org/markup-compatibility/2006">
              <mc:Choice xmlns:v="urn:schemas-microsoft-com:vml" Requires="v">
                <p:oleObj spid="_x0000_s128487" name="Equation" r:id="rId6" imgW="3377880" imgH="482400" progId="Equation.DSMT4">
                  <p:embed/>
                </p:oleObj>
              </mc:Choice>
              <mc:Fallback>
                <p:oleObj name="Equation" r:id="rId6" imgW="3377880" imgH="482400" progId="Equation.DSMT4">
                  <p:embed/>
                  <p:pic>
                    <p:nvPicPr>
                      <p:cNvPr id="0" name="Object 8"/>
                      <p:cNvPicPr>
                        <a:picLocks noChangeAspect="1" noChangeArrowheads="1"/>
                      </p:cNvPicPr>
                      <p:nvPr/>
                    </p:nvPicPr>
                    <p:blipFill>
                      <a:blip r:embed="rId7"/>
                      <a:srcRect/>
                      <a:stretch>
                        <a:fillRect/>
                      </a:stretch>
                    </p:blipFill>
                    <p:spPr bwMode="auto">
                      <a:xfrm>
                        <a:off x="2006600" y="2936875"/>
                        <a:ext cx="51292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8007" name="Object 10" descr="Typically, Beta = 0.25."/>
          <p:cNvGraphicFramePr>
            <a:graphicFrameLocks noChangeAspect="1"/>
          </p:cNvGraphicFramePr>
          <p:nvPr>
            <p:extLst>
              <p:ext uri="{D42A27DB-BD31-4B8C-83A1-F6EECF244321}">
                <p14:modId xmlns:p14="http://schemas.microsoft.com/office/powerpoint/2010/main" val="130468854"/>
              </p:ext>
            </p:extLst>
          </p:nvPr>
        </p:nvGraphicFramePr>
        <p:xfrm>
          <a:off x="3524250" y="3752850"/>
          <a:ext cx="2781300" cy="309563"/>
        </p:xfrm>
        <a:graphic>
          <a:graphicData uri="http://schemas.openxmlformats.org/presentationml/2006/ole">
            <mc:AlternateContent xmlns:mc="http://schemas.openxmlformats.org/markup-compatibility/2006">
              <mc:Choice xmlns:v="urn:schemas-microsoft-com:vml" Requires="v">
                <p:oleObj spid="_x0000_s128488" name="Equation" r:id="rId8" imgW="1726920" imgH="190440" progId="Equation.DSMT4">
                  <p:embed/>
                </p:oleObj>
              </mc:Choice>
              <mc:Fallback>
                <p:oleObj name="Equation" r:id="rId8" imgW="1726920" imgH="190440" progId="Equation.DSMT4">
                  <p:embed/>
                  <p:pic>
                    <p:nvPicPr>
                      <p:cNvPr id="0" name="Object 10"/>
                      <p:cNvPicPr>
                        <a:picLocks noChangeAspect="1" noChangeArrowheads="1"/>
                      </p:cNvPicPr>
                      <p:nvPr/>
                    </p:nvPicPr>
                    <p:blipFill>
                      <a:blip r:embed="rId9"/>
                      <a:srcRect/>
                      <a:stretch>
                        <a:fillRect/>
                      </a:stretch>
                    </p:blipFill>
                    <p:spPr bwMode="auto">
                      <a:xfrm>
                        <a:off x="3524250" y="3752850"/>
                        <a:ext cx="278130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Picture 3" descr="An equation has notes. Timeout Interval, clock, = Estimated R T T, estimated R T T, + 4 asterisk D e v R T T, safety margin."/>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16095" y="4764087"/>
            <a:ext cx="5067300" cy="809625"/>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(6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13848"/>
            <a:ext cx="8229600" cy="4652963"/>
          </a:xfrm>
        </p:spPr>
        <p:txBody>
          <a:bodyPr/>
          <a:lstStyle/>
          <a:p>
            <a:pPr marL="360000" indent="-36000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360000" indent="-36000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360000" indent="-36000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360000" indent="-36000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360000" indent="-360000">
              <a:buFont typeface="Wingdings" charset="0"/>
              <a:buNone/>
              <a:defRPr/>
            </a:pPr>
            <a:r>
              <a:rPr lang="en-US" sz="1800" b="1" dirty="0">
                <a:solidFill>
                  <a:schemeClr val="tx2"/>
                </a:solidFill>
                <a:latin typeface="+mn-lt"/>
              </a:rPr>
              <a:t>3.5</a:t>
            </a:r>
            <a:r>
              <a:rPr lang="en-US" sz="1800" dirty="0">
                <a:solidFill>
                  <a:schemeClr val="tx1"/>
                </a:solidFill>
                <a:latin typeface="+mn-lt"/>
              </a:rPr>
              <a:t> </a:t>
            </a:r>
            <a:r>
              <a:rPr lang="en-US" sz="1800" b="1" dirty="0">
                <a:solidFill>
                  <a:schemeClr val="tx1"/>
                </a:solidFill>
                <a:latin typeface="+mn-lt"/>
              </a:rPr>
              <a:t>connection-oriented transport: </a:t>
            </a:r>
            <a:r>
              <a:rPr lang="en-US" sz="1800" b="1" dirty="0" smtClean="0">
                <a:solidFill>
                  <a:schemeClr val="tx1"/>
                </a:solidFill>
                <a:latin typeface="+mn-lt"/>
              </a:rPr>
              <a:t>T</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P</a:t>
            </a:r>
            <a:endParaRPr lang="en-US" sz="1800" b="1"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b="1"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35116777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cs typeface="+mj-cs"/>
              </a:rPr>
              <a:t>T</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C</a:t>
            </a:r>
            <a:r>
              <a:rPr lang="en-US" sz="100" dirty="0" smtClean="0">
                <a:latin typeface="Times New Roman" panose="02020603050405020304" pitchFamily="18" charset="0"/>
                <a:cs typeface="+mj-cs"/>
              </a:rPr>
              <a:t> </a:t>
            </a:r>
            <a:r>
              <a:rPr lang="en-US" dirty="0" smtClean="0">
                <a:latin typeface="Times New Roman" panose="02020603050405020304" pitchFamily="18" charset="0"/>
                <a:cs typeface="+mj-cs"/>
              </a:rPr>
              <a:t>P Reliable Data Transfer</a:t>
            </a:r>
            <a:endParaRPr lang="en-US" dirty="0">
              <a:latin typeface="Times New Roman" panose="02020603050405020304" pitchFamily="18" charset="0"/>
              <a:cs typeface="+mj-cs"/>
            </a:endParaRPr>
          </a:p>
        </p:txBody>
      </p:sp>
      <p:sp>
        <p:nvSpPr>
          <p:cNvPr id="3" name="Content Placeholder 2"/>
          <p:cNvSpPr>
            <a:spLocks noGrp="1"/>
          </p:cNvSpPr>
          <p:nvPr>
            <p:ph type="body" idx="1"/>
          </p:nvPr>
        </p:nvSpPr>
        <p:spPr>
          <a:xfrm>
            <a:off x="457200" y="1600200"/>
            <a:ext cx="8229600" cy="4586288"/>
          </a:xfrm>
        </p:spPr>
        <p:txBody>
          <a:bodyPr>
            <a:spAutoFit/>
          </a:bodyPr>
          <a:lstStyle/>
          <a:p>
            <a:pPr>
              <a:defRPr/>
            </a:pP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C</a:t>
            </a:r>
            <a:r>
              <a:rPr lang="en-US" altLang="en-US" sz="100" dirty="0" smtClean="0">
                <a:latin typeface="+mn-lt"/>
                <a:ea typeface="ＭＳ Ｐゴシック" charset="-128"/>
              </a:rPr>
              <a:t> </a:t>
            </a:r>
            <a:r>
              <a:rPr lang="en-US" altLang="en-US" sz="2200" dirty="0" smtClean="0">
                <a:latin typeface="+mn-lt"/>
                <a:ea typeface="ＭＳ Ｐゴシック" charset="-128"/>
              </a:rPr>
              <a:t>P creates r</a:t>
            </a:r>
            <a:r>
              <a:rPr lang="en-US" altLang="en-US" sz="100" dirty="0" smtClean="0">
                <a:latin typeface="+mn-lt"/>
                <a:ea typeface="ＭＳ Ｐゴシック" charset="-128"/>
              </a:rPr>
              <a:t> </a:t>
            </a:r>
            <a:r>
              <a:rPr lang="en-US" altLang="en-US" sz="2200" dirty="0" smtClean="0">
                <a:latin typeface="+mn-lt"/>
                <a:ea typeface="ＭＳ Ｐゴシック" charset="-128"/>
              </a:rPr>
              <a:t>d</a:t>
            </a:r>
            <a:r>
              <a:rPr lang="en-US" altLang="en-US" sz="100" dirty="0" smtClean="0">
                <a:latin typeface="+mn-lt"/>
                <a:ea typeface="ＭＳ Ｐゴシック" charset="-128"/>
              </a:rPr>
              <a:t> </a:t>
            </a:r>
            <a:r>
              <a:rPr lang="en-US" altLang="en-US" sz="2200" dirty="0" smtClean="0">
                <a:latin typeface="+mn-lt"/>
                <a:ea typeface="ＭＳ Ｐゴシック" charset="-128"/>
              </a:rPr>
              <a:t>t </a:t>
            </a:r>
            <a:r>
              <a:rPr lang="en-US" altLang="en-US" sz="2200" dirty="0">
                <a:latin typeface="+mn-lt"/>
                <a:ea typeface="ＭＳ Ｐゴシック" charset="-128"/>
              </a:rPr>
              <a:t>service on top of </a:t>
            </a:r>
            <a:r>
              <a:rPr lang="en-US" altLang="en-US" sz="2200" dirty="0" smtClean="0">
                <a:latin typeface="+mn-lt"/>
                <a:ea typeface="ＭＳ Ｐゴシック" charset="-128"/>
              </a:rPr>
              <a:t>I</a:t>
            </a:r>
            <a:r>
              <a:rPr lang="en-US" altLang="en-US" sz="100" dirty="0" smtClean="0">
                <a:latin typeface="+mn-lt"/>
                <a:ea typeface="ＭＳ Ｐゴシック" charset="-128"/>
              </a:rPr>
              <a:t> </a:t>
            </a:r>
            <a:r>
              <a:rPr lang="en-US" altLang="en-US" sz="2200" dirty="0" smtClean="0">
                <a:latin typeface="+mn-lt"/>
                <a:ea typeface="ＭＳ Ｐゴシック" charset="-128"/>
              </a:rPr>
              <a:t>P</a:t>
            </a:r>
            <a:r>
              <a:rPr lang="en-US" altLang="ja-JP" sz="2200" dirty="0" smtClean="0">
                <a:latin typeface="+mn-lt"/>
                <a:ea typeface="ＭＳ Ｐゴシック" charset="-128"/>
              </a:rPr>
              <a:t>’s </a:t>
            </a:r>
            <a:r>
              <a:rPr lang="en-US" altLang="ja-JP" sz="2200" dirty="0">
                <a:latin typeface="+mn-lt"/>
                <a:ea typeface="ＭＳ Ｐゴシック" charset="-128"/>
              </a:rPr>
              <a:t>unreliable service</a:t>
            </a:r>
          </a:p>
          <a:p>
            <a:pPr marL="741553" lvl="1" indent="-284353">
              <a:buFont typeface="Arial" panose="020B0604020202020204" pitchFamily="34" charset="0"/>
              <a:buChar char="–"/>
              <a:defRPr/>
            </a:pPr>
            <a:r>
              <a:rPr lang="en-US" altLang="en-US" sz="2200" dirty="0">
                <a:latin typeface="+mn-lt"/>
                <a:ea typeface="ＭＳ Ｐゴシック" charset="-128"/>
              </a:rPr>
              <a:t>pipelined segments</a:t>
            </a:r>
          </a:p>
          <a:p>
            <a:pPr marL="741553" lvl="1" indent="-284353">
              <a:buFont typeface="Arial" panose="020B0604020202020204" pitchFamily="34" charset="0"/>
              <a:buChar char="–"/>
              <a:defRPr/>
            </a:pPr>
            <a:r>
              <a:rPr lang="en-US" altLang="en-US" sz="2200" dirty="0">
                <a:latin typeface="+mn-lt"/>
                <a:ea typeface="ＭＳ Ｐゴシック" charset="-128"/>
              </a:rPr>
              <a:t>cumulative </a:t>
            </a:r>
            <a:r>
              <a:rPr lang="en-US" altLang="en-US" sz="2200" dirty="0" smtClean="0">
                <a:latin typeface="+mn-lt"/>
                <a:ea typeface="ＭＳ Ｐゴシック" charset="-128"/>
              </a:rPr>
              <a:t>acks</a:t>
            </a:r>
            <a:endParaRPr lang="en-US" altLang="en-US" sz="2200" dirty="0">
              <a:latin typeface="+mn-lt"/>
              <a:ea typeface="ＭＳ Ｐゴシック" charset="-128"/>
            </a:endParaRPr>
          </a:p>
          <a:p>
            <a:pPr marL="741553" lvl="1" indent="-284353">
              <a:buFont typeface="Arial" panose="020B0604020202020204" pitchFamily="34" charset="0"/>
              <a:buChar char="–"/>
              <a:defRPr/>
            </a:pPr>
            <a:r>
              <a:rPr lang="en-US" altLang="en-US" sz="2200" dirty="0">
                <a:latin typeface="+mn-lt"/>
                <a:ea typeface="ＭＳ Ｐゴシック" charset="-128"/>
              </a:rPr>
              <a:t>single retransmission timer</a:t>
            </a:r>
          </a:p>
          <a:p>
            <a:pPr>
              <a:defRPr/>
            </a:pPr>
            <a:r>
              <a:rPr lang="en-US" altLang="en-US" sz="2200" dirty="0">
                <a:latin typeface="+mn-lt"/>
                <a:ea typeface="ＭＳ Ｐゴシック" charset="-128"/>
              </a:rPr>
              <a:t>retransmissions </a:t>
            </a:r>
            <a:r>
              <a:rPr lang="en-US" altLang="en-US" sz="2200" dirty="0" smtClean="0">
                <a:latin typeface="+mn-lt"/>
                <a:ea typeface="ＭＳ Ｐゴシック" charset="-128"/>
              </a:rPr>
              <a:t>triggered </a:t>
            </a:r>
            <a:r>
              <a:rPr lang="en-US" altLang="en-US" sz="2200" dirty="0">
                <a:latin typeface="+mn-lt"/>
                <a:ea typeface="ＭＳ Ｐゴシック" charset="-128"/>
              </a:rPr>
              <a:t>by:</a:t>
            </a:r>
          </a:p>
          <a:p>
            <a:pPr marL="741553" lvl="1" indent="-284353">
              <a:buFont typeface="Arial" panose="020B0604020202020204" pitchFamily="34" charset="0"/>
              <a:buChar char="–"/>
              <a:defRPr/>
            </a:pPr>
            <a:r>
              <a:rPr lang="en-US" altLang="en-US" sz="2200" dirty="0">
                <a:latin typeface="+mn-lt"/>
                <a:ea typeface="ＭＳ Ｐゴシック" charset="-128"/>
              </a:rPr>
              <a:t>timeout events</a:t>
            </a:r>
          </a:p>
          <a:p>
            <a:pPr marL="741553" lvl="1" indent="-284353">
              <a:buFont typeface="Arial" panose="020B0604020202020204" pitchFamily="34" charset="0"/>
              <a:buChar char="–"/>
              <a:defRPr/>
            </a:pPr>
            <a:r>
              <a:rPr lang="en-US" altLang="en-US" sz="2200" dirty="0">
                <a:latin typeface="+mn-lt"/>
                <a:ea typeface="ＭＳ Ｐゴシック" charset="-128"/>
              </a:rPr>
              <a:t>duplicate </a:t>
            </a:r>
            <a:r>
              <a:rPr lang="en-US" altLang="en-US" sz="2200" dirty="0" smtClean="0">
                <a:latin typeface="+mn-lt"/>
                <a:ea typeface="ＭＳ Ｐゴシック" charset="-128"/>
              </a:rPr>
              <a:t>acks</a:t>
            </a:r>
          </a:p>
          <a:p>
            <a:pPr>
              <a:buFontTx/>
              <a:buChar char="•"/>
              <a:defRPr/>
            </a:pPr>
            <a:r>
              <a:rPr lang="en-US" altLang="en-US" sz="2200" dirty="0" smtClean="0">
                <a:latin typeface="+mn-lt"/>
                <a:ea typeface="MS PGothic" panose="020B0600070205080204" pitchFamily="34" charset="-128"/>
                <a:cs typeface="Arial" panose="020B0604020202020204" pitchFamily="34" charset="0"/>
              </a:rPr>
              <a:t>let</a:t>
            </a:r>
            <a:r>
              <a:rPr lang="en-US" altLang="ja-JP" sz="2200" dirty="0" smtClean="0">
                <a:latin typeface="+mn-lt"/>
                <a:ea typeface="MS PGothic" panose="020B0600070205080204" pitchFamily="34" charset="-128"/>
                <a:cs typeface="Arial" panose="020B0604020202020204" pitchFamily="34" charset="0"/>
              </a:rPr>
              <a:t>’s </a:t>
            </a:r>
            <a:r>
              <a:rPr lang="en-US" altLang="ja-JP" sz="2200" dirty="0">
                <a:latin typeface="+mn-lt"/>
                <a:ea typeface="MS PGothic" panose="020B0600070205080204" pitchFamily="34" charset="-128"/>
                <a:cs typeface="Arial" panose="020B0604020202020204" pitchFamily="34" charset="0"/>
              </a:rPr>
              <a:t>initially consider simplified T</a:t>
            </a:r>
            <a:r>
              <a:rPr lang="en-US" altLang="ja-JP" sz="100" dirty="0">
                <a:latin typeface="+mn-lt"/>
                <a:ea typeface="MS PGothic" panose="020B0600070205080204" pitchFamily="34" charset="-128"/>
                <a:cs typeface="Arial" panose="020B0604020202020204" pitchFamily="34" charset="0"/>
              </a:rPr>
              <a:t> </a:t>
            </a:r>
            <a:r>
              <a:rPr lang="en-US" altLang="ja-JP" sz="2200" dirty="0">
                <a:latin typeface="+mn-lt"/>
                <a:ea typeface="MS PGothic" panose="020B0600070205080204" pitchFamily="34" charset="-128"/>
                <a:cs typeface="Arial" panose="020B0604020202020204" pitchFamily="34" charset="0"/>
              </a:rPr>
              <a:t>C</a:t>
            </a:r>
            <a:r>
              <a:rPr lang="en-US" altLang="ja-JP" sz="100" dirty="0">
                <a:latin typeface="+mn-lt"/>
                <a:ea typeface="MS PGothic" panose="020B0600070205080204" pitchFamily="34" charset="-128"/>
                <a:cs typeface="Arial" panose="020B0604020202020204" pitchFamily="34" charset="0"/>
              </a:rPr>
              <a:t> </a:t>
            </a:r>
            <a:r>
              <a:rPr lang="en-US" altLang="ja-JP" sz="2200" dirty="0">
                <a:latin typeface="+mn-lt"/>
                <a:ea typeface="MS PGothic" panose="020B0600070205080204" pitchFamily="34" charset="-128"/>
                <a:cs typeface="Arial" panose="020B0604020202020204" pitchFamily="34" charset="0"/>
              </a:rPr>
              <a:t>P sender:</a:t>
            </a:r>
          </a:p>
          <a:p>
            <a:pPr marL="741363" lvl="1" indent="-284163">
              <a:buFontTx/>
              <a:buChar char="–"/>
              <a:defRPr/>
            </a:pPr>
            <a:r>
              <a:rPr lang="en-US" altLang="en-US" sz="2200" dirty="0">
                <a:latin typeface="+mn-lt"/>
                <a:ea typeface="MS PGothic" panose="020B0600070205080204" pitchFamily="34" charset="-128"/>
                <a:cs typeface="Arial" panose="020B0604020202020204" pitchFamily="34" charset="0"/>
              </a:rPr>
              <a:t>ignore duplicate </a:t>
            </a:r>
            <a:r>
              <a:rPr lang="en-US" altLang="en-US" sz="2200" dirty="0" smtClean="0">
                <a:latin typeface="+mn-lt"/>
                <a:ea typeface="MS PGothic" panose="020B0600070205080204" pitchFamily="34" charset="-128"/>
                <a:cs typeface="Arial" panose="020B0604020202020204" pitchFamily="34" charset="0"/>
              </a:rPr>
              <a:t>acks</a:t>
            </a:r>
            <a:endParaRPr lang="en-US" altLang="en-US" sz="2200" dirty="0">
              <a:latin typeface="+mn-lt"/>
              <a:ea typeface="MS PGothic" panose="020B0600070205080204" pitchFamily="34" charset="-128"/>
              <a:cs typeface="Arial" panose="020B0604020202020204" pitchFamily="34" charset="0"/>
            </a:endParaRPr>
          </a:p>
          <a:p>
            <a:pPr marL="741363" lvl="1" indent="-284163">
              <a:buFontTx/>
              <a:buChar char="–"/>
              <a:defRPr/>
            </a:pPr>
            <a:r>
              <a:rPr lang="en-US" altLang="en-US" sz="2200" dirty="0">
                <a:latin typeface="+mn-lt"/>
                <a:ea typeface="MS PGothic" panose="020B0600070205080204" pitchFamily="34" charset="-128"/>
                <a:cs typeface="Arial" panose="020B0604020202020204" pitchFamily="34" charset="0"/>
              </a:rPr>
              <a:t>ignore flow control, congestion </a:t>
            </a:r>
            <a:r>
              <a:rPr lang="en-US" altLang="en-US" sz="2200" dirty="0" smtClean="0">
                <a:latin typeface="+mn-lt"/>
                <a:ea typeface="MS PGothic" panose="020B0600070205080204" pitchFamily="34" charset="-128"/>
                <a:cs typeface="Arial" panose="020B0604020202020204" pitchFamily="34" charset="0"/>
              </a:rPr>
              <a:t>control</a:t>
            </a:r>
            <a:endParaRPr lang="en-US" altLang="en-US" sz="2200" dirty="0">
              <a:latin typeface="+mn-lt"/>
              <a:ea typeface="ＭＳ Ｐゴシック" charset="-128"/>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Sender Events:</a:t>
            </a:r>
            <a:endParaRPr lang="en-US"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12900"/>
            <a:ext cx="3994150" cy="4302125"/>
          </a:xfrm>
        </p:spPr>
        <p:txBody>
          <a:bodyPr>
            <a:spAutoFit/>
          </a:bodyPr>
          <a:lstStyle/>
          <a:p>
            <a:pPr marL="0" indent="0">
              <a:buFont typeface="Arial"/>
              <a:buNone/>
              <a:defRPr/>
            </a:pPr>
            <a:r>
              <a:rPr lang="en-US" sz="2200" b="1" dirty="0">
                <a:latin typeface="Arial (Body)"/>
                <a:ea typeface="ＭＳ Ｐゴシック" charset="0"/>
                <a:cs typeface="+mn-cs"/>
              </a:rPr>
              <a:t>data rcvd from app:</a:t>
            </a:r>
          </a:p>
          <a:p>
            <a:pPr marL="255651" indent="-255651">
              <a:buFont typeface="Arial" panose="020B0604020202020204" pitchFamily="34" charset="0"/>
              <a:buChar char="•"/>
              <a:defRPr/>
            </a:pPr>
            <a:r>
              <a:rPr lang="en-US" sz="2200" dirty="0">
                <a:latin typeface="Arial (Body)"/>
                <a:ea typeface="ＭＳ Ｐゴシック" charset="0"/>
                <a:cs typeface="+mn-cs"/>
              </a:rPr>
              <a:t>create segment with seq #</a:t>
            </a:r>
          </a:p>
          <a:p>
            <a:pPr marL="255651" indent="-255651">
              <a:buFont typeface="Arial" panose="020B0604020202020204" pitchFamily="34" charset="0"/>
              <a:buChar char="•"/>
              <a:defRPr/>
            </a:pPr>
            <a:r>
              <a:rPr lang="en-US" sz="2200" dirty="0">
                <a:latin typeface="Arial (Body)"/>
                <a:ea typeface="ＭＳ Ｐゴシック" charset="0"/>
                <a:cs typeface="+mn-cs"/>
              </a:rPr>
              <a:t>seq # is byte-stream number of first data byte in </a:t>
            </a:r>
            <a:r>
              <a:rPr lang="en-US" sz="2200" dirty="0" smtClean="0">
                <a:latin typeface="Arial (Body)"/>
                <a:ea typeface="ＭＳ Ｐゴシック" charset="0"/>
                <a:cs typeface="+mn-cs"/>
              </a:rPr>
              <a:t>segment</a:t>
            </a:r>
            <a:endParaRPr lang="en-US" sz="2200" dirty="0">
              <a:latin typeface="Arial (Body)"/>
              <a:ea typeface="ＭＳ Ｐゴシック" charset="0"/>
              <a:cs typeface="+mn-cs"/>
            </a:endParaRPr>
          </a:p>
          <a:p>
            <a:pPr marL="255651" indent="-255651">
              <a:buFont typeface="Arial" panose="020B0604020202020204" pitchFamily="34" charset="0"/>
              <a:buChar char="•"/>
              <a:defRPr/>
            </a:pPr>
            <a:r>
              <a:rPr lang="en-US" sz="2200" dirty="0">
                <a:latin typeface="Arial (Body)"/>
                <a:ea typeface="ＭＳ Ｐゴシック" charset="0"/>
                <a:cs typeface="+mn-cs"/>
              </a:rPr>
              <a:t>start timer if not already </a:t>
            </a:r>
            <a:r>
              <a:rPr lang="en-US" sz="2200" dirty="0" smtClean="0">
                <a:latin typeface="Arial (Body)"/>
                <a:ea typeface="ＭＳ Ｐゴシック" charset="0"/>
                <a:cs typeface="+mn-cs"/>
              </a:rPr>
              <a:t>running</a:t>
            </a:r>
            <a:endParaRPr lang="en-US" sz="2200" dirty="0">
              <a:latin typeface="Arial (Body)"/>
              <a:ea typeface="ＭＳ Ｐゴシック" charset="0"/>
              <a:cs typeface="+mn-cs"/>
            </a:endParaRPr>
          </a:p>
          <a:p>
            <a:pPr marL="741553" lvl="1" indent="-284353">
              <a:buFont typeface="Arial" panose="020B0604020202020204" pitchFamily="34" charset="0"/>
              <a:buChar char="–"/>
              <a:defRPr/>
            </a:pPr>
            <a:r>
              <a:rPr lang="en-US" sz="2200" dirty="0">
                <a:latin typeface="Arial (Body)"/>
                <a:ea typeface="ＭＳ Ｐゴシック" charset="0"/>
              </a:rPr>
              <a:t>think of timer as for oldest unacked segment</a:t>
            </a:r>
          </a:p>
          <a:p>
            <a:pPr marL="741553" lvl="1" indent="-284353">
              <a:buFont typeface="Arial" panose="020B0604020202020204" pitchFamily="34" charset="0"/>
              <a:buChar char="–"/>
              <a:defRPr/>
            </a:pPr>
            <a:r>
              <a:rPr lang="en-US" sz="2200" dirty="0">
                <a:latin typeface="Arial (Body)"/>
                <a:ea typeface="ＭＳ Ｐゴシック" charset="0"/>
              </a:rPr>
              <a:t>expiration interval: </a:t>
            </a:r>
            <a:r>
              <a:rPr lang="en-US" sz="2200" b="1" dirty="0" smtClean="0">
                <a:latin typeface="Courier New" panose="02070309020205020404" pitchFamily="49" charset="0"/>
                <a:ea typeface="ＭＳ Ｐゴシック" charset="0"/>
                <a:cs typeface="Courier New" panose="02070309020205020404" pitchFamily="49" charset="0"/>
              </a:rPr>
              <a:t>TimeOutInterval</a:t>
            </a:r>
            <a:endParaRPr lang="en-US" sz="2200" b="1" dirty="0">
              <a:latin typeface="Courier New" panose="02070309020205020404" pitchFamily="49" charset="0"/>
              <a:ea typeface="ＭＳ Ｐゴシック" charset="0"/>
              <a:cs typeface="Courier New" panose="02070309020205020404" pitchFamily="49" charset="0"/>
            </a:endParaRPr>
          </a:p>
        </p:txBody>
      </p:sp>
      <p:sp>
        <p:nvSpPr>
          <p:cNvPr id="4" name="Content Placeholder 3"/>
          <p:cNvSpPr>
            <a:spLocks noGrp="1"/>
          </p:cNvSpPr>
          <p:nvPr>
            <p:ph type="body" idx="2"/>
          </p:nvPr>
        </p:nvSpPr>
        <p:spPr>
          <a:xfrm>
            <a:off x="4640263" y="1612900"/>
            <a:ext cx="4046537" cy="4494213"/>
          </a:xfrm>
        </p:spPr>
        <p:txBody>
          <a:bodyPr>
            <a:spAutoFit/>
          </a:bodyPr>
          <a:lstStyle/>
          <a:p>
            <a:pPr marL="0" indent="0">
              <a:buFont typeface="Arial"/>
              <a:buNone/>
              <a:defRPr/>
            </a:pPr>
            <a:r>
              <a:rPr lang="en-US" sz="2000" b="1" dirty="0">
                <a:latin typeface="Arial (Body)"/>
                <a:ea typeface="ＭＳ Ｐゴシック" charset="0"/>
                <a:cs typeface="+mn-cs"/>
              </a:rPr>
              <a:t>timeout:</a:t>
            </a:r>
          </a:p>
          <a:p>
            <a:pPr marL="255651" indent="-255651">
              <a:buFont typeface="Arial" panose="020B0604020202020204" pitchFamily="34" charset="0"/>
              <a:buChar char="•"/>
              <a:defRPr/>
            </a:pPr>
            <a:r>
              <a:rPr lang="en-US" sz="2000" dirty="0">
                <a:latin typeface="Arial (Body)"/>
                <a:ea typeface="ＭＳ Ｐゴシック" charset="0"/>
                <a:cs typeface="+mn-cs"/>
              </a:rPr>
              <a:t>retransmit segment that caused timeout</a:t>
            </a:r>
          </a:p>
          <a:p>
            <a:pPr marL="255651" indent="-255651">
              <a:buFont typeface="Arial" panose="020B0604020202020204" pitchFamily="34" charset="0"/>
              <a:buChar char="•"/>
              <a:defRPr/>
            </a:pPr>
            <a:r>
              <a:rPr lang="en-US" sz="2000" dirty="0">
                <a:latin typeface="Arial (Body)"/>
                <a:ea typeface="ＭＳ Ｐゴシック" charset="0"/>
                <a:cs typeface="+mn-cs"/>
              </a:rPr>
              <a:t>restart timer</a:t>
            </a:r>
          </a:p>
          <a:p>
            <a:pPr marL="0" indent="0">
              <a:buFont typeface="Arial"/>
              <a:buNone/>
              <a:defRPr/>
            </a:pPr>
            <a:r>
              <a:rPr lang="en-US" sz="2000" b="1" dirty="0" smtClean="0">
                <a:latin typeface="Arial (Body)"/>
                <a:ea typeface="ＭＳ Ｐゴシック" charset="0"/>
                <a:cs typeface="+mn-cs"/>
              </a:rPr>
              <a:t>ack </a:t>
            </a:r>
            <a:r>
              <a:rPr lang="en-US" sz="2000" b="1" dirty="0">
                <a:latin typeface="Arial (Body)"/>
                <a:ea typeface="ＭＳ Ｐゴシック" charset="0"/>
                <a:cs typeface="+mn-cs"/>
              </a:rPr>
              <a:t>rcvd:</a:t>
            </a:r>
          </a:p>
          <a:p>
            <a:pPr marL="255651" indent="-255651">
              <a:buFont typeface="Arial" panose="020B0604020202020204" pitchFamily="34" charset="0"/>
              <a:buChar char="•"/>
              <a:defRPr/>
            </a:pPr>
            <a:r>
              <a:rPr lang="en-US" sz="2000" dirty="0">
                <a:latin typeface="Arial (Body)"/>
                <a:ea typeface="ＭＳ Ｐゴシック" charset="0"/>
                <a:cs typeface="+mn-cs"/>
              </a:rPr>
              <a:t>if </a:t>
            </a:r>
            <a:r>
              <a:rPr lang="en-US" sz="2000" dirty="0" smtClean="0">
                <a:latin typeface="Arial (Body)"/>
                <a:ea typeface="ＭＳ Ｐゴシック" charset="0"/>
                <a:cs typeface="+mn-cs"/>
              </a:rPr>
              <a:t>ack </a:t>
            </a:r>
            <a:r>
              <a:rPr lang="en-US" sz="2000" dirty="0">
                <a:latin typeface="Arial (Body)"/>
                <a:ea typeface="ＭＳ Ｐゴシック" charset="0"/>
                <a:cs typeface="+mn-cs"/>
              </a:rPr>
              <a:t>acknowledges previously unacked segments</a:t>
            </a:r>
          </a:p>
          <a:p>
            <a:pPr marL="741553" lvl="1" indent="-284353">
              <a:buFont typeface="Arial" panose="020B0604020202020204" pitchFamily="34" charset="0"/>
              <a:buChar char="–"/>
              <a:defRPr/>
            </a:pPr>
            <a:r>
              <a:rPr lang="en-US" sz="2000" dirty="0">
                <a:latin typeface="Arial (Body)"/>
                <a:ea typeface="ＭＳ Ｐゴシック" charset="0"/>
              </a:rPr>
              <a:t>update what is known to be ACKed</a:t>
            </a:r>
          </a:p>
          <a:p>
            <a:pPr marL="741553" lvl="1" indent="-284353">
              <a:buFont typeface="Arial" panose="020B0604020202020204" pitchFamily="34" charset="0"/>
              <a:buChar char="–"/>
              <a:defRPr/>
            </a:pPr>
            <a:r>
              <a:rPr lang="en-US" sz="2000" dirty="0">
                <a:latin typeface="Arial (Body)"/>
                <a:ea typeface="ＭＳ Ｐゴシック" charset="0"/>
              </a:rPr>
              <a:t>start timer if there are </a:t>
            </a:r>
            <a:r>
              <a:rPr lang="en-US" sz="2000" dirty="0" smtClean="0">
                <a:latin typeface="Arial (Body)"/>
                <a:ea typeface="ＭＳ Ｐゴシック" charset="0"/>
              </a:rPr>
              <a:t>still </a:t>
            </a:r>
            <a:r>
              <a:rPr lang="en-US" sz="2000" dirty="0">
                <a:latin typeface="Arial (Body)"/>
                <a:ea typeface="ＭＳ Ｐゴシック" charset="0"/>
              </a:rPr>
              <a:t>unacked </a:t>
            </a:r>
            <a:r>
              <a:rPr lang="en-US" sz="2000" dirty="0" smtClean="0">
                <a:latin typeface="Arial (Body)"/>
                <a:ea typeface="ＭＳ Ｐゴシック" charset="0"/>
              </a:rPr>
              <a:t>segments</a:t>
            </a:r>
            <a:endParaRPr lang="en-US" sz="2000" dirty="0">
              <a:latin typeface="Arial (Body)"/>
              <a:ea typeface="ＭＳ Ｐゴシック"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(2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360000" indent="-36000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360000" indent="-360000">
              <a:buFont typeface="Wingdings" charset="0"/>
              <a:buNone/>
              <a:defRPr/>
            </a:pPr>
            <a:r>
              <a:rPr lang="en-US" sz="1800" b="1" dirty="0">
                <a:solidFill>
                  <a:schemeClr val="tx2"/>
                </a:solidFill>
                <a:latin typeface="+mn-lt"/>
              </a:rPr>
              <a:t>3.2</a:t>
            </a:r>
            <a:r>
              <a:rPr lang="en-US" sz="1800" dirty="0">
                <a:solidFill>
                  <a:schemeClr val="tx1"/>
                </a:solidFill>
                <a:latin typeface="+mn-lt"/>
              </a:rPr>
              <a:t> </a:t>
            </a:r>
            <a:r>
              <a:rPr lang="en-US" sz="1800" b="1" dirty="0">
                <a:solidFill>
                  <a:schemeClr val="tx1"/>
                </a:solidFill>
                <a:latin typeface="+mn-lt"/>
              </a:rPr>
              <a:t>multiplexing and demultiplexing</a:t>
            </a:r>
          </a:p>
          <a:p>
            <a:pPr marL="360000" indent="-36000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360000" indent="-36000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360000" indent="-36000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256732619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Sender (Simplified)</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134147" name="Picture 7" descr="A diagram has a circle with 3 arrows looping back to it, and 1 arrow pointing toward it. Each arrow has lines of code. Circle, wait for event. An arrow points at the circle. Arrow 1, code. There are 3 lines of code. A line separates the first line of code from the remaining 2 lines. Line 1, indented once. lambda. Line 2. Next S e q N u m = Initial S e q N u m. Line 3. Send Base = Initial S e q N u m. An arrow loops back to the circle. There are 6 lines of code. A line separates the first line of code from the remaining 5 lines. Line 1. data received from application above. Line 2. create segment comma s e q period hashtag colon Next S e q N u m. Line 3. pass segment to I P left parenthesis I period e period comma double quote send double quote right parenthesis. Line 4. Next S e q N u m = Next D e q N u m + length left parenthesis data right parenthesis. Line 5. i f left parenthesis timer currently not running right parenthesis. Line 6. Indent, start timer. Another arrow loops back to the circle. Arrow 3, code. There are 4 lines of code. A line separates the first line of code from the remaining 5 lines. Line 1. timeout. Line 2. Retransmit not hyphen yet hyphen acked segment. Line 3. Indented once. indent, with smallest d e q period hashtag. Line 4. start timer. Another arrow loops back to the circle. Arrow 4, code. There are 8 lines of code. A line separates the first line of code from the remaining 5. Line 1. A C K received comma with A C K field value y. Line 2. if left parenthesis y left angled bracket Send Base right parenthesis left brace. Line 3. Indent, Send Base = y. Line 4, indented once. forward slash asterisk Send Base hyphen 1 colon last cumulatively A C K ed byte asterisk forward slash. Line 5. Indent, if left parenthesis there are currently not hyphen yet hyphen acked segments right parenthesis. Line 6. Indent, indent, indent, start timer. Line 7. Indent, indent, else stop timer. Line 8. Indent, right brace.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1075" y="1574800"/>
            <a:ext cx="718185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Retransmission Scenarios </a:t>
            </a:r>
            <a:r>
              <a:rPr lang="en-US" sz="2000" dirty="0" smtClean="0">
                <a:solidFill>
                  <a:srgbClr val="007FA3"/>
                </a:solidFill>
                <a:latin typeface="Times New Roman" panose="02020603050405020304" pitchFamily="18" charset="0"/>
                <a:ea typeface="ＭＳ Ｐゴシック" charset="0"/>
                <a:cs typeface="+mj-cs"/>
                <a:sym typeface="Times New Roman"/>
              </a:rPr>
              <a:t>(1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pic>
        <p:nvPicPr>
          <p:cNvPr id="135171" name="Picture 42" descr="There are 2 similar diagrams. 1. A diagram has 2 P C’s side by side, Host A and Host B. 2 vertical parallel lines draw down from each P C. 4 arrows bounce between the vertical lines like zig zags. 1 arrow does not go the full length. The arrows have notes on it. There are notes at the start of each arrow. Host A. Arrow 1 points downward right toward the other side. Notes. S e q = 92, 8 bytes of data. Host B. An arrow points downward left back to Host A. Notes. A C K = 100. This arrow does not make it the full length back to Host A. There is an X at the end of the arrow. Host A. An arrow points downward right toward host B. Notes. S e q = 92, 8 bytes of data. On the vertical line below host A, from the first arrow to the second, it is labeled timeout. Host B. An arrow points downward left back to host A. Notes, A C K = 100. Diagram 2. There are 2 P C’s side by side, Host A and Host B. 2 vertical parallel lines draw down from each P C. 2 groups of arrows bounce between the vertical lines like zig zags. Some of the arrows overlap. The arrows have notes on it. There are notes at the start of each arrow. On Host A side, most arrows have notes beside the arrows. Host A. This group has 2 arrows pointing downward right toward host B. Notes. Send Base = 92. Arrow 1, S e q = 92, 8 bytes of data. Arrow 2, S e q = 100, 20 bytes of data. Host B. There are 2 arrows pointing downward left back to Host A. Arrow 3, A C K = 100. Arrow 4, A C K = 120. Host A. There is 1 arrow pointing downward right toward host B. Arrow 5, S e q = 92, 8 bytes of data. Along the vertical line below Host A, from arrow 1 to arrow 3, it is labeled timeout. There are notes where arrows 3 and 4 reach Host A. Arrow 3, notes. Send Base = 100. Arrow 4, notes. Send Base = 120. Host B. From where arrow 4 reaches Host B, an arrow points downward left back to host A. Arrow 6, A C K = 120. Host A. There are notes where arrow 6 reaches Host A. Notes, Send Base = 1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25550" y="1611264"/>
            <a:ext cx="6692900"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txBox="1">
            <a:spLocks noGrp="1"/>
          </p:cNvSpPr>
          <p:nvPr>
            <p:ph type="title"/>
          </p:nvPr>
        </p:nvSpPr>
        <p:spPr>
          <a:xfrm>
            <a:off x="457200" y="215900"/>
            <a:ext cx="8229600" cy="1096963"/>
          </a:xfrm>
        </p:spPr>
        <p:txBody>
          <a:bodyPr/>
          <a:lstStyle/>
          <a:p>
            <a:pPr>
              <a:spcBef>
                <a:spcPct val="0"/>
              </a:spcBef>
              <a:buClrTx/>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Retransmission Scenarios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p>
        </p:txBody>
      </p:sp>
      <p:pic>
        <p:nvPicPr>
          <p:cNvPr id="136195" name="Picture 1" descr="A diagram of cumulative A C K has 2 P C’s side by side, Host A and Host B. 2 vertical parallel lines draw down from each P C. 3 groups of arrows bounce between the vertical lines like zig zags. Some of the arrows overlap. The arrows have notes on it. Host A. A group of 2 arrows point downward right toward host B. Arrow 1, S e q = 92, 8 bytes of data. Arrow 2, S e q = 100, 20 bytes of data. Host B. There are 2 arrows pointing downward left back to Host A. Arrow 3, A C K = 100. This arrow does not go all the way back to Host A. There is an X at the end of the arrow. Arrow 4, A C K = 120. Host A. There is 1 arrow pointing downward right toward host B. Arrow 5, S e q = 120, 15 bytes of data. Along the vertical line below Host A, from arrow 1 passed arrow 5, it is labeled timeout.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55950" y="1602454"/>
            <a:ext cx="28321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785"/>
            <a:ext cx="8229600" cy="677078"/>
          </a:xfrm>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P A</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K Generation [R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F</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C 1122, R</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F</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200" b="1" dirty="0" smtClean="0">
                <a:solidFill>
                  <a:srgbClr val="007FA3"/>
                </a:solidFill>
                <a:latin typeface="Times New Roman" panose="02020603050405020304" pitchFamily="18" charset="0"/>
                <a:ea typeface="ＭＳ Ｐゴシック" charset="0"/>
                <a:cs typeface="+mj-cs"/>
                <a:sym typeface="Times New Roman"/>
              </a:rPr>
              <a:t>C 2581]</a:t>
            </a:r>
            <a:endParaRPr lang="en-US" sz="3200" b="1" dirty="0">
              <a:solidFill>
                <a:srgbClr val="007FA3"/>
              </a:solidFill>
              <a:latin typeface="Times New Roman" panose="02020603050405020304" pitchFamily="18" charset="0"/>
              <a:ea typeface="ＭＳ Ｐゴシック" charset="0"/>
              <a:cs typeface="+mj-cs"/>
              <a:sym typeface="Times New Roman"/>
            </a:endParaRPr>
          </a:p>
        </p:txBody>
      </p:sp>
      <p:graphicFrame>
        <p:nvGraphicFramePr>
          <p:cNvPr id="7" name="Table 6"/>
          <p:cNvGraphicFramePr>
            <a:graphicFrameLocks noGrp="1"/>
          </p:cNvGraphicFramePr>
          <p:nvPr>
            <p:extLst>
              <p:ext uri="{D42A27DB-BD31-4B8C-83A1-F6EECF244321}">
                <p14:modId xmlns:p14="http://schemas.microsoft.com/office/powerpoint/2010/main" val="2646606934"/>
              </p:ext>
            </p:extLst>
          </p:nvPr>
        </p:nvGraphicFramePr>
        <p:xfrm>
          <a:off x="722670" y="1697039"/>
          <a:ext cx="7698659" cy="3749070"/>
        </p:xfrm>
        <a:graphic>
          <a:graphicData uri="http://schemas.openxmlformats.org/drawingml/2006/table">
            <a:tbl>
              <a:tblPr firstRow="1" bandRow="1">
                <a:tableStyleId>{2D5ABB26-0587-4C30-8999-92F81FD0307C}</a:tableStyleId>
              </a:tblPr>
              <a:tblGrid>
                <a:gridCol w="3687097">
                  <a:extLst>
                    <a:ext uri="{9D8B030D-6E8A-4147-A177-3AD203B41FA5}">
                      <a16:colId xmlns:a16="http://schemas.microsoft.com/office/drawing/2014/main" val="3860363742"/>
                    </a:ext>
                  </a:extLst>
                </a:gridCol>
                <a:gridCol w="4011562">
                  <a:extLst>
                    <a:ext uri="{9D8B030D-6E8A-4147-A177-3AD203B41FA5}">
                      <a16:colId xmlns:a16="http://schemas.microsoft.com/office/drawing/2014/main" val="1677656185"/>
                    </a:ext>
                  </a:extLst>
                </a:gridCol>
              </a:tblGrid>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dirty="0" smtClean="0">
                          <a:solidFill>
                            <a:schemeClr val="tx1"/>
                          </a:solidFill>
                          <a:latin typeface="+mn-lt"/>
                        </a:rPr>
                        <a:t>event at receiver</a:t>
                      </a:r>
                      <a:endParaRPr lang="en-US" sz="1800" b="1" i="0" dirty="0">
                        <a:solidFill>
                          <a:schemeClr val="tx1"/>
                        </a:solidFill>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dirty="0" smtClean="0">
                          <a:solidFill>
                            <a:schemeClr val="tx1"/>
                          </a:solidFill>
                          <a:latin typeface="+mn-lt"/>
                        </a:rPr>
                        <a:t>T</a:t>
                      </a:r>
                      <a:r>
                        <a:rPr lang="en-US" sz="100" b="1" i="0" dirty="0" smtClean="0">
                          <a:solidFill>
                            <a:schemeClr val="tx1"/>
                          </a:solidFill>
                          <a:latin typeface="+mn-lt"/>
                        </a:rPr>
                        <a:t> </a:t>
                      </a:r>
                      <a:r>
                        <a:rPr lang="en-US" sz="1800" b="1" i="0" dirty="0" smtClean="0">
                          <a:solidFill>
                            <a:schemeClr val="tx1"/>
                          </a:solidFill>
                          <a:latin typeface="+mn-lt"/>
                        </a:rPr>
                        <a:t>C</a:t>
                      </a:r>
                      <a:r>
                        <a:rPr lang="en-US" sz="100" b="1" i="0" dirty="0" smtClean="0">
                          <a:solidFill>
                            <a:schemeClr val="tx1"/>
                          </a:solidFill>
                          <a:latin typeface="+mn-lt"/>
                        </a:rPr>
                        <a:t> </a:t>
                      </a:r>
                      <a:r>
                        <a:rPr lang="en-US" sz="1800" b="1" i="0" dirty="0" smtClean="0">
                          <a:solidFill>
                            <a:schemeClr val="tx1"/>
                          </a:solidFill>
                          <a:latin typeface="+mn-lt"/>
                        </a:rPr>
                        <a:t>P receiver action</a:t>
                      </a:r>
                      <a:endParaRPr lang="en-US" sz="1800" b="1" i="0" dirty="0">
                        <a:solidFill>
                          <a:schemeClr val="tx1"/>
                        </a:solidFill>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4639978"/>
                  </a:ext>
                </a:extLst>
              </a:tr>
              <a:tr h="0">
                <a:tc>
                  <a:txBody>
                    <a:bodyPr/>
                    <a:lstStyle/>
                    <a:p>
                      <a:pPr algn="l">
                        <a:defRPr/>
                      </a:pPr>
                      <a:r>
                        <a:rPr lang="en-US" sz="1800" dirty="0" smtClean="0">
                          <a:latin typeface="+mn-lt"/>
                        </a:rPr>
                        <a:t>arrival of in-order segment with</a:t>
                      </a:r>
                    </a:p>
                    <a:p>
                      <a:pPr algn="l">
                        <a:defRPr/>
                      </a:pPr>
                      <a:r>
                        <a:rPr lang="en-US" sz="1800" dirty="0" smtClean="0">
                          <a:latin typeface="+mn-lt"/>
                        </a:rPr>
                        <a:t>expected seq #. All data up to</a:t>
                      </a:r>
                    </a:p>
                    <a:p>
                      <a:pPr algn="l">
                        <a:defRPr/>
                      </a:pPr>
                      <a:r>
                        <a:rPr lang="en-US" sz="1800" dirty="0" smtClean="0">
                          <a:latin typeface="+mn-lt"/>
                        </a:rPr>
                        <a:t>expected seq # already</a:t>
                      </a:r>
                      <a:r>
                        <a:rPr lang="en-US" sz="1800" baseline="0" dirty="0" smtClean="0">
                          <a:latin typeface="+mn-lt"/>
                        </a:rPr>
                        <a:t> ACKed</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defRPr/>
                      </a:pPr>
                      <a:r>
                        <a:rPr lang="en-US" sz="1800" dirty="0" smtClean="0">
                          <a:latin typeface="+mn-lt"/>
                        </a:rPr>
                        <a:t>delayed ACK. Wait up to 500ms</a:t>
                      </a:r>
                    </a:p>
                    <a:p>
                      <a:pPr algn="l">
                        <a:defRPr/>
                      </a:pPr>
                      <a:r>
                        <a:rPr lang="en-US" sz="1800" dirty="0" smtClean="0">
                          <a:latin typeface="+mn-lt"/>
                        </a:rPr>
                        <a:t>for next segment. If no next segment,</a:t>
                      </a:r>
                      <a:r>
                        <a:rPr lang="en-US" sz="1800" baseline="0" dirty="0" smtClean="0">
                          <a:latin typeface="+mn-lt"/>
                        </a:rPr>
                        <a:t> </a:t>
                      </a:r>
                      <a:r>
                        <a:rPr lang="en-US" sz="1800" dirty="0" smtClean="0">
                          <a:latin typeface="+mn-lt"/>
                        </a:rPr>
                        <a:t>send ACK</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3409002"/>
                  </a:ext>
                </a:extLst>
              </a:tr>
              <a:tr h="0">
                <a:tc>
                  <a:txBody>
                    <a:bodyPr/>
                    <a:lstStyle/>
                    <a:p>
                      <a:pPr algn="l">
                        <a:defRPr/>
                      </a:pPr>
                      <a:r>
                        <a:rPr lang="en-US" sz="1800" dirty="0" smtClean="0">
                          <a:latin typeface="+mn-lt"/>
                        </a:rPr>
                        <a:t>arrival of in-order segment with</a:t>
                      </a:r>
                    </a:p>
                    <a:p>
                      <a:pPr algn="l">
                        <a:defRPr/>
                      </a:pPr>
                      <a:r>
                        <a:rPr lang="en-US" sz="1800" dirty="0" smtClean="0">
                          <a:latin typeface="+mn-lt"/>
                        </a:rPr>
                        <a:t>expected seq #. One other </a:t>
                      </a:r>
                    </a:p>
                    <a:p>
                      <a:pPr algn="l">
                        <a:defRPr/>
                      </a:pPr>
                      <a:r>
                        <a:rPr lang="en-US" sz="1800" dirty="0" smtClean="0">
                          <a:latin typeface="+mn-lt"/>
                        </a:rPr>
                        <a:t>segment has A</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K pending</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defRPr/>
                      </a:pPr>
                      <a:r>
                        <a:rPr lang="en-US" sz="1800" dirty="0" smtClean="0">
                          <a:latin typeface="+mn-lt"/>
                        </a:rPr>
                        <a:t>immediately send single cumulative </a:t>
                      </a:r>
                    </a:p>
                    <a:p>
                      <a:pPr algn="l">
                        <a:defRPr/>
                      </a:pPr>
                      <a:r>
                        <a:rPr lang="en-US" sz="1800" dirty="0" smtClean="0">
                          <a:latin typeface="+mn-lt"/>
                        </a:rPr>
                        <a:t>A</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K, A</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King both in-order segments</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9148163"/>
                  </a:ext>
                </a:extLst>
              </a:tr>
              <a:tr h="0">
                <a:tc>
                  <a:txBody>
                    <a:bodyPr/>
                    <a:lstStyle/>
                    <a:p>
                      <a:pPr algn="l">
                        <a:defRPr/>
                      </a:pPr>
                      <a:r>
                        <a:rPr lang="en-US" sz="1800" dirty="0" smtClean="0">
                          <a:latin typeface="+mn-lt"/>
                        </a:rPr>
                        <a:t>arrival of out-of-order segment</a:t>
                      </a:r>
                    </a:p>
                    <a:p>
                      <a:pPr algn="l">
                        <a:defRPr/>
                      </a:pPr>
                      <a:r>
                        <a:rPr lang="en-US" sz="1800" dirty="0" smtClean="0">
                          <a:latin typeface="+mn-lt"/>
                        </a:rPr>
                        <a:t>higher-than-expect Sequence # .</a:t>
                      </a:r>
                    </a:p>
                    <a:p>
                      <a:pPr algn="l">
                        <a:defRPr/>
                      </a:pPr>
                      <a:r>
                        <a:rPr lang="en-US" sz="1800" dirty="0" smtClean="0">
                          <a:latin typeface="+mn-lt"/>
                        </a:rPr>
                        <a:t>Gap detected</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defRPr/>
                      </a:pPr>
                      <a:r>
                        <a:rPr lang="en-US" sz="1800" dirty="0" smtClean="0">
                          <a:latin typeface="+mn-lt"/>
                        </a:rPr>
                        <a:t>immediately send </a:t>
                      </a:r>
                      <a:r>
                        <a:rPr lang="en-US" sz="1800" b="1" i="0" dirty="0" smtClean="0">
                          <a:solidFill>
                            <a:schemeClr val="tx1"/>
                          </a:solidFill>
                          <a:latin typeface="+mn-lt"/>
                        </a:rPr>
                        <a:t>duplicate ACK,</a:t>
                      </a:r>
                      <a:r>
                        <a:rPr lang="en-US" sz="1800" dirty="0" smtClean="0">
                          <a:latin typeface="+mn-lt"/>
                        </a:rPr>
                        <a:t> </a:t>
                      </a:r>
                    </a:p>
                    <a:p>
                      <a:pPr algn="l">
                        <a:defRPr/>
                      </a:pPr>
                      <a:r>
                        <a:rPr lang="en-US" sz="1800" dirty="0" smtClean="0">
                          <a:latin typeface="+mn-lt"/>
                        </a:rPr>
                        <a:t>indicating Sequence # of next expected byte</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837554"/>
                  </a:ext>
                </a:extLst>
              </a:tr>
              <a:tr h="0">
                <a:tc>
                  <a:txBody>
                    <a:bodyPr/>
                    <a:lstStyle/>
                    <a:p>
                      <a:pPr algn="l">
                        <a:defRPr/>
                      </a:pPr>
                      <a:r>
                        <a:rPr lang="en-US" sz="1800" dirty="0" smtClean="0">
                          <a:latin typeface="+mn-lt"/>
                        </a:rPr>
                        <a:t>arrival of segment that </a:t>
                      </a:r>
                    </a:p>
                    <a:p>
                      <a:pPr algn="l">
                        <a:defRPr/>
                      </a:pPr>
                      <a:r>
                        <a:rPr lang="en-US" sz="1800" dirty="0" smtClean="0">
                          <a:latin typeface="+mn-lt"/>
                        </a:rPr>
                        <a:t>partially or completely fills gap</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defRPr/>
                      </a:pPr>
                      <a:r>
                        <a:rPr lang="en-US" sz="1800" dirty="0" smtClean="0">
                          <a:latin typeface="+mn-lt"/>
                        </a:rPr>
                        <a:t>immediate send A</a:t>
                      </a:r>
                      <a:r>
                        <a:rPr lang="en-US" sz="100" dirty="0" smtClean="0">
                          <a:latin typeface="+mn-lt"/>
                        </a:rPr>
                        <a:t> </a:t>
                      </a:r>
                      <a:r>
                        <a:rPr lang="en-US" sz="1800" dirty="0" smtClean="0">
                          <a:latin typeface="+mn-lt"/>
                        </a:rPr>
                        <a:t>C</a:t>
                      </a:r>
                      <a:r>
                        <a:rPr lang="en-US" sz="100" dirty="0" smtClean="0">
                          <a:latin typeface="+mn-lt"/>
                        </a:rPr>
                        <a:t> </a:t>
                      </a:r>
                      <a:r>
                        <a:rPr lang="en-US" sz="1800" dirty="0" smtClean="0">
                          <a:latin typeface="+mn-lt"/>
                        </a:rPr>
                        <a:t>K, provided that</a:t>
                      </a:r>
                    </a:p>
                    <a:p>
                      <a:pPr algn="l">
                        <a:defRPr/>
                      </a:pPr>
                      <a:r>
                        <a:rPr lang="en-US" sz="1800" dirty="0" smtClean="0">
                          <a:latin typeface="+mn-lt"/>
                        </a:rPr>
                        <a:t>segment starts at lower end of gap</a:t>
                      </a:r>
                      <a:endParaRPr lang="en-US" sz="1800" dirty="0">
                        <a:latin typeface="+mn-lt"/>
                      </a:endParaRPr>
                    </a:p>
                  </a:txBody>
                  <a:tcPr marT="45723" marB="4572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4089025"/>
                  </a:ext>
                </a:extLst>
              </a:tr>
            </a:tbl>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Fast Retransmit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8229600" cy="2300600"/>
          </a:xfrm>
        </p:spPr>
        <p:txBody>
          <a:bodyPr>
            <a:spAutoFit/>
          </a:bodyPr>
          <a:lstStyle/>
          <a:p>
            <a:pPr marL="255651" indent="-255651">
              <a:buFont typeface="Arial" panose="020B0604020202020204" pitchFamily="34" charset="0"/>
              <a:buChar char="•"/>
              <a:defRPr/>
            </a:pPr>
            <a:r>
              <a:rPr lang="en-US" sz="2200" dirty="0">
                <a:latin typeface="+mn-lt"/>
                <a:cs typeface="+mn-cs"/>
              </a:rPr>
              <a:t>time-out period </a:t>
            </a:r>
            <a:r>
              <a:rPr lang="en-US" sz="2200" dirty="0" smtClean="0">
                <a:latin typeface="+mn-lt"/>
                <a:cs typeface="+mn-cs"/>
              </a:rPr>
              <a:t>often </a:t>
            </a:r>
            <a:r>
              <a:rPr lang="en-US" sz="2200" dirty="0">
                <a:latin typeface="+mn-lt"/>
                <a:cs typeface="+mn-cs"/>
              </a:rPr>
              <a:t>relatively long:</a:t>
            </a:r>
          </a:p>
          <a:p>
            <a:pPr marL="741553" lvl="1" indent="-284353">
              <a:buFont typeface="Arial" panose="020B0604020202020204" pitchFamily="34" charset="0"/>
              <a:buChar char="–"/>
              <a:defRPr/>
            </a:pPr>
            <a:r>
              <a:rPr lang="en-US" sz="2200" dirty="0">
                <a:latin typeface="+mn-lt"/>
              </a:rPr>
              <a:t>long delay before resending lost packet</a:t>
            </a:r>
          </a:p>
          <a:p>
            <a:pPr marL="255651" indent="-255651">
              <a:buFont typeface="Arial" panose="020B0604020202020204" pitchFamily="34" charset="0"/>
              <a:buChar char="•"/>
              <a:defRPr/>
            </a:pPr>
            <a:r>
              <a:rPr lang="en-US" sz="2200" dirty="0">
                <a:latin typeface="+mn-lt"/>
                <a:cs typeface="+mn-cs"/>
              </a:rPr>
              <a:t>detect lost segments via duplicate </a:t>
            </a:r>
            <a:r>
              <a:rPr lang="en-US" sz="2200" dirty="0" smtClean="0">
                <a:latin typeface="+mn-lt"/>
                <a:cs typeface="+mn-cs"/>
              </a:rPr>
              <a:t>A</a:t>
            </a:r>
            <a:r>
              <a:rPr lang="en-US" sz="100" dirty="0" smtClean="0">
                <a:latin typeface="+mn-lt"/>
                <a:cs typeface="+mn-cs"/>
              </a:rPr>
              <a:t> </a:t>
            </a:r>
            <a:r>
              <a:rPr lang="en-US" sz="2200" dirty="0" smtClean="0">
                <a:latin typeface="+mn-lt"/>
                <a:cs typeface="+mn-cs"/>
              </a:rPr>
              <a:t>C</a:t>
            </a:r>
            <a:r>
              <a:rPr lang="en-US" sz="100" dirty="0" smtClean="0">
                <a:latin typeface="+mn-lt"/>
                <a:cs typeface="+mn-cs"/>
              </a:rPr>
              <a:t> </a:t>
            </a:r>
            <a:r>
              <a:rPr lang="en-US" sz="2200" dirty="0" smtClean="0">
                <a:latin typeface="+mn-lt"/>
                <a:cs typeface="+mn-cs"/>
              </a:rPr>
              <a:t>K</a:t>
            </a:r>
            <a:r>
              <a:rPr lang="en-US" sz="100" dirty="0" smtClean="0">
                <a:latin typeface="+mn-lt"/>
                <a:cs typeface="+mn-cs"/>
              </a:rPr>
              <a:t> </a:t>
            </a:r>
            <a:r>
              <a:rPr lang="en-US" sz="2200" dirty="0" smtClean="0">
                <a:latin typeface="+mn-lt"/>
                <a:cs typeface="+mn-cs"/>
              </a:rPr>
              <a:t>s</a:t>
            </a:r>
            <a:r>
              <a:rPr lang="en-US" sz="2200" dirty="0">
                <a:latin typeface="+mn-lt"/>
                <a:cs typeface="+mn-cs"/>
              </a:rPr>
              <a:t>.</a:t>
            </a:r>
          </a:p>
          <a:p>
            <a:pPr marL="741553" lvl="1" indent="-284353">
              <a:buFont typeface="Arial" panose="020B0604020202020204" pitchFamily="34" charset="0"/>
              <a:buChar char="–"/>
              <a:defRPr/>
            </a:pPr>
            <a:r>
              <a:rPr lang="en-US" sz="2200" dirty="0">
                <a:latin typeface="+mn-lt"/>
              </a:rPr>
              <a:t>sender often sends many segments back-to-back</a:t>
            </a:r>
          </a:p>
          <a:p>
            <a:pPr marL="741553" lvl="1" indent="-284353">
              <a:buFont typeface="Arial" panose="020B0604020202020204" pitchFamily="34" charset="0"/>
              <a:buChar char="–"/>
              <a:defRPr/>
            </a:pPr>
            <a:r>
              <a:rPr lang="en-US" sz="2200" dirty="0">
                <a:latin typeface="+mn-lt"/>
              </a:rPr>
              <a:t>if segment is lost, there will likely be many duplicate </a:t>
            </a:r>
            <a:r>
              <a:rPr lang="en-US" sz="2200" dirty="0" smtClean="0">
                <a:latin typeface="+mn-lt"/>
              </a:rPr>
              <a:t>A</a:t>
            </a:r>
            <a:r>
              <a:rPr lang="en-US" sz="100" dirty="0" smtClean="0">
                <a:latin typeface="+mn-lt"/>
              </a:rPr>
              <a:t> </a:t>
            </a:r>
            <a:r>
              <a:rPr lang="en-US" sz="2200" dirty="0" smtClean="0">
                <a:latin typeface="+mn-lt"/>
              </a:rPr>
              <a:t>C</a:t>
            </a:r>
            <a:r>
              <a:rPr lang="en-US" sz="100" dirty="0" smtClean="0">
                <a:latin typeface="+mn-lt"/>
              </a:rPr>
              <a:t> </a:t>
            </a:r>
            <a:r>
              <a:rPr lang="en-US" sz="2200" dirty="0" smtClean="0">
                <a:latin typeface="+mn-lt"/>
              </a:rPr>
              <a:t>K</a:t>
            </a:r>
            <a:r>
              <a:rPr lang="en-US" sz="100" dirty="0" smtClean="0">
                <a:latin typeface="+mn-lt"/>
              </a:rPr>
              <a:t> </a:t>
            </a:r>
            <a:r>
              <a:rPr lang="en-US" sz="2200" dirty="0" smtClean="0">
                <a:latin typeface="+mn-lt"/>
              </a:rPr>
              <a:t>s.</a:t>
            </a:r>
          </a:p>
        </p:txBody>
      </p:sp>
      <p:sp>
        <p:nvSpPr>
          <p:cNvPr id="4" name="Text Placeholder 3"/>
          <p:cNvSpPr>
            <a:spLocks noGrp="1"/>
          </p:cNvSpPr>
          <p:nvPr>
            <p:ph type="body" idx="2"/>
          </p:nvPr>
        </p:nvSpPr>
        <p:spPr>
          <a:xfrm>
            <a:off x="457200" y="3962400"/>
            <a:ext cx="7462684" cy="2163763"/>
          </a:xfrm>
        </p:spPr>
        <p:txBody>
          <a:bodyPr/>
          <a:lstStyle/>
          <a:p>
            <a:pPr marL="0" indent="0">
              <a:buNone/>
              <a:defRPr/>
            </a:pPr>
            <a:r>
              <a:rPr lang="en-US" sz="2200" b="1" kern="1200" dirty="0">
                <a:latin typeface="+mn-lt"/>
                <a:ea typeface="ＭＳ Ｐゴシック" charset="-128"/>
              </a:rPr>
              <a:t>T</a:t>
            </a:r>
            <a:r>
              <a:rPr lang="en-US" sz="100" b="1" kern="1200" dirty="0">
                <a:latin typeface="+mn-lt"/>
                <a:ea typeface="ＭＳ Ｐゴシック" charset="-128"/>
              </a:rPr>
              <a:t> </a:t>
            </a:r>
            <a:r>
              <a:rPr lang="en-US" sz="2200" b="1" kern="1200" dirty="0">
                <a:latin typeface="+mn-lt"/>
                <a:ea typeface="ＭＳ Ｐゴシック" charset="-128"/>
              </a:rPr>
              <a:t>C</a:t>
            </a:r>
            <a:r>
              <a:rPr lang="en-US" sz="100" b="1" kern="1200" dirty="0">
                <a:latin typeface="+mn-lt"/>
                <a:ea typeface="ＭＳ Ｐゴシック" charset="-128"/>
              </a:rPr>
              <a:t> </a:t>
            </a:r>
            <a:r>
              <a:rPr lang="en-US" sz="2200" b="1" kern="1200" dirty="0">
                <a:latin typeface="+mn-lt"/>
                <a:ea typeface="ＭＳ Ｐゴシック" charset="-128"/>
              </a:rPr>
              <a:t>P fast retransmit</a:t>
            </a:r>
            <a:endParaRPr lang="en-US" altLang="en-US" sz="2200" dirty="0">
              <a:latin typeface="+mn-lt"/>
              <a:ea typeface="MS PGothic" panose="020B0600070205080204" pitchFamily="34" charset="-128"/>
              <a:cs typeface="Arial" panose="020B0604020202020204" pitchFamily="34" charset="0"/>
            </a:endParaRPr>
          </a:p>
          <a:p>
            <a:pPr marL="0" indent="0">
              <a:buNone/>
              <a:defRPr/>
            </a:pPr>
            <a:r>
              <a:rPr lang="en-US" altLang="en-US" sz="2200" dirty="0">
                <a:latin typeface="+mn-lt"/>
                <a:ea typeface="MS PGothic" panose="020B0600070205080204" pitchFamily="34" charset="-128"/>
                <a:cs typeface="Arial" panose="020B0604020202020204" pitchFamily="34" charset="0"/>
              </a:rPr>
              <a:t>if sender receives 3 </a:t>
            </a:r>
            <a:r>
              <a:rPr lang="en-US" altLang="en-US" sz="2200" dirty="0" smtClean="0">
                <a:latin typeface="+mn-lt"/>
                <a:ea typeface="MS PGothic" panose="020B0600070205080204" pitchFamily="34" charset="-128"/>
                <a:cs typeface="Arial" panose="020B0604020202020204" pitchFamily="34" charset="0"/>
              </a:rPr>
              <a:t>A</a:t>
            </a:r>
            <a:r>
              <a:rPr lang="en-US" altLang="en-US" sz="100" dirty="0" smtClean="0">
                <a:latin typeface="+mn-lt"/>
                <a:ea typeface="MS PGothic" panose="020B0600070205080204" pitchFamily="34" charset="-128"/>
                <a:cs typeface="Arial" panose="020B0604020202020204" pitchFamily="34" charset="0"/>
              </a:rPr>
              <a:t> </a:t>
            </a:r>
            <a:r>
              <a:rPr lang="en-US" altLang="en-US" sz="2200" dirty="0" smtClean="0">
                <a:latin typeface="+mn-lt"/>
                <a:ea typeface="MS PGothic" panose="020B0600070205080204" pitchFamily="34" charset="-128"/>
                <a:cs typeface="Arial" panose="020B0604020202020204" pitchFamily="34" charset="0"/>
              </a:rPr>
              <a:t>C</a:t>
            </a:r>
            <a:r>
              <a:rPr lang="en-US" altLang="en-US" sz="100" dirty="0" smtClean="0">
                <a:latin typeface="+mn-lt"/>
                <a:ea typeface="MS PGothic" panose="020B0600070205080204" pitchFamily="34" charset="-128"/>
                <a:cs typeface="Arial" panose="020B0604020202020204" pitchFamily="34" charset="0"/>
              </a:rPr>
              <a:t> </a:t>
            </a:r>
            <a:r>
              <a:rPr lang="en-US" altLang="en-US" sz="2200" dirty="0" smtClean="0">
                <a:latin typeface="+mn-lt"/>
                <a:ea typeface="MS PGothic" panose="020B0600070205080204" pitchFamily="34" charset="-128"/>
                <a:cs typeface="Arial" panose="020B0604020202020204" pitchFamily="34" charset="0"/>
              </a:rPr>
              <a:t>K</a:t>
            </a:r>
            <a:r>
              <a:rPr lang="en-US" altLang="en-US" sz="100" dirty="0" smtClean="0">
                <a:latin typeface="+mn-lt"/>
                <a:ea typeface="MS PGothic" panose="020B0600070205080204" pitchFamily="34" charset="-128"/>
                <a:cs typeface="Arial" panose="020B0604020202020204" pitchFamily="34" charset="0"/>
              </a:rPr>
              <a:t> </a:t>
            </a:r>
            <a:r>
              <a:rPr lang="en-US" altLang="en-US" sz="2200" dirty="0" smtClean="0">
                <a:latin typeface="+mn-lt"/>
                <a:ea typeface="MS PGothic" panose="020B0600070205080204" pitchFamily="34" charset="-128"/>
                <a:cs typeface="Arial" panose="020B0604020202020204" pitchFamily="34" charset="0"/>
              </a:rPr>
              <a:t>s </a:t>
            </a:r>
            <a:r>
              <a:rPr lang="en-US" altLang="en-US" sz="2200" dirty="0">
                <a:latin typeface="+mn-lt"/>
                <a:ea typeface="MS PGothic" panose="020B0600070205080204" pitchFamily="34" charset="-128"/>
                <a:cs typeface="Arial" panose="020B0604020202020204" pitchFamily="34" charset="0"/>
              </a:rPr>
              <a:t>for same data (</a:t>
            </a:r>
            <a:r>
              <a:rPr lang="en-US" altLang="ja-JP" sz="2200" dirty="0">
                <a:latin typeface="+mn-lt"/>
                <a:ea typeface="MS PGothic" panose="020B0600070205080204" pitchFamily="34" charset="-128"/>
                <a:cs typeface="Arial" panose="020B0604020202020204" pitchFamily="34" charset="0"/>
              </a:rPr>
              <a:t>“triple duplicate </a:t>
            </a:r>
            <a:r>
              <a:rPr lang="en-US" altLang="ja-JP" sz="2200" dirty="0" smtClean="0">
                <a:latin typeface="+mn-lt"/>
                <a:ea typeface="MS PGothic" panose="020B0600070205080204" pitchFamily="34" charset="-128"/>
                <a:cs typeface="Arial" panose="020B0604020202020204" pitchFamily="34" charset="0"/>
              </a:rPr>
              <a:t>A</a:t>
            </a:r>
            <a:r>
              <a:rPr lang="en-US" altLang="ja-JP" sz="100" dirty="0" smtClean="0">
                <a:latin typeface="+mn-lt"/>
                <a:ea typeface="MS PGothic" panose="020B0600070205080204" pitchFamily="34" charset="-128"/>
                <a:cs typeface="Arial" panose="020B0604020202020204" pitchFamily="34" charset="0"/>
              </a:rPr>
              <a:t> </a:t>
            </a:r>
            <a:r>
              <a:rPr lang="en-US" altLang="ja-JP" sz="2200" dirty="0" smtClean="0">
                <a:latin typeface="+mn-lt"/>
                <a:ea typeface="MS PGothic" panose="020B0600070205080204" pitchFamily="34" charset="-128"/>
                <a:cs typeface="Arial" panose="020B0604020202020204" pitchFamily="34" charset="0"/>
              </a:rPr>
              <a:t>C</a:t>
            </a:r>
            <a:r>
              <a:rPr lang="en-US" altLang="ja-JP" sz="100" dirty="0" smtClean="0">
                <a:latin typeface="+mn-lt"/>
                <a:ea typeface="MS PGothic" panose="020B0600070205080204" pitchFamily="34" charset="-128"/>
                <a:cs typeface="Arial" panose="020B0604020202020204" pitchFamily="34" charset="0"/>
              </a:rPr>
              <a:t> </a:t>
            </a:r>
            <a:r>
              <a:rPr lang="en-US" altLang="ja-JP" sz="2200" dirty="0" smtClean="0">
                <a:latin typeface="+mn-lt"/>
                <a:ea typeface="MS PGothic" panose="020B0600070205080204" pitchFamily="34" charset="-128"/>
                <a:cs typeface="Arial" panose="020B0604020202020204" pitchFamily="34" charset="0"/>
              </a:rPr>
              <a:t>K</a:t>
            </a:r>
            <a:r>
              <a:rPr lang="en-US" altLang="ja-JP" sz="100" dirty="0" smtClean="0">
                <a:latin typeface="+mn-lt"/>
                <a:ea typeface="MS PGothic" panose="020B0600070205080204" pitchFamily="34" charset="-128"/>
                <a:cs typeface="Arial" panose="020B0604020202020204" pitchFamily="34" charset="0"/>
              </a:rPr>
              <a:t> </a:t>
            </a:r>
            <a:r>
              <a:rPr lang="en-US" altLang="ja-JP" sz="2200" dirty="0" smtClean="0">
                <a:latin typeface="+mn-lt"/>
                <a:ea typeface="MS PGothic" panose="020B0600070205080204" pitchFamily="34" charset="-128"/>
                <a:cs typeface="Arial" panose="020B0604020202020204" pitchFamily="34" charset="0"/>
              </a:rPr>
              <a:t>s</a:t>
            </a:r>
            <a:r>
              <a:rPr lang="en-US" altLang="ja-JP" sz="2200" dirty="0">
                <a:latin typeface="+mn-lt"/>
                <a:ea typeface="MS PGothic" panose="020B0600070205080204" pitchFamily="34" charset="-128"/>
                <a:cs typeface="Arial" panose="020B0604020202020204" pitchFamily="34" charset="0"/>
              </a:rPr>
              <a:t>”), resend unacked segment with smallest seq #</a:t>
            </a:r>
          </a:p>
          <a:p>
            <a:pPr marL="741363" lvl="1" indent="-284163">
              <a:buFontTx/>
              <a:buChar char="–"/>
              <a:defRPr/>
            </a:pPr>
            <a:r>
              <a:rPr lang="en-US" altLang="en-US" sz="2200" dirty="0">
                <a:latin typeface="+mn-lt"/>
                <a:ea typeface="MS PGothic" panose="020B0600070205080204" pitchFamily="34" charset="-128"/>
                <a:cs typeface="Arial" panose="020B0604020202020204" pitchFamily="34" charset="0"/>
              </a:rPr>
              <a:t>likely that unacked segment lost, so don</a:t>
            </a:r>
            <a:r>
              <a:rPr lang="en-US" altLang="ja-JP" sz="2200" dirty="0">
                <a:latin typeface="+mn-lt"/>
                <a:ea typeface="MS PGothic" panose="020B0600070205080204" pitchFamily="34" charset="-128"/>
                <a:cs typeface="Arial" panose="020B0604020202020204" pitchFamily="34" charset="0"/>
              </a:rPr>
              <a:t>’t wait for </a:t>
            </a:r>
            <a:r>
              <a:rPr lang="en-US" altLang="ja-JP" sz="2200" dirty="0" smtClean="0">
                <a:latin typeface="+mn-lt"/>
                <a:ea typeface="MS PGothic" panose="020B0600070205080204" pitchFamily="34" charset="-128"/>
                <a:cs typeface="Arial" panose="020B0604020202020204" pitchFamily="34" charset="0"/>
              </a:rPr>
              <a:t>timeout</a:t>
            </a:r>
            <a:endParaRPr lang="en-US" sz="2200" dirty="0">
              <a:latin typeface="+mn-l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Fast Retransmit </a:t>
            </a:r>
            <a:r>
              <a:rPr lang="en-US" sz="2000" dirty="0" smtClean="0">
                <a:solidFill>
                  <a:srgbClr val="007FA3"/>
                </a:solidFill>
                <a:latin typeface="Times New Roman" panose="02020603050405020304" pitchFamily="18" charset="0"/>
                <a:ea typeface="ＭＳ Ｐゴシック" charset="0"/>
                <a:cs typeface="+mj-cs"/>
                <a:sym typeface="Times New Roman"/>
              </a:rPr>
              <a:t>(2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pic>
        <p:nvPicPr>
          <p:cNvPr id="139267" name="Picture 16" descr="A diagram of fast retransmit after sender receipt of triple duplicate A C K has 2 P C’s side by side, Host A and Host B. 2 vertical parallel lines draw down from each P C. 3 groups of arrows bounce between the vertical lines like zig zags. Some of the arrows overlap. The arrows have notes on it. Host A. A group of 4 arrows point downward right toward host B. Arrow 1, S e q = 92, 8 bytes of data. Arrow 2, S e q = 100, 20 bytes of data. This arrow does not reach Host B. There is an X at the end of the arrow. 2 more arrows point diagonally downward right toward Host B. Host B. There are 4 arrows pointing downward left back to Host A. Arrow 5, A C K = 100. Arrow 6, A C K = 100. Arrow 7, A C K = 100. Arrow 7, A C K = 100. Arrow 8, A C K = 100. Host A. There is 1 arrow pointing downward right toward host B. Arrow 9, S e q = 100, 20 bytes of data. Along the vertical line below Host A, from arrow 1 passed arrow 9, it is labeled timeout.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95638" y="1574800"/>
            <a:ext cx="2752725"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(7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a:t>
            </a:r>
            <a:r>
              <a:rPr lang="en-US" sz="1800" b="1" dirty="0">
                <a:solidFill>
                  <a:schemeClr val="tx1"/>
                </a:solidFill>
                <a:latin typeface="+mn-lt"/>
              </a:rPr>
              <a:t>connection-oriented transport: </a:t>
            </a:r>
            <a:r>
              <a:rPr lang="en-US" sz="1800" b="1" dirty="0" smtClean="0">
                <a:solidFill>
                  <a:schemeClr val="tx1"/>
                </a:solidFill>
                <a:latin typeface="+mn-lt"/>
              </a:rPr>
              <a:t>T</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P</a:t>
            </a:r>
            <a:endParaRPr lang="en-US" sz="1800" b="1"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b="1"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221915201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Flow Control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14" name="Text Placeholder 13"/>
          <p:cNvSpPr>
            <a:spLocks noGrp="1"/>
          </p:cNvSpPr>
          <p:nvPr>
            <p:ph type="body" idx="1"/>
          </p:nvPr>
        </p:nvSpPr>
        <p:spPr>
          <a:xfrm>
            <a:off x="560439" y="1604451"/>
            <a:ext cx="2938463" cy="3005138"/>
          </a:xfrm>
        </p:spPr>
        <p:txBody>
          <a:bodyPr/>
          <a:lstStyle/>
          <a:p>
            <a:pPr marL="0" indent="0">
              <a:buFont typeface="Arial"/>
              <a:buNone/>
              <a:defRPr/>
            </a:pPr>
            <a:r>
              <a:rPr lang="en-US" sz="2400" b="1" dirty="0">
                <a:solidFill>
                  <a:schemeClr val="tx1"/>
                </a:solidFill>
                <a:latin typeface="+mn-lt"/>
              </a:rPr>
              <a:t>flow </a:t>
            </a:r>
            <a:r>
              <a:rPr lang="en-US" sz="2400" b="1" dirty="0" smtClean="0">
                <a:solidFill>
                  <a:schemeClr val="tx1"/>
                </a:solidFill>
                <a:latin typeface="+mn-lt"/>
              </a:rPr>
              <a:t>control</a:t>
            </a:r>
          </a:p>
          <a:p>
            <a:pPr marL="0" indent="0">
              <a:buFont typeface="Arial"/>
              <a:buNone/>
              <a:defRPr/>
            </a:pPr>
            <a:r>
              <a:rPr lang="en-US" altLang="en-US" sz="2400" dirty="0">
                <a:latin typeface="+mn-lt"/>
              </a:rPr>
              <a:t>receiver controls sender, so sender </a:t>
            </a:r>
            <a:r>
              <a:rPr lang="en-US" altLang="en-US" sz="2400" dirty="0" smtClean="0">
                <a:latin typeface="+mn-lt"/>
              </a:rPr>
              <a:t>won’</a:t>
            </a:r>
            <a:r>
              <a:rPr lang="en-US" altLang="ja-JP" sz="2400" dirty="0" smtClean="0">
                <a:latin typeface="+mn-lt"/>
              </a:rPr>
              <a:t>t </a:t>
            </a:r>
            <a:r>
              <a:rPr lang="en-US" altLang="ja-JP" sz="2400" dirty="0">
                <a:latin typeface="+mn-lt"/>
              </a:rPr>
              <a:t>overflow </a:t>
            </a:r>
            <a:r>
              <a:rPr lang="en-US" altLang="ja-JP" sz="2400" dirty="0" smtClean="0">
                <a:latin typeface="+mn-lt"/>
              </a:rPr>
              <a:t>receiver’s </a:t>
            </a:r>
            <a:r>
              <a:rPr lang="en-US" altLang="ja-JP" sz="2400" dirty="0">
                <a:latin typeface="+mn-lt"/>
              </a:rPr>
              <a:t>buffer by transmitting too much, too </a:t>
            </a:r>
            <a:r>
              <a:rPr lang="en-US" altLang="ja-JP" sz="2400" dirty="0" smtClean="0">
                <a:latin typeface="+mn-lt"/>
              </a:rPr>
              <a:t>fast</a:t>
            </a:r>
            <a:endParaRPr lang="en-US" sz="2400" b="1" dirty="0">
              <a:solidFill>
                <a:schemeClr val="tx1"/>
              </a:solidFill>
              <a:latin typeface="+mn-lt"/>
            </a:endParaRPr>
          </a:p>
        </p:txBody>
      </p:sp>
      <p:pic>
        <p:nvPicPr>
          <p:cNvPr id="141316" name="Picture 16" descr="A diagram of receiver protocol stack of a P C and has 3 sections stacked atop one another. Some parts have notes. Section 1. 1 part, application process. On the line between sections 1 and 2, there is a socket. From the application socket, an arrow loops down, through the socket, and points back up to the application process. Notes, there are 2 parts. Part 1 points at section 1. 1, Application may remove data from T C P socket buffers. 2, slower than T C P receiver is delivering. A dotted line separates sections 1 and 2. Above the line, application. Below, O S. Section 2. There are 3 parts. Below the socket, there is a part labeled, T C P socket receiver buffers. Below this and to the left, is a small bar. Notes, there are 2 parts. Part 2 points to the bar. 1, application may remove data from T C P socket buffers. 2, slower than T C P receiver is delivering, sender is sending. Below the bar, is a part labeled, T C P code. Section 3. There are 2 parts. A small bar has 1 square to the left of it. Below this is a part labeled I P code. Below section 3, there is a small bar with 2 squares to the left of it. Below this, an arrow starts beside the label, from sender. The arrow points up, goes through sections 3 and 2, touches the T C P socket in section 2, and loops back down pass sectio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24263" y="1825625"/>
            <a:ext cx="5030787" cy="430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Flow Control </a:t>
            </a:r>
            <a:r>
              <a:rPr lang="en-US" sz="2000" dirty="0" smtClean="0">
                <a:solidFill>
                  <a:srgbClr val="007FA3"/>
                </a:solidFill>
                <a:latin typeface="Times New Roman" panose="02020603050405020304" pitchFamily="18" charset="0"/>
                <a:ea typeface="ＭＳ Ｐゴシック" charset="0"/>
                <a:cs typeface="+mj-cs"/>
                <a:sym typeface="Times New Roman"/>
              </a:rPr>
              <a:t>(2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142339" name="Content Placeholder 2"/>
          <p:cNvSpPr txBox="1">
            <a:spLocks noGrp="1"/>
          </p:cNvSpPr>
          <p:nvPr>
            <p:ph idx="1"/>
          </p:nvPr>
        </p:nvSpPr>
        <p:spPr>
          <a:xfrm>
            <a:off x="457199" y="1516561"/>
            <a:ext cx="4789257" cy="4724340"/>
          </a:xfrm>
        </p:spPr>
        <p:txBody>
          <a:bodyPr wrap="square">
            <a:spAutoFit/>
          </a:bodyPr>
          <a:lstStyle/>
          <a:p>
            <a:pPr>
              <a:spcBef>
                <a:spcPts val="15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receiver </a:t>
            </a:r>
            <a:r>
              <a:rPr lang="en-US" altLang="ja-JP" sz="2000" dirty="0" smtClean="0">
                <a:latin typeface="Arial (Body)"/>
                <a:ea typeface="MS PGothic" panose="020B0600070205080204" pitchFamily="34" charset="-128"/>
                <a:cs typeface="Arial" panose="020B0604020202020204" pitchFamily="34" charset="0"/>
              </a:rPr>
              <a:t>“advertises” free buffer space by including </a:t>
            </a:r>
            <a:r>
              <a:rPr lang="en-US" altLang="ja-JP" sz="2000" b="1" dirty="0" smtClean="0">
                <a:latin typeface="Courier New" panose="02070309020205020404" pitchFamily="49" charset="0"/>
                <a:ea typeface="MS PGothic" panose="020B0600070205080204" pitchFamily="34" charset="-128"/>
                <a:cs typeface="Courier New" panose="02070309020205020404" pitchFamily="49" charset="0"/>
              </a:rPr>
              <a:t>rwnd</a:t>
            </a:r>
            <a:r>
              <a:rPr lang="en-US" altLang="ja-JP" sz="2000" dirty="0" smtClean="0">
                <a:latin typeface="Arial (Body)"/>
                <a:ea typeface="MS PGothic" panose="020B0600070205080204" pitchFamily="34" charset="-128"/>
                <a:cs typeface="Arial" panose="020B0604020202020204" pitchFamily="34" charset="0"/>
              </a:rPr>
              <a:t> value in T</a:t>
            </a:r>
            <a:r>
              <a:rPr lang="en-US" altLang="ja-JP" sz="100" dirty="0" smtClean="0">
                <a:latin typeface="Arial (Body)"/>
                <a:ea typeface="MS PGothic" panose="020B0600070205080204" pitchFamily="34" charset="-128"/>
                <a:cs typeface="Arial" panose="020B0604020202020204" pitchFamily="34" charset="0"/>
              </a:rPr>
              <a:t> </a:t>
            </a:r>
            <a:r>
              <a:rPr lang="en-US" altLang="ja-JP" sz="2000" dirty="0" smtClean="0">
                <a:latin typeface="Arial (Body)"/>
                <a:ea typeface="MS PGothic" panose="020B0600070205080204" pitchFamily="34" charset="-128"/>
                <a:cs typeface="Arial" panose="020B0604020202020204" pitchFamily="34" charset="0"/>
              </a:rPr>
              <a:t>C</a:t>
            </a:r>
            <a:r>
              <a:rPr lang="en-US" altLang="ja-JP" sz="100" dirty="0" smtClean="0">
                <a:latin typeface="Arial (Body)"/>
                <a:ea typeface="MS PGothic" panose="020B0600070205080204" pitchFamily="34" charset="-128"/>
                <a:cs typeface="Arial" panose="020B0604020202020204" pitchFamily="34" charset="0"/>
              </a:rPr>
              <a:t> </a:t>
            </a:r>
            <a:r>
              <a:rPr lang="en-US" altLang="ja-JP" sz="2000" dirty="0" smtClean="0">
                <a:latin typeface="Arial (Body)"/>
                <a:ea typeface="MS PGothic" panose="020B0600070205080204" pitchFamily="34" charset="-128"/>
                <a:cs typeface="Arial" panose="020B0604020202020204" pitchFamily="34" charset="0"/>
              </a:rPr>
              <a:t>P header of receiver-to-sender segments</a:t>
            </a:r>
          </a:p>
          <a:p>
            <a:pPr marL="741363" lvl="1" indent="-284163">
              <a:spcBef>
                <a:spcPts val="600"/>
              </a:spcBef>
              <a:buClr>
                <a:srgbClr val="007FA3"/>
              </a:buClr>
              <a:buFontTx/>
              <a:buChar char="–"/>
            </a:pPr>
            <a:r>
              <a:rPr lang="en-US" altLang="en-US" sz="2000" b="1" dirty="0" smtClean="0">
                <a:latin typeface="Courier New" panose="02070309020205020404" pitchFamily="49" charset="0"/>
                <a:ea typeface="MS PGothic" panose="020B0600070205080204" pitchFamily="34" charset="-128"/>
                <a:cs typeface="Arial" panose="020B0604020202020204" pitchFamily="34" charset="0"/>
              </a:rPr>
              <a:t>RcvBuffer</a:t>
            </a:r>
            <a:r>
              <a:rPr lang="en-US" altLang="en-US" sz="2000" dirty="0" smtClean="0">
                <a:latin typeface="Arial (Body)"/>
                <a:ea typeface="MS PGothic" panose="020B0600070205080204" pitchFamily="34" charset="-128"/>
                <a:cs typeface="Arial" panose="020B0604020202020204" pitchFamily="34" charset="0"/>
              </a:rPr>
              <a:t> size set via socket options (typical default is 4096 bytes)</a:t>
            </a:r>
          </a:p>
          <a:p>
            <a:pPr marL="741363" lvl="1" indent="-284163">
              <a:spcBef>
                <a:spcPts val="6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many operating systems autoadjust </a:t>
            </a:r>
            <a:r>
              <a:rPr lang="en-US" altLang="en-US" sz="2000" b="1" dirty="0" smtClean="0">
                <a:latin typeface="Courier New" panose="02070309020205020404" pitchFamily="49" charset="0"/>
                <a:ea typeface="MS PGothic" panose="020B0600070205080204" pitchFamily="34" charset="-128"/>
                <a:cs typeface="Arial" panose="020B0604020202020204" pitchFamily="34" charset="0"/>
              </a:rPr>
              <a:t>RcvBuffer</a:t>
            </a:r>
          </a:p>
          <a:p>
            <a:pPr>
              <a:spcBef>
                <a:spcPts val="15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sender limits amount of unacked (</a:t>
            </a:r>
            <a:r>
              <a:rPr lang="en-US" altLang="ja-JP" sz="2000" dirty="0" smtClean="0">
                <a:latin typeface="Arial (Body)"/>
                <a:ea typeface="MS PGothic" panose="020B0600070205080204" pitchFamily="34" charset="-128"/>
                <a:cs typeface="Arial" panose="020B0604020202020204" pitchFamily="34" charset="0"/>
              </a:rPr>
              <a:t>“in-flight”) data to receiver’s </a:t>
            </a:r>
            <a:r>
              <a:rPr lang="en-US" altLang="ja-JP" sz="2000" b="1" dirty="0" smtClean="0">
                <a:latin typeface="Courier New" panose="02070309020205020404" pitchFamily="49" charset="0"/>
                <a:ea typeface="MS PGothic" panose="020B0600070205080204" pitchFamily="34" charset="-128"/>
                <a:cs typeface="Arial" panose="020B0604020202020204" pitchFamily="34" charset="0"/>
              </a:rPr>
              <a:t>rwnd</a:t>
            </a:r>
            <a:r>
              <a:rPr lang="en-US" altLang="ja-JP" sz="2000" dirty="0" smtClean="0">
                <a:latin typeface="Arial (Body)"/>
                <a:ea typeface="MS PGothic" panose="020B0600070205080204" pitchFamily="34" charset="-128"/>
                <a:cs typeface="Arial" panose="020B0604020202020204" pitchFamily="34" charset="0"/>
              </a:rPr>
              <a:t> value</a:t>
            </a:r>
          </a:p>
          <a:p>
            <a:pPr>
              <a:spcBef>
                <a:spcPts val="15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guarantees receive buffer will not overflow</a:t>
            </a:r>
          </a:p>
        </p:txBody>
      </p:sp>
      <p:pic>
        <p:nvPicPr>
          <p:cNvPr id="3" name="Picture 2" descr="A diagram of receiver side buffering. There are 2 main parts, 1 stacked atop the other. Top, buffered data. Bottom, free buffer space. There is a socket on top of, buffered data. The width of free buffer space is labeled r w n d. The width of both parts is labeled R c v Buffer. From below the bottom part, a label reads, T C P segment payloads. From this, an arrow points up to free buffer space. From buffered data, an arrow points up through the socket, to a label that reads, to application process."/>
          <p:cNvPicPr>
            <a:picLocks noChangeAspect="1"/>
          </p:cNvPicPr>
          <p:nvPr/>
        </p:nvPicPr>
        <p:blipFill>
          <a:blip r:embed="rId3"/>
          <a:stretch>
            <a:fillRect/>
          </a:stretch>
        </p:blipFill>
        <p:spPr>
          <a:xfrm>
            <a:off x="5246457" y="2178272"/>
            <a:ext cx="3440343" cy="3073372"/>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(8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a:t>
            </a:r>
            <a:r>
              <a:rPr lang="en-US" sz="1800" b="1" dirty="0">
                <a:solidFill>
                  <a:schemeClr val="tx1"/>
                </a:solidFill>
                <a:latin typeface="+mn-lt"/>
              </a:rPr>
              <a:t>connection-oriented transport: </a:t>
            </a:r>
            <a:r>
              <a:rPr lang="en-US" sz="1800" b="1" dirty="0" smtClean="0">
                <a:solidFill>
                  <a:schemeClr val="tx1"/>
                </a:solidFill>
                <a:latin typeface="+mn-lt"/>
              </a:rPr>
              <a:t>T</a:t>
            </a:r>
            <a:r>
              <a:rPr lang="en-US" sz="100" b="1" dirty="0" smtClean="0">
                <a:solidFill>
                  <a:schemeClr val="tx1"/>
                </a:solidFill>
                <a:latin typeface="+mn-lt"/>
              </a:rPr>
              <a:t> </a:t>
            </a:r>
            <a:r>
              <a:rPr lang="en-US" sz="1800" b="1" dirty="0" smtClean="0">
                <a:solidFill>
                  <a:schemeClr val="tx1"/>
                </a:solidFill>
                <a:latin typeface="+mn-lt"/>
              </a:rPr>
              <a:t>C</a:t>
            </a:r>
            <a:r>
              <a:rPr lang="en-US" sz="100" b="1" dirty="0" smtClean="0">
                <a:solidFill>
                  <a:schemeClr val="tx1"/>
                </a:solidFill>
                <a:latin typeface="+mn-lt"/>
              </a:rPr>
              <a:t> </a:t>
            </a:r>
            <a:r>
              <a:rPr lang="en-US" sz="1800" b="1" dirty="0" smtClean="0">
                <a:solidFill>
                  <a:schemeClr val="tx1"/>
                </a:solidFill>
                <a:latin typeface="+mn-lt"/>
              </a:rPr>
              <a:t>P</a:t>
            </a:r>
            <a:endParaRPr lang="en-US" sz="1800" b="1"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b="1" dirty="0">
                <a:solidFill>
                  <a:schemeClr val="tx1"/>
                </a:solidFill>
                <a:latin typeface="+mn-lt"/>
              </a:rPr>
              <a:t>connection </a:t>
            </a:r>
            <a:r>
              <a:rPr lang="en-US" sz="1800" b="1"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11992952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txBox="1">
            <a:spLocks noGrp="1"/>
          </p:cNvSpPr>
          <p:nvPr>
            <p:ph type="title"/>
          </p:nvPr>
        </p:nvSpPr>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rPr>
              <a:t>Multiplexing/Demultiplexing</a:t>
            </a:r>
          </a:p>
        </p:txBody>
      </p:sp>
      <p:pic>
        <p:nvPicPr>
          <p:cNvPr id="53251" name="Picture 4" descr="A diagram has 3 linked tables of 5 rows each. From top to bottom the layers in each table are, application, transport, network, link, physical. 2 tables are for P C’s and 1 is for a server. In layer 1, application, of the server table, there are 2 processes, P 1 and P 2. There is a socket below each process. The socket under P 1 links to one of the P C tables. In row 1 of the P C table, there is a process, P 3, with a socket below. From the bottom of the table, an arrow links back to the P 1 socket of the server table. From the socket below P 2 in the server, an arrow points to the socket in the other P C table. This socket is below a process, P 4. From this socket, an arrow points back to the server socket below P 2. For outgoing arrows, this is multiplexing at sender, handle data from multiple sockets, add transport header, later used for demultiplexing. For incoming arrows, this is demultiplexing at receiver, use header info to deliver received segments to correct socket."/>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2763" y="1612391"/>
            <a:ext cx="8185150"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defRPr/>
            </a:pPr>
            <a:r>
              <a:rPr lang="en-US" dirty="0" smtClean="0">
                <a:latin typeface="Times New Roman" panose="02020603050405020304" pitchFamily="18" charset="0"/>
                <a:ea typeface="ＭＳ Ｐゴシック" charset="0"/>
                <a:cs typeface="+mj-cs"/>
              </a:rPr>
              <a:t>Connection Management</a:t>
            </a:r>
            <a:endParaRPr lang="en-US" dirty="0">
              <a:latin typeface="Times New Roman" panose="02020603050405020304" pitchFamily="18" charset="0"/>
              <a:ea typeface="ＭＳ Ｐゴシック" charset="0"/>
              <a:cs typeface="+mj-cs"/>
            </a:endParaRPr>
          </a:p>
        </p:txBody>
      </p:sp>
      <p:sp>
        <p:nvSpPr>
          <p:cNvPr id="16" name="Text Placeholder 15"/>
          <p:cNvSpPr>
            <a:spLocks noGrp="1"/>
          </p:cNvSpPr>
          <p:nvPr>
            <p:ph type="body" idx="1"/>
          </p:nvPr>
        </p:nvSpPr>
        <p:spPr>
          <a:xfrm>
            <a:off x="457200" y="1600200"/>
            <a:ext cx="8229600" cy="1633538"/>
          </a:xfrm>
        </p:spPr>
        <p:txBody>
          <a:bodyPr/>
          <a:lstStyle/>
          <a:p>
            <a:pPr>
              <a:buFont typeface="Wingdings" panose="05000000000000000000" pitchFamily="2" charset="2"/>
              <a:buNone/>
              <a:defRPr/>
            </a:pPr>
            <a:r>
              <a:rPr lang="en-US" altLang="en-US" sz="1800" dirty="0">
                <a:latin typeface="+mn-lt"/>
              </a:rPr>
              <a:t>before exchanging data, sender/receiver </a:t>
            </a:r>
            <a:r>
              <a:rPr lang="en-US" altLang="ja-JP" sz="1800" dirty="0" smtClean="0">
                <a:latin typeface="+mn-lt"/>
              </a:rPr>
              <a:t>“handshake”:</a:t>
            </a:r>
            <a:endParaRPr lang="en-US" altLang="ja-JP" sz="1800" dirty="0">
              <a:latin typeface="+mn-lt"/>
            </a:endParaRPr>
          </a:p>
          <a:p>
            <a:pPr>
              <a:defRPr/>
            </a:pPr>
            <a:r>
              <a:rPr lang="en-US" altLang="en-US" sz="1800" dirty="0">
                <a:latin typeface="+mn-lt"/>
              </a:rPr>
              <a:t>agree to establish connection (each knowing the other willing to establish connection)</a:t>
            </a:r>
          </a:p>
          <a:p>
            <a:pPr>
              <a:defRPr/>
            </a:pPr>
            <a:r>
              <a:rPr lang="en-US" altLang="en-US" sz="1800" dirty="0">
                <a:latin typeface="+mn-lt"/>
              </a:rPr>
              <a:t>agree on connection </a:t>
            </a:r>
            <a:r>
              <a:rPr lang="en-US" altLang="en-US" sz="1800" dirty="0" smtClean="0">
                <a:latin typeface="+mn-lt"/>
              </a:rPr>
              <a:t>parameters</a:t>
            </a:r>
            <a:endParaRPr lang="en-US" sz="1800" dirty="0">
              <a:latin typeface="+mn-lt"/>
            </a:endParaRPr>
          </a:p>
        </p:txBody>
      </p:sp>
      <p:pic>
        <p:nvPicPr>
          <p:cNvPr id="145412" name="Picture 16" descr="2 similar diagrams have 3 parts each, stacked vertically. There is a socket between parts 1 and 2. Below the 3 parts are lines of code. Diagram 1, P C. Part 1. application. Part 2. Connection state, E S T A B. Connection variables, s e q number client to server, server to client. R c v Buffer size at server, client. Part 3. Network. Code, 3 lines. Line 1. Socket client Socket =. Line 2. Indent, new Socket left parenthesis double quote host name double quote comma double quote port. Line 3. Indented once. indent, number double quote right parenthesis semicolon. Diagram 2, server. Part 1. application. Part 2. Connection state, E S T A B. Connection variables, s e q number client to server, server to client. R c v Buffer size at server, client. Part 3. Network. Code, 2 lines. Line 1. Socket connection Socket =. Line 2. Indent, welcome Socket period accept left parenthesis right parenthesis semicol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5575" y="3468688"/>
            <a:ext cx="6292850"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Agreeing to Establish a Connection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24" name="Text Placeholder 23"/>
          <p:cNvSpPr>
            <a:spLocks noGrp="1"/>
          </p:cNvSpPr>
          <p:nvPr>
            <p:ph type="body" idx="1"/>
          </p:nvPr>
        </p:nvSpPr>
        <p:spPr>
          <a:xfrm>
            <a:off x="457200" y="1600200"/>
            <a:ext cx="3509963" cy="457200"/>
          </a:xfrm>
        </p:spPr>
        <p:txBody>
          <a:bodyPr/>
          <a:lstStyle/>
          <a:p>
            <a:pPr marL="0" indent="0">
              <a:buFont typeface="Arial"/>
              <a:buNone/>
              <a:defRPr/>
            </a:pPr>
            <a:r>
              <a:rPr lang="en-US" sz="2400" dirty="0">
                <a:latin typeface="+mn-lt"/>
              </a:rPr>
              <a:t>2-way handshake</a:t>
            </a:r>
            <a:r>
              <a:rPr lang="en-US" sz="2400" dirty="0" smtClean="0">
                <a:latin typeface="+mn-lt"/>
              </a:rPr>
              <a:t>:</a:t>
            </a:r>
            <a:endParaRPr lang="en-US" sz="2400" dirty="0">
              <a:latin typeface="+mn-lt"/>
            </a:endParaRPr>
          </a:p>
        </p:txBody>
      </p:sp>
      <p:pic>
        <p:nvPicPr>
          <p:cNvPr id="146436" name="Picture 25" descr="2 similar diagrams. Each diagram has 2 parallel vertical lines and 2 arrows that bounce between them line zig zag lines. The arrows have notes. Diagram 1. A woman and a man face each other. The vertical lines draw down 1 for each person. Woman. An arrow points downward right toward the man. Arrow 1, let’s talk. Man. Where arrow 1 reaches the man’s vertical line, a point reads, E S T A B. An arrow points downward left toward the woman. Arrow 2, O K. Woman. Where arrow 2 reaches the woman’s vertical line, a point reads, E S T A B. Diagram 2. A P C and a server face each other. The vertical lines draw down 1 for each person. P C. An arrow points downward right toward the server. At the start of the arrow, notes state, choose x. Arrow 1, r e q underscore c o n n left parenthesis x right parenthesis. Server. Where arrow 1 reaches the server’s vertical line, a point reads, E S T A B. An arrow points downward left toward the P C. Arrow 2, a c c underscore c o n n left parenthesis x right parenthesis. P C. Where arrow 2 reaches the P C’s vertical line, a point reads, E S T A B."/>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5475" y="2300288"/>
            <a:ext cx="3321050" cy="379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Placeholder 24"/>
          <p:cNvSpPr>
            <a:spLocks noGrp="1"/>
          </p:cNvSpPr>
          <p:nvPr>
            <p:ph type="body" idx="2"/>
          </p:nvPr>
        </p:nvSpPr>
        <p:spPr>
          <a:xfrm>
            <a:off x="4424363" y="1943100"/>
            <a:ext cx="4262437" cy="4183063"/>
          </a:xfrm>
        </p:spPr>
        <p:txBody>
          <a:bodyPr/>
          <a:lstStyle/>
          <a:p>
            <a:pPr marL="0" indent="0">
              <a:buFont typeface="Wingdings" panose="05000000000000000000" pitchFamily="2" charset="2"/>
              <a:buNone/>
              <a:defRPr/>
            </a:pPr>
            <a:r>
              <a:rPr lang="en-US" altLang="en-US" sz="2400" b="1" dirty="0">
                <a:solidFill>
                  <a:schemeClr val="tx1"/>
                </a:solidFill>
                <a:latin typeface="+mn-lt"/>
              </a:rPr>
              <a:t>Q:</a:t>
            </a:r>
            <a:r>
              <a:rPr lang="en-US" altLang="en-US" sz="2400" dirty="0">
                <a:latin typeface="+mn-lt"/>
              </a:rPr>
              <a:t> will 2-way handshake always work in network?</a:t>
            </a:r>
          </a:p>
          <a:p>
            <a:pPr>
              <a:defRPr/>
            </a:pPr>
            <a:r>
              <a:rPr lang="en-US" altLang="en-US" sz="2400" dirty="0">
                <a:latin typeface="+mn-lt"/>
              </a:rPr>
              <a:t>variable delays</a:t>
            </a:r>
          </a:p>
          <a:p>
            <a:pPr>
              <a:defRPr/>
            </a:pPr>
            <a:r>
              <a:rPr lang="en-US" altLang="en-US" sz="2400" dirty="0">
                <a:latin typeface="+mn-lt"/>
              </a:rPr>
              <a:t>retransmitted messages (</a:t>
            </a:r>
            <a:r>
              <a:rPr lang="en-US" altLang="en-US" sz="2400" dirty="0" smtClean="0">
                <a:latin typeface="+mn-lt"/>
              </a:rPr>
              <a:t>example. </a:t>
            </a:r>
            <a:r>
              <a:rPr lang="en-US" altLang="en-US" sz="2400" dirty="0">
                <a:latin typeface="+mn-lt"/>
              </a:rPr>
              <a:t>req_conn(x)) due to message loss</a:t>
            </a:r>
          </a:p>
          <a:p>
            <a:pPr>
              <a:defRPr/>
            </a:pPr>
            <a:r>
              <a:rPr lang="en-US" altLang="en-US" sz="2400" dirty="0">
                <a:latin typeface="+mn-lt"/>
              </a:rPr>
              <a:t>message reordering</a:t>
            </a:r>
          </a:p>
          <a:p>
            <a:pPr>
              <a:defRPr/>
            </a:pPr>
            <a:r>
              <a:rPr lang="en-US" altLang="en-US" sz="2400" dirty="0" smtClean="0">
                <a:latin typeface="+mn-lt"/>
              </a:rPr>
              <a:t>can</a:t>
            </a:r>
            <a:r>
              <a:rPr lang="en-US" altLang="ja-JP" sz="2400" dirty="0" smtClean="0">
                <a:latin typeface="+mn-lt"/>
              </a:rPr>
              <a:t>’t “see” </a:t>
            </a:r>
            <a:r>
              <a:rPr lang="en-US" altLang="ja-JP" sz="2400" dirty="0">
                <a:latin typeface="+mn-lt"/>
              </a:rPr>
              <a:t>other </a:t>
            </a:r>
            <a:r>
              <a:rPr lang="en-US" altLang="ja-JP" sz="2400" dirty="0" smtClean="0">
                <a:latin typeface="+mn-lt"/>
              </a:rPr>
              <a:t>side</a:t>
            </a:r>
            <a:endParaRPr lang="en-US" sz="2400" dirty="0">
              <a:latin typeface="+mn-l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txBox="1">
            <a:spLocks noGrp="1"/>
          </p:cNvSpPr>
          <p:nvPr>
            <p:ph type="title"/>
          </p:nvPr>
        </p:nvSpPr>
        <p:spPr>
          <a:xfrm>
            <a:off x="457200" y="215900"/>
            <a:ext cx="8229600" cy="1096963"/>
          </a:xfrm>
        </p:spPr>
        <p:txBody>
          <a:bodyPr/>
          <a:lstStyle/>
          <a:p>
            <a:pPr>
              <a:spcBef>
                <a:spcPct val="0"/>
              </a:spcBef>
              <a:buClrTx/>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Agreeing to Establish a Connection </a:t>
            </a:r>
            <a:r>
              <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p>
        </p:txBody>
      </p:sp>
      <p:sp>
        <p:nvSpPr>
          <p:cNvPr id="3" name="Text Placeholder 2"/>
          <p:cNvSpPr>
            <a:spLocks noGrp="1"/>
          </p:cNvSpPr>
          <p:nvPr>
            <p:ph type="body" idx="1"/>
          </p:nvPr>
        </p:nvSpPr>
        <p:spPr>
          <a:xfrm>
            <a:off x="457200" y="1600200"/>
            <a:ext cx="4979988" cy="506413"/>
          </a:xfrm>
        </p:spPr>
        <p:txBody>
          <a:bodyPr/>
          <a:lstStyle/>
          <a:p>
            <a:pPr marL="0" indent="0">
              <a:buFont typeface="Arial" panose="020B0604020202020204" pitchFamily="34" charset="0"/>
              <a:buNone/>
              <a:tabLst/>
              <a:defRPr/>
            </a:pPr>
            <a:r>
              <a:rPr lang="en-US" sz="2400" dirty="0">
                <a:latin typeface="+mn-lt"/>
              </a:rPr>
              <a:t>2-way handshake failure scenarios</a:t>
            </a:r>
            <a:r>
              <a:rPr lang="en-US" sz="2400" dirty="0" smtClean="0">
                <a:latin typeface="+mn-lt"/>
              </a:rPr>
              <a:t>:</a:t>
            </a:r>
            <a:endParaRPr lang="en-US" sz="2400" kern="1200" dirty="0">
              <a:solidFill>
                <a:srgbClr val="000000"/>
              </a:solidFill>
              <a:latin typeface="+mn-lt"/>
              <a:ea typeface="ＭＳ Ｐゴシック" charset="-128"/>
            </a:endParaRPr>
          </a:p>
        </p:txBody>
      </p:sp>
      <p:pic>
        <p:nvPicPr>
          <p:cNvPr id="147460" name="Picture 1" descr="2 similar diagrams. Each diagram has a P C and a server side by side. 2 parallel vertical lines draw down from the P C’s and servers. Arrows bounce between the vertical lines, some has straight lines, some has curved lines. The arrows are labeled. Many arrows have notes beside them on the vertical lines. Near the end of each diagram, a dotted horizontal line reads, connection x completes. The P C side of the line reads, client terminates. The server side reads, server forgets x. Diagram 1. P C. An arrow points downward right toward the server. At the start of the arrow, notes state, choose x. Arrow 1, r e q underscore c o n n left parenthesis x right parenthesis. Server. Where arrow 1 reaches the server’s vertical line, a point reads, E S T A B. An arrow points downward left toward the P C. Arrow 2, a c c underscore c o n n left parenthesis x right parenthesis. P C. Where arrow 2 reaches the P C’s vertical line, a point reads, E S T A B. Above this point, arrow 3 starts. Notes, retransmit r e q underscore c o n n left parenthesis x right parenthesis. Arrow 3 goes out, curves down pass the connection x completes dotted line, then evens out as it points to the server line. Arrow 3, r e q underscore c o n n left parenthesis x right parenthesis. Server. Where arrow 3 reaches the server’s vertical line, a point reads E S T A B. Below the diagram, notes read, half open connection, no client. Diagram 2. P C. An arrow points downward right toward the server. At the start of the arrow, notes state, choose x. Arrow 1, r e q underscore c o n n left parenthesis x right parenthesis. Server. Where arrow 1 reaches the server’s vertical line, a point reads, E S T A B. An arrow points downward left toward the P C. Arrow 2, a c c underscore c o n n left parenthesis x right parenthesis. P C. Where arrow 2 reaches the P C’s vertical line, a point reads, E S T A B. Above this point, arrow 3 starts. Notes, retransmit r e q underscore c o n n left parenthesis x right parenthesis. Arrow 3 goes out, curves down pass the connection x completes dotted line, then evens out as it points to the server line. Arrow 3, r e q underscore c o n n left parenthesis x right parenthesis. Below the E S T A B point and above the dotted horizontal line, arrow 4 starts. Notes, retransmit data left parenthesis x + 1 right parenthesis. Arrow 4 follows a similar path to arrow 3, curving out, down, pass the dotted horizontal line, and toward the server side. Arrow 4, data left parenthesis x + 1 right parenthesis. Server. Where arrow 3 reaches the server’s vertical line, a point reads E S T A B. Where arrow 4 reaches the server’s line, notes read, accept data left parenthesis x + 1 right parenthesi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73163" y="2292350"/>
            <a:ext cx="6797675" cy="386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a:solidFill>
                  <a:srgbClr val="007FA3"/>
                </a:solidFill>
                <a:latin typeface="Times New Roman" panose="02020603050405020304" pitchFamily="18" charset="0"/>
                <a:ea typeface="ＭＳ Ｐゴシック" charset="0"/>
                <a:cs typeface="+mj-cs"/>
                <a:sym typeface="Times New Roman"/>
              </a:rPr>
              <a:t>T</a:t>
            </a:r>
            <a:r>
              <a:rPr lang="en-US" sz="100" b="1" dirty="0">
                <a:solidFill>
                  <a:srgbClr val="007FA3"/>
                </a:solidFill>
                <a:latin typeface="Times New Roman" panose="02020603050405020304" pitchFamily="18" charset="0"/>
                <a:ea typeface="ＭＳ Ｐゴシック" charset="0"/>
                <a:cs typeface="+mj-cs"/>
                <a:sym typeface="Times New Roman"/>
              </a:rPr>
              <a:t> </a:t>
            </a:r>
            <a:r>
              <a:rPr lang="en-US" sz="3400" b="1" dirty="0">
                <a:solidFill>
                  <a:srgbClr val="007FA3"/>
                </a:solidFill>
                <a:latin typeface="Times New Roman" panose="02020603050405020304" pitchFamily="18" charset="0"/>
                <a:ea typeface="ＭＳ Ｐゴシック" charset="0"/>
                <a:cs typeface="+mj-cs"/>
                <a:sym typeface="Times New Roman"/>
              </a:rPr>
              <a:t>C</a:t>
            </a:r>
            <a:r>
              <a:rPr lang="en-US" sz="100" b="1" dirty="0">
                <a:solidFill>
                  <a:srgbClr val="007FA3"/>
                </a:solidFill>
                <a:latin typeface="Times New Roman" panose="02020603050405020304" pitchFamily="18" charset="0"/>
                <a:ea typeface="ＭＳ Ｐゴシック" charset="0"/>
                <a:cs typeface="+mj-cs"/>
                <a:sym typeface="Times New Roman"/>
              </a:rPr>
              <a:t> </a:t>
            </a:r>
            <a:r>
              <a:rPr lang="en-US" sz="3400" b="1" dirty="0">
                <a:solidFill>
                  <a:srgbClr val="007FA3"/>
                </a:solidFill>
                <a:latin typeface="Times New Roman" panose="02020603050405020304" pitchFamily="18" charset="0"/>
                <a:ea typeface="ＭＳ Ｐゴシック" charset="0"/>
                <a:cs typeface="+mj-cs"/>
                <a:sym typeface="Times New Roman"/>
              </a:rPr>
              <a:t>P</a:t>
            </a:r>
            <a:r>
              <a:rPr lang="en-US" sz="100" b="1" dirty="0">
                <a:solidFill>
                  <a:srgbClr val="007FA3"/>
                </a:solidFill>
                <a:latin typeface="Times New Roman" panose="02020603050405020304" pitchFamily="18" charset="0"/>
                <a:ea typeface="ＭＳ Ｐゴシック" charset="0"/>
                <a:cs typeface="+mj-cs"/>
                <a:sym typeface="Times New Roman"/>
              </a:rPr>
              <a:t> </a:t>
            </a:r>
            <a:r>
              <a:rPr lang="en-US" sz="3400" b="1" dirty="0">
                <a:solidFill>
                  <a:srgbClr val="007FA3"/>
                </a:solidFill>
                <a:latin typeface="Times New Roman" panose="02020603050405020304" pitchFamily="18" charset="0"/>
                <a:ea typeface="ＭＳ Ｐゴシック" charset="0"/>
                <a:cs typeface="+mj-cs"/>
                <a:sym typeface="Times New Roman"/>
              </a:rPr>
              <a:t>3-Way Handshake</a:t>
            </a:r>
          </a:p>
        </p:txBody>
      </p:sp>
      <p:pic>
        <p:nvPicPr>
          <p:cNvPr id="3" name="Picture 2" descr="A diagram has a P C and server side by side. 2 vertical parallel lines draw down from each. 4 arrows bounce between the vertical lines like zig zags. The arrows have notes on it. There are notes at the start of each arrow. The diagram also has 2 models of 3 parts each, that correspond to the arrows. Each part has an arrow pointing to the part below it. Beside the P C, model 1, client state. Beside the server, model 2, server state. P C. At the start of arrow 1, there are notes. Notes, choose initial s e q number, x send T C P S Y N message. Above this, client state model states, listen. Below the notes, client state model states, S Y N SENT. Arrow 1 points downward right toward the server side. Arrow 1. S Y N = 1, S e q = x. Server. Above where arrow 1 reaches the server side, server state model states, listen. Where arrow 1 reaches the server side, there are notes. Notes, choose initial s e q number, y send T C P S Y N A C K message, A C K ing S Y N. Server state model states, S Y N R C V D. An arrow points downward left toward the P C side. Arrow 2. S Y N bit = 1, S e q = y, A C K bit = 1 semicolon A CK n u m = x + 1. P C. Where arrow 2 reaches the P C side, there are notes. Notes, received S Y N A C K left parenthesis x right parenthesis indicates server is live, send A C K for S Y N A C K, this segment may contain client to server data. Client state model states, E S T A B. An arrow points downward right toward server side. Arrow 3. A C K bit = 1, A C K n u m = y + 1. Server. Where arrow 3 reaches server side there are notes. Notes, received A C K left parenthesis y right parenthesis indicates client is live. Server state model states, E S T A B."/>
          <p:cNvPicPr>
            <a:picLocks noChangeAspect="1"/>
          </p:cNvPicPr>
          <p:nvPr/>
        </p:nvPicPr>
        <p:blipFill>
          <a:blip r:embed="rId2"/>
          <a:stretch>
            <a:fillRect/>
          </a:stretch>
        </p:blipFill>
        <p:spPr>
          <a:xfrm>
            <a:off x="629390" y="1609111"/>
            <a:ext cx="7885220" cy="3797802"/>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3-Way Handshake: F</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S</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M</a:t>
            </a:r>
            <a:endParaRPr lang="en-US" sz="3400" b="1" dirty="0">
              <a:solidFill>
                <a:srgbClr val="007FA3"/>
              </a:solidFill>
              <a:latin typeface="Times New Roman" panose="02020603050405020304" pitchFamily="18" charset="0"/>
              <a:ea typeface="ＭＳ Ｐゴシック" charset="0"/>
              <a:cs typeface="+mj-cs"/>
              <a:sym typeface="Times New Roman"/>
            </a:endParaRPr>
          </a:p>
        </p:txBody>
      </p:sp>
      <p:pic>
        <p:nvPicPr>
          <p:cNvPr id="149507" name="Picture 29" descr="A diagram has 5 labeled circles arranged in a polygon with 6 sides. Each circle is connected with an arrow to the circles beside it. Each arrow has lines of code. The uppermost circle is in the middle of the diagram. Circle 1, closed. From the right side of circle, closed, an arrow points right, then down to circle 2. Code. There are 4 lines of code. A line separates the first 3 lines of code from the remaining 1. Line 1. Socket client Socket =. Line 2. Indent, new Socket left parenthesis double quote hostname double quote comma double quote port. Line 3. number double quote right parenthesis semicolon. Line 4. S Y N left parenthesis s e q = x right parenthesis. Circle 2, S Y N sent. From the bottom of this circle, an arrow points down, then left to the right side of circle 3. Code. There are 2 lines of code. A line separates the first line of code from the second. Line 1. S Y N A C K left parenthesis s e q = y comma A C K n u m = x + 1 right parenthesis. Line 2. Indent, A C K left parenthesis A C K n u m = y + 1 right parenthesis. Circle 3, E S T A B. Circle 1, closed, has another arrow. From the bottom of the circle, an arrow points down to the top of circle 4. Code. There are 3 lines of code. A line separates the first 2 lines of code from the third line. Line 1. Socket connection Socket =. Line 2. Indent, welcome Socket period accept left parenthesis right parenthesis semicolon. Line 3. Several idents, lambda. Circle 4, listen. From the left side of the circle, an arrow points left, then down to circle 5. Code, there are 4 lines of code. A line separates the first line of code from the other 4 lines. Line 1. Indent, indent, S Y N left parenthesis x right parenthesis. Line 2. S Y N A C K left parenthesis s e q = y comma A C K n u m = x + 1 right parenthesis. Line 3. Indent, create new socket for. Line 4. communication back to client. Circle 5, S Y N r c v d. From the bottom of the circle, an arrow points down then right to circle 3, E S T A B. Code. There are 2 lines of code. A line separates the first line of code from the second line. Line 1. A C K left parenthesis A C K n u m = y + 1 right parenthesis. Line 2. Indent, indent. Lambda."/>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413" y="1601173"/>
            <a:ext cx="6853175" cy="453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900"/>
            <a:ext cx="8229600" cy="1096963"/>
          </a:xfrm>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T</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C</a:t>
            </a:r>
            <a:r>
              <a:rPr lang="en-US" sz="100" dirty="0" smtClean="0">
                <a:latin typeface="Times New Roman" panose="02020603050405020304" pitchFamily="18" charset="0"/>
                <a:ea typeface="ＭＳ Ｐゴシック" charset="0"/>
                <a:cs typeface="+mj-cs"/>
              </a:rPr>
              <a:t> </a:t>
            </a:r>
            <a:r>
              <a:rPr lang="en-US" dirty="0" smtClean="0">
                <a:latin typeface="Times New Roman" panose="02020603050405020304" pitchFamily="18" charset="0"/>
                <a:ea typeface="ＭＳ Ｐゴシック" charset="0"/>
                <a:cs typeface="+mj-cs"/>
              </a:rPr>
              <a:t>P: Closing a Connection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p:txBody>
          <a:bodyPr>
            <a:spAutoFit/>
          </a:bodyPr>
          <a:lstStyle/>
          <a:p>
            <a:pPr marL="255651" indent="-255651">
              <a:defRPr/>
            </a:pPr>
            <a:r>
              <a:rPr lang="en-US" sz="2400" dirty="0">
                <a:solidFill>
                  <a:srgbClr val="000000"/>
                </a:solidFill>
                <a:latin typeface="Arial (Body)"/>
                <a:ea typeface="ＭＳ Ｐゴシック" charset="0"/>
                <a:cs typeface="+mn-cs"/>
              </a:rPr>
              <a:t>client, server each close their side of connection</a:t>
            </a:r>
          </a:p>
          <a:p>
            <a:pPr marL="741553" lvl="1" indent="-284353">
              <a:buFont typeface="Arial" panose="020B0604020202020204" pitchFamily="34" charset="0"/>
              <a:buChar char="–"/>
              <a:defRPr/>
            </a:pPr>
            <a:r>
              <a:rPr lang="en-US" sz="2400" dirty="0">
                <a:solidFill>
                  <a:srgbClr val="000000"/>
                </a:solidFill>
                <a:latin typeface="Arial (Body)"/>
                <a:ea typeface="ＭＳ Ｐゴシック" charset="0"/>
              </a:rPr>
              <a:t>send </a:t>
            </a:r>
            <a:r>
              <a:rPr lang="en-US" sz="2400" dirty="0" smtClean="0">
                <a:solidFill>
                  <a:srgbClr val="000000"/>
                </a:solidFill>
                <a:latin typeface="Arial (Body)"/>
                <a:ea typeface="ＭＳ Ｐゴシック" charset="0"/>
              </a:rPr>
              <a:t>T</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P segment </a:t>
            </a:r>
            <a:r>
              <a:rPr lang="en-US" sz="2400" dirty="0">
                <a:solidFill>
                  <a:srgbClr val="000000"/>
                </a:solidFill>
                <a:latin typeface="Arial (Body)"/>
                <a:ea typeface="ＭＳ Ｐゴシック" charset="0"/>
              </a:rPr>
              <a:t>with </a:t>
            </a:r>
            <a:r>
              <a:rPr lang="en-US" sz="2400" dirty="0" smtClean="0">
                <a:solidFill>
                  <a:srgbClr val="000000"/>
                </a:solidFill>
                <a:latin typeface="Arial (Body)"/>
                <a:ea typeface="ＭＳ Ｐゴシック" charset="0"/>
              </a:rPr>
              <a:t>F</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N bit </a:t>
            </a:r>
            <a:r>
              <a:rPr lang="en-US" sz="2400" dirty="0">
                <a:solidFill>
                  <a:srgbClr val="000000"/>
                </a:solidFill>
                <a:latin typeface="Arial (Body)"/>
                <a:ea typeface="ＭＳ Ｐゴシック" charset="0"/>
              </a:rPr>
              <a:t>= 1</a:t>
            </a:r>
          </a:p>
          <a:p>
            <a:pPr marL="255651" indent="-255651">
              <a:defRPr/>
            </a:pPr>
            <a:r>
              <a:rPr lang="en-US" sz="2400" dirty="0">
                <a:solidFill>
                  <a:srgbClr val="000000"/>
                </a:solidFill>
                <a:latin typeface="Arial (Body)"/>
                <a:ea typeface="ＭＳ Ｐゴシック" charset="0"/>
                <a:cs typeface="+mn-cs"/>
              </a:rPr>
              <a:t>respond to received </a:t>
            </a:r>
            <a:r>
              <a:rPr lang="en-US" sz="2400" dirty="0" smtClean="0">
                <a:solidFill>
                  <a:srgbClr val="000000"/>
                </a:solidFill>
                <a:latin typeface="Arial (Body)"/>
                <a:ea typeface="ＭＳ Ｐゴシック" charset="0"/>
                <a:cs typeface="+mn-cs"/>
              </a:rPr>
              <a:t>F</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I</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N with A</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C</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K</a:t>
            </a:r>
            <a:endParaRPr lang="en-US" sz="2400" dirty="0">
              <a:solidFill>
                <a:srgbClr val="000000"/>
              </a:solidFill>
              <a:latin typeface="Arial (Body)"/>
              <a:ea typeface="ＭＳ Ｐゴシック" charset="0"/>
              <a:cs typeface="+mn-cs"/>
            </a:endParaRPr>
          </a:p>
          <a:p>
            <a:pPr marL="741553" lvl="1" indent="-284353">
              <a:buFont typeface="Arial" panose="020B0604020202020204" pitchFamily="34" charset="0"/>
              <a:buChar char="–"/>
              <a:defRPr/>
            </a:pPr>
            <a:r>
              <a:rPr lang="en-US" sz="2400" dirty="0">
                <a:solidFill>
                  <a:srgbClr val="000000"/>
                </a:solidFill>
                <a:latin typeface="Arial (Body)"/>
                <a:ea typeface="ＭＳ Ｐゴシック" charset="0"/>
              </a:rPr>
              <a:t>on receiving </a:t>
            </a:r>
            <a:r>
              <a:rPr lang="en-US" sz="2400" dirty="0" smtClean="0">
                <a:solidFill>
                  <a:srgbClr val="000000"/>
                </a:solidFill>
                <a:latin typeface="Arial (Body)"/>
                <a:ea typeface="ＭＳ Ｐゴシック" charset="0"/>
              </a:rPr>
              <a:t>F</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N, A</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C</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K can </a:t>
            </a:r>
            <a:r>
              <a:rPr lang="en-US" sz="2400" dirty="0">
                <a:solidFill>
                  <a:srgbClr val="000000"/>
                </a:solidFill>
                <a:latin typeface="Arial (Body)"/>
                <a:ea typeface="ＭＳ Ｐゴシック" charset="0"/>
              </a:rPr>
              <a:t>be combined with own </a:t>
            </a:r>
            <a:r>
              <a:rPr lang="en-US" sz="2400" dirty="0" smtClean="0">
                <a:solidFill>
                  <a:srgbClr val="000000"/>
                </a:solidFill>
                <a:latin typeface="Arial (Body)"/>
                <a:ea typeface="ＭＳ Ｐゴシック" charset="0"/>
              </a:rPr>
              <a:t>F</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I</a:t>
            </a:r>
            <a:r>
              <a:rPr lang="en-US" sz="100" dirty="0" smtClean="0">
                <a:solidFill>
                  <a:srgbClr val="000000"/>
                </a:solidFill>
                <a:latin typeface="Arial (Body)"/>
                <a:ea typeface="ＭＳ Ｐゴシック" charset="0"/>
              </a:rPr>
              <a:t> </a:t>
            </a:r>
            <a:r>
              <a:rPr lang="en-US" sz="2400" dirty="0" smtClean="0">
                <a:solidFill>
                  <a:srgbClr val="000000"/>
                </a:solidFill>
                <a:latin typeface="Arial (Body)"/>
                <a:ea typeface="ＭＳ Ｐゴシック" charset="0"/>
              </a:rPr>
              <a:t>N</a:t>
            </a:r>
            <a:endParaRPr lang="en-US" sz="2400" dirty="0">
              <a:solidFill>
                <a:srgbClr val="000000"/>
              </a:solidFill>
              <a:latin typeface="Arial (Body)"/>
              <a:ea typeface="ＭＳ Ｐゴシック" charset="0"/>
            </a:endParaRPr>
          </a:p>
          <a:p>
            <a:pPr marL="255651" indent="-255651">
              <a:defRPr/>
            </a:pPr>
            <a:r>
              <a:rPr lang="en-US" sz="2400" dirty="0">
                <a:solidFill>
                  <a:srgbClr val="000000"/>
                </a:solidFill>
                <a:latin typeface="Arial (Body)"/>
                <a:ea typeface="ＭＳ Ｐゴシック" charset="0"/>
                <a:cs typeface="+mn-cs"/>
              </a:rPr>
              <a:t>simultaneous </a:t>
            </a:r>
            <a:r>
              <a:rPr lang="en-US" sz="2400" dirty="0" smtClean="0">
                <a:solidFill>
                  <a:srgbClr val="000000"/>
                </a:solidFill>
                <a:latin typeface="Arial (Body)"/>
                <a:ea typeface="ＭＳ Ｐゴシック" charset="0"/>
                <a:cs typeface="+mn-cs"/>
              </a:rPr>
              <a:t>F</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I</a:t>
            </a:r>
            <a:r>
              <a:rPr lang="en-US" sz="100" dirty="0" smtClean="0">
                <a:solidFill>
                  <a:srgbClr val="000000"/>
                </a:solidFill>
                <a:latin typeface="Arial (Body)"/>
                <a:ea typeface="ＭＳ Ｐゴシック" charset="0"/>
                <a:cs typeface="+mn-cs"/>
              </a:rPr>
              <a:t> </a:t>
            </a:r>
            <a:r>
              <a:rPr lang="en-US" sz="2400" dirty="0" smtClean="0">
                <a:solidFill>
                  <a:srgbClr val="000000"/>
                </a:solidFill>
                <a:latin typeface="Arial (Body)"/>
                <a:ea typeface="ＭＳ Ｐゴシック" charset="0"/>
                <a:cs typeface="+mn-cs"/>
              </a:rPr>
              <a:t>N exchanges </a:t>
            </a:r>
            <a:r>
              <a:rPr lang="en-US" sz="2400" dirty="0">
                <a:solidFill>
                  <a:srgbClr val="000000"/>
                </a:solidFill>
                <a:latin typeface="Arial (Body)"/>
                <a:ea typeface="ＭＳ Ｐゴシック" charset="0"/>
                <a:cs typeface="+mn-cs"/>
              </a:rPr>
              <a:t>can be handled</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buFont typeface="Times New Roman"/>
              <a:buNone/>
              <a:defRPr/>
            </a:pPr>
            <a:r>
              <a:rPr lang="en-US" sz="3400" b="1" dirty="0" smtClean="0">
                <a:solidFill>
                  <a:srgbClr val="007FA3"/>
                </a:solidFill>
                <a:latin typeface="Times New Roman" panose="02020603050405020304" pitchFamily="18" charset="0"/>
                <a:ea typeface="ＭＳ Ｐゴシック" charset="0"/>
                <a:cs typeface="+mj-cs"/>
                <a:sym typeface="Times New Roman"/>
              </a:rPr>
              <a:t>T</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C</a:t>
            </a:r>
            <a:r>
              <a:rPr lang="en-US" sz="100" b="1" dirty="0" smtClean="0">
                <a:solidFill>
                  <a:srgbClr val="007FA3"/>
                </a:solidFill>
                <a:latin typeface="Times New Roman" panose="02020603050405020304" pitchFamily="18" charset="0"/>
                <a:ea typeface="ＭＳ Ｐゴシック" charset="0"/>
                <a:cs typeface="+mj-cs"/>
                <a:sym typeface="Times New Roman"/>
              </a:rPr>
              <a:t> </a:t>
            </a:r>
            <a:r>
              <a:rPr lang="en-US" sz="3400" b="1" dirty="0" smtClean="0">
                <a:solidFill>
                  <a:srgbClr val="007FA3"/>
                </a:solidFill>
                <a:latin typeface="Times New Roman" panose="02020603050405020304" pitchFamily="18" charset="0"/>
                <a:ea typeface="ＭＳ Ｐゴシック" charset="0"/>
                <a:cs typeface="+mj-cs"/>
                <a:sym typeface="Times New Roman"/>
              </a:rPr>
              <a:t>P: Closing a Connection </a:t>
            </a:r>
            <a:r>
              <a:rPr lang="en-US" sz="2000" dirty="0" smtClean="0">
                <a:solidFill>
                  <a:srgbClr val="007FA3"/>
                </a:solidFill>
                <a:latin typeface="Times New Roman" panose="02020603050405020304" pitchFamily="18" charset="0"/>
                <a:ea typeface="ＭＳ Ｐゴシック" charset="0"/>
                <a:cs typeface="+mj-cs"/>
                <a:sym typeface="Times New Roman"/>
              </a:rPr>
              <a:t>(2 of 2)</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pic>
        <p:nvPicPr>
          <p:cNvPr id="3" name="Picture 2" descr="A diagram has a P C and server side by side. 2 vertical parallel lines draw down from each. 4 arrows bounce between the vertical lines like zig zags. The arrows have notes on it. There are notes at the start of each arrow. The diagram also has 2 models of 3 parts each, that correspond to the arrows. Each part has an arrow pointing to the part below it. Beside the P C, model 1, client state. Beside the server, model 2, server state. P C. At the start of arrow 1, there are notes. Notes, client Socket period close left parenthesis right parenthesis. Above this, model client state model states, E S T A B. Below the notes, client state model states, F I N underscore WAIT underscore. Arrow 1, points downward right toward the server side. Arrow 1. F I N bit = 1 comma S e q = x. Server. Above where arrow 1 reaches the server side, server state model states, E S T A B. Where arrow 1 reaches the server side, server model states, CLOSE underscore WAIT. An arrow points downward left toward the P C side. Arrow 2. A C K bit = 1 semicolon A C K n u m = x + 1. P C. Where arrow 2 reaches the P C side, there are notes. Notes, wait for server close. Client state model states, FIN underscore WAIT underscore 2. An arrow does not go back toward server side. Server. Arrow 3 points downward left back to the P C side. In the space between arrow 2 and 3, there are notes. Notes, can still send data. At the start of arrow 3, server state model states, LAST underscore A C K. Arrow 3. FIN bit = 1 comma s e q = y. P C. From where arrow 3 reaches the P C side to the end of the diagram, a line states, timed wait for 2 asterisk max segment lifetime. Client state model states, TIMED underscore WAIT. Arrow 4 points downward right back toward the server side. At the end of the diagram, client state model states, CLOSED. Arrow 4. A C K bit = 1 semicolon A C K n u m = y + 1. Server. On the vertical line, in the space from arrow 3 to arrow 4, there are notes. Notes, can no longer send data. Where arrow 4 reaches the server line, server state model states, CLOSED."/>
          <p:cNvPicPr>
            <a:picLocks noChangeAspect="1"/>
          </p:cNvPicPr>
          <p:nvPr/>
        </p:nvPicPr>
        <p:blipFill>
          <a:blip r:embed="rId2"/>
          <a:stretch>
            <a:fillRect/>
          </a:stretch>
        </p:blipFill>
        <p:spPr>
          <a:xfrm>
            <a:off x="876725" y="1604892"/>
            <a:ext cx="7390551" cy="4425674"/>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smtClean="0">
                <a:ea typeface="ＭＳ Ｐゴシック" charset="-128"/>
              </a:rPr>
              <a:t>(9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a:t>
            </a:r>
            <a:r>
              <a:rPr lang="en-US" sz="1800" b="1" dirty="0">
                <a:latin typeface="+mn-lt"/>
              </a:rPr>
              <a:t>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T</a:t>
            </a:r>
            <a:r>
              <a:rPr lang="en-US" sz="100" dirty="0">
                <a:latin typeface="+mn-lt"/>
              </a:rPr>
              <a:t> </a:t>
            </a:r>
            <a:r>
              <a:rPr lang="en-US" sz="1800" dirty="0">
                <a:latin typeface="+mn-lt"/>
              </a:rPr>
              <a:t>C</a:t>
            </a:r>
            <a:r>
              <a:rPr lang="en-US" sz="100" dirty="0">
                <a:latin typeface="+mn-lt"/>
              </a:rPr>
              <a:t> </a:t>
            </a:r>
            <a:r>
              <a:rPr lang="en-US" sz="1800" dirty="0">
                <a:latin typeface="+mn-lt"/>
              </a:rPr>
              <a:t>P congestion </a:t>
            </a:r>
            <a:r>
              <a:rPr lang="en-US" sz="1800" dirty="0" smtClean="0">
                <a:latin typeface="+mn-lt"/>
              </a:rPr>
              <a:t>control</a:t>
            </a:r>
            <a:endParaRPr lang="en-US" sz="1800" dirty="0">
              <a:solidFill>
                <a:schemeClr val="tx1"/>
              </a:solidFill>
              <a:latin typeface="+mn-lt"/>
            </a:endParaRPr>
          </a:p>
        </p:txBody>
      </p:sp>
    </p:spTree>
    <p:extLst>
      <p:ext uri="{BB962C8B-B14F-4D97-AF65-F5344CB8AC3E}">
        <p14:creationId xmlns:p14="http://schemas.microsoft.com/office/powerpoint/2010/main" val="30184937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spcBef>
                <a:spcPct val="0"/>
              </a:spcBef>
              <a:buClrTx/>
              <a:defRPr/>
            </a:pPr>
            <a:r>
              <a:rPr lang="en-US" dirty="0" smtClean="0">
                <a:latin typeface="Times New Roman" panose="02020603050405020304" pitchFamily="18" charset="0"/>
                <a:ea typeface="ＭＳ Ｐゴシック" charset="0"/>
                <a:cs typeface="+mj-cs"/>
              </a:rPr>
              <a:t>Principles of Congestion Control</a:t>
            </a:r>
            <a:endParaRPr lang="en-US" dirty="0">
              <a:latin typeface="Times New Roman" panose="02020603050405020304" pitchFamily="18" charset="0"/>
              <a:ea typeface="ＭＳ Ｐゴシック" charset="0"/>
              <a:cs typeface="+mj-cs"/>
            </a:endParaRPr>
          </a:p>
        </p:txBody>
      </p:sp>
      <p:sp>
        <p:nvSpPr>
          <p:cNvPr id="3" name="Text Placeholder 2"/>
          <p:cNvSpPr>
            <a:spLocks noGrp="1"/>
          </p:cNvSpPr>
          <p:nvPr>
            <p:ph type="body" idx="1"/>
          </p:nvPr>
        </p:nvSpPr>
        <p:spPr/>
        <p:txBody>
          <a:bodyPr>
            <a:spAutoFit/>
          </a:bodyPr>
          <a:lstStyle/>
          <a:p>
            <a:pPr marL="0" indent="0">
              <a:buFont typeface="Arial" panose="020B0604020202020204" pitchFamily="34" charset="0"/>
              <a:buNone/>
              <a:defRPr/>
            </a:pPr>
            <a:r>
              <a:rPr lang="en-US" altLang="en-US" sz="2400" b="1" dirty="0">
                <a:solidFill>
                  <a:srgbClr val="000000"/>
                </a:solidFill>
                <a:latin typeface="Arial (Body)"/>
                <a:ea typeface="ＭＳ Ｐゴシック" charset="-128"/>
              </a:rPr>
              <a:t>congestion</a:t>
            </a:r>
            <a:r>
              <a:rPr lang="en-US" altLang="en-US" sz="2400" dirty="0">
                <a:solidFill>
                  <a:srgbClr val="000000"/>
                </a:solidFill>
                <a:latin typeface="Arial (Body)"/>
                <a:ea typeface="ＭＳ Ｐゴシック" charset="-128"/>
              </a:rPr>
              <a:t>:</a:t>
            </a:r>
          </a:p>
          <a:p>
            <a:pPr marL="255651" indent="-255651">
              <a:defRPr/>
            </a:pPr>
            <a:r>
              <a:rPr lang="en-US" altLang="en-US" sz="2400" dirty="0">
                <a:solidFill>
                  <a:srgbClr val="000000"/>
                </a:solidFill>
                <a:latin typeface="Arial (Body)"/>
                <a:ea typeface="ＭＳ Ｐゴシック" charset="-128"/>
              </a:rPr>
              <a:t>informally: </a:t>
            </a:r>
            <a:r>
              <a:rPr lang="ja-JP" altLang="en-US" sz="2400" dirty="0">
                <a:solidFill>
                  <a:srgbClr val="000000"/>
                </a:solidFill>
                <a:latin typeface="Arial (Body)"/>
                <a:ea typeface="ＭＳ Ｐゴシック" charset="-128"/>
              </a:rPr>
              <a:t>“</a:t>
            </a:r>
            <a:r>
              <a:rPr lang="en-US" altLang="ja-JP" sz="2400" dirty="0">
                <a:solidFill>
                  <a:srgbClr val="000000"/>
                </a:solidFill>
                <a:latin typeface="Arial (Body)"/>
                <a:ea typeface="ＭＳ Ｐゴシック" charset="-128"/>
              </a:rPr>
              <a:t>too many sources sending too much data too fast for </a:t>
            </a:r>
            <a:r>
              <a:rPr lang="en-US" altLang="ja-JP" sz="2400" b="1" dirty="0">
                <a:solidFill>
                  <a:srgbClr val="000000"/>
                </a:solidFill>
                <a:latin typeface="Arial (Body)"/>
                <a:ea typeface="ＭＳ Ｐゴシック" charset="-128"/>
              </a:rPr>
              <a:t>network</a:t>
            </a:r>
            <a:r>
              <a:rPr lang="en-US" altLang="ja-JP" sz="2400" dirty="0">
                <a:solidFill>
                  <a:srgbClr val="000000"/>
                </a:solidFill>
                <a:latin typeface="Arial (Body)"/>
                <a:ea typeface="ＭＳ Ｐゴシック" charset="-128"/>
              </a:rPr>
              <a:t> to handle</a:t>
            </a:r>
            <a:r>
              <a:rPr lang="ja-JP" altLang="en-US" sz="2400" dirty="0">
                <a:solidFill>
                  <a:srgbClr val="000000"/>
                </a:solidFill>
                <a:latin typeface="Arial (Body)"/>
                <a:ea typeface="ＭＳ Ｐゴシック" charset="-128"/>
              </a:rPr>
              <a:t>”</a:t>
            </a:r>
            <a:endParaRPr lang="en-US" altLang="ja-JP" sz="2400" dirty="0">
              <a:solidFill>
                <a:srgbClr val="000000"/>
              </a:solidFill>
              <a:latin typeface="Arial (Body)"/>
              <a:ea typeface="ＭＳ Ｐゴシック" charset="-128"/>
            </a:endParaRPr>
          </a:p>
          <a:p>
            <a:pPr marL="255651" indent="-255651">
              <a:defRPr/>
            </a:pPr>
            <a:r>
              <a:rPr lang="en-US" altLang="en-US" sz="2400" dirty="0">
                <a:solidFill>
                  <a:srgbClr val="000000"/>
                </a:solidFill>
                <a:latin typeface="Arial (Body)"/>
                <a:ea typeface="ＭＳ Ｐゴシック" charset="-128"/>
              </a:rPr>
              <a:t>different from flow control!</a:t>
            </a:r>
          </a:p>
          <a:p>
            <a:pPr marL="255651" indent="-255651">
              <a:defRPr/>
            </a:pPr>
            <a:r>
              <a:rPr lang="en-US" altLang="en-US" sz="2400" dirty="0">
                <a:solidFill>
                  <a:srgbClr val="000000"/>
                </a:solidFill>
                <a:latin typeface="Arial (Body)"/>
                <a:ea typeface="ＭＳ Ｐゴシック" charset="-128"/>
              </a:rPr>
              <a:t>manifestations:</a:t>
            </a:r>
          </a:p>
          <a:p>
            <a:pPr marL="741553" lvl="1" indent="-284353">
              <a:buFont typeface="Arial" panose="020B0604020202020204" pitchFamily="34" charset="0"/>
              <a:buChar char="–"/>
              <a:defRPr/>
            </a:pPr>
            <a:r>
              <a:rPr lang="en-US" altLang="en-US" sz="2400" dirty="0">
                <a:solidFill>
                  <a:srgbClr val="000000"/>
                </a:solidFill>
                <a:latin typeface="Arial (Body)"/>
                <a:ea typeface="ＭＳ Ｐゴシック" charset="-128"/>
              </a:rPr>
              <a:t>lost packets (buffer overflow at routers)</a:t>
            </a:r>
          </a:p>
          <a:p>
            <a:pPr marL="741553" lvl="1" indent="-284353">
              <a:buFont typeface="Arial" panose="020B0604020202020204" pitchFamily="34" charset="0"/>
              <a:buChar char="–"/>
              <a:defRPr/>
            </a:pPr>
            <a:r>
              <a:rPr lang="en-US" altLang="en-US" sz="2400" dirty="0">
                <a:solidFill>
                  <a:srgbClr val="000000"/>
                </a:solidFill>
                <a:latin typeface="Arial (Body)"/>
                <a:ea typeface="ＭＳ Ｐゴシック" charset="-128"/>
              </a:rPr>
              <a:t>long delays (queueing in router buffers)</a:t>
            </a:r>
          </a:p>
          <a:p>
            <a:pPr marL="255651" indent="-255651">
              <a:defRPr/>
            </a:pPr>
            <a:r>
              <a:rPr lang="en-US" altLang="en-US" sz="2400" dirty="0">
                <a:solidFill>
                  <a:srgbClr val="000000"/>
                </a:solidFill>
                <a:latin typeface="Arial (Body)"/>
                <a:ea typeface="ＭＳ Ｐゴシック" charset="-128"/>
              </a:rPr>
              <a:t>a top-10 problem</a:t>
            </a:r>
            <a:r>
              <a:rPr lang="en-US" altLang="en-US" sz="2400" dirty="0" smtClean="0">
                <a:solidFill>
                  <a:srgbClr val="000000"/>
                </a:solidFill>
                <a:latin typeface="Arial (Body)"/>
                <a:ea typeface="ＭＳ Ｐゴシック" charset="-128"/>
              </a:rPr>
              <a:t>!</a:t>
            </a:r>
            <a:endParaRPr lang="en-US" altLang="en-US" sz="2400" dirty="0">
              <a:solidFill>
                <a:srgbClr val="000000"/>
              </a:solidFill>
              <a:latin typeface="Arial (Body)"/>
              <a:ea typeface="ＭＳ Ｐゴシック" charset="-128"/>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defRPr/>
            </a:pPr>
            <a:r>
              <a:rPr lang="en-US" sz="3200" dirty="0" smtClean="0">
                <a:latin typeface="Times New Roman" panose="02020603050405020304" pitchFamily="18" charset="0"/>
                <a:ea typeface="ＭＳ Ｐゴシック" charset="0"/>
                <a:cs typeface="+mj-cs"/>
              </a:rPr>
              <a:t>Causes/Costs of Congestion: Scenario 1 </a:t>
            </a:r>
            <a:r>
              <a:rPr lang="en-US" sz="2000" b="0" dirty="0" smtClean="0">
                <a:latin typeface="Times New Roman" panose="02020603050405020304" pitchFamily="18" charset="0"/>
                <a:ea typeface="ＭＳ Ｐゴシック" charset="0"/>
                <a:cs typeface="+mj-cs"/>
              </a:rPr>
              <a:t>(1 of 2)</a:t>
            </a:r>
            <a:endParaRPr lang="en-US" sz="2000" b="0" dirty="0">
              <a:latin typeface="Times New Roman" panose="02020603050405020304" pitchFamily="18" charset="0"/>
              <a:ea typeface="ＭＳ Ｐゴシック" charset="0"/>
              <a:cs typeface="+mj-cs"/>
            </a:endParaRPr>
          </a:p>
        </p:txBody>
      </p:sp>
      <p:sp>
        <p:nvSpPr>
          <p:cNvPr id="21" name="Text Placeholder 20"/>
          <p:cNvSpPr>
            <a:spLocks noGrp="1"/>
          </p:cNvSpPr>
          <p:nvPr>
            <p:ph type="body" idx="1"/>
          </p:nvPr>
        </p:nvSpPr>
        <p:spPr>
          <a:xfrm>
            <a:off x="457200" y="1600200"/>
            <a:ext cx="8229600" cy="1777181"/>
          </a:xfrm>
        </p:spPr>
        <p:txBody>
          <a:bodyPr/>
          <a:lstStyle/>
          <a:p>
            <a:pPr>
              <a:defRPr/>
            </a:pPr>
            <a:r>
              <a:rPr lang="en-US" sz="1800" dirty="0">
                <a:latin typeface="+mn-lt"/>
                <a:ea typeface="ＭＳ Ｐゴシック" charset="0"/>
              </a:rPr>
              <a:t>two senders, two receivers</a:t>
            </a:r>
          </a:p>
          <a:p>
            <a:pPr>
              <a:defRPr/>
            </a:pPr>
            <a:r>
              <a:rPr lang="en-US" sz="1800" dirty="0">
                <a:latin typeface="+mn-lt"/>
                <a:ea typeface="ＭＳ Ｐゴシック" charset="0"/>
              </a:rPr>
              <a:t>one router, infinite </a:t>
            </a:r>
            <a:r>
              <a:rPr lang="en-US" sz="1800" dirty="0" smtClean="0">
                <a:latin typeface="+mn-lt"/>
                <a:ea typeface="ＭＳ Ｐゴシック" charset="0"/>
              </a:rPr>
              <a:t>buffers</a:t>
            </a:r>
            <a:endParaRPr lang="en-US" sz="1800" dirty="0">
              <a:latin typeface="+mn-lt"/>
              <a:ea typeface="ＭＳ Ｐゴシック" charset="0"/>
            </a:endParaRPr>
          </a:p>
          <a:p>
            <a:pPr>
              <a:defRPr/>
            </a:pPr>
            <a:r>
              <a:rPr lang="en-US" sz="1800" dirty="0">
                <a:latin typeface="+mn-lt"/>
                <a:ea typeface="ＭＳ Ｐゴシック" charset="0"/>
              </a:rPr>
              <a:t>output link capacity: </a:t>
            </a:r>
            <a:r>
              <a:rPr lang="en-US" sz="1800" dirty="0" smtClean="0">
                <a:latin typeface="+mn-lt"/>
                <a:ea typeface="ＭＳ Ｐゴシック" charset="0"/>
              </a:rPr>
              <a:t>R</a:t>
            </a:r>
          </a:p>
          <a:p>
            <a:pPr>
              <a:defRPr/>
            </a:pPr>
            <a:r>
              <a:rPr lang="en-US" sz="1800" dirty="0">
                <a:latin typeface="+mn-lt"/>
                <a:ea typeface="ＭＳ Ｐゴシック" charset="0"/>
              </a:rPr>
              <a:t>no </a:t>
            </a:r>
            <a:r>
              <a:rPr lang="en-US" sz="1800" dirty="0" smtClean="0">
                <a:latin typeface="+mn-lt"/>
                <a:ea typeface="ＭＳ Ｐゴシック" charset="0"/>
              </a:rPr>
              <a:t>retransmission</a:t>
            </a:r>
            <a:endParaRPr lang="en-US" sz="1800" dirty="0">
              <a:latin typeface="+mn-lt"/>
              <a:ea typeface="ＭＳ Ｐゴシック" charset="0"/>
            </a:endParaRPr>
          </a:p>
        </p:txBody>
      </p:sp>
      <p:pic>
        <p:nvPicPr>
          <p:cNvPr id="154627" name="Picture 19" descr="A diagram is laid out horizontally with a central router. From the router, there are 2 similar parts. Each part contains 2 P C’s and 2 blank tables. The tables have 5 rows each. Some tables are labeled. The router is deconstructed, with the top of the router rising above. Inside the router, there are packets moving left. router, unlimited shared output link buffers. From both the right and left side of the router, a wires extend out and up, connecting to another router per wire. From each new router, a wire extends on both the left and right sides. The wires extend out and up, connecting to a P C. There are 4 P C’s total. Left part, Host A and Host B. Right side, Host C and Host D. Between 2 P C’s are 2 blank tables of 5 rows each. In part 1, the tables have points in the center of row 1. At this point in the left table, the diagram states, lambda sub in, original data. From these points, arrows go down the length of both tables, past the new router, turn right and pass through the center of the central router, going over the packets, then up pass the other new router, and up to the top rows of the tables in part 2. Part 2. Where the arrow reaches row 1 in the left table, the diagram reads, lambda sub ou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3630" y="3714961"/>
            <a:ext cx="6656740" cy="2585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4838"/>
            <a:ext cx="8229600" cy="708025"/>
          </a:xfrm>
        </p:spPr>
        <p:txBody>
          <a:bodyPr>
            <a:spAutoFit/>
          </a:bodyPr>
          <a:lstStyle/>
          <a:p>
            <a:pPr>
              <a:defRPr/>
            </a:pPr>
            <a:r>
              <a:rPr lang="en-US" dirty="0" smtClean="0">
                <a:latin typeface="Times New Roman" panose="02020603050405020304" pitchFamily="18" charset="0"/>
                <a:ea typeface="ＭＳ Ｐゴシック" charset="0"/>
                <a:cs typeface="+mj-cs"/>
              </a:rPr>
              <a:t>How Demultiplexing Works</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4600575" cy="4332288"/>
          </a:xfrm>
        </p:spPr>
        <p:txBody>
          <a:bodyPr>
            <a:spAutoFit/>
          </a:bodyPr>
          <a:lstStyle/>
          <a:p>
            <a:pPr marL="255651" indent="-255651">
              <a:defRPr/>
            </a:pPr>
            <a:r>
              <a:rPr lang="en-US" sz="2200" dirty="0">
                <a:latin typeface="Arial (Body)"/>
                <a:ea typeface="ＭＳ Ｐゴシック" charset="0"/>
                <a:cs typeface="+mn-cs"/>
              </a:rPr>
              <a:t>host receives </a:t>
            </a:r>
            <a:r>
              <a:rPr lang="en-US" sz="2200" dirty="0" smtClean="0">
                <a:latin typeface="Arial (Body)"/>
                <a:ea typeface="ＭＳ Ｐゴシック" charset="0"/>
                <a:cs typeface="+mn-cs"/>
              </a:rPr>
              <a:t>I</a:t>
            </a:r>
            <a:r>
              <a:rPr lang="en-US" sz="100" dirty="0" smtClean="0">
                <a:latin typeface="Arial (Body)"/>
                <a:ea typeface="ＭＳ Ｐゴシック" charset="0"/>
                <a:cs typeface="+mn-cs"/>
              </a:rPr>
              <a:t> </a:t>
            </a:r>
            <a:r>
              <a:rPr lang="en-US" sz="2200" dirty="0" smtClean="0">
                <a:latin typeface="Arial (Body)"/>
                <a:ea typeface="ＭＳ Ｐゴシック" charset="0"/>
                <a:cs typeface="+mn-cs"/>
              </a:rPr>
              <a:t>P datagrams</a:t>
            </a:r>
            <a:endParaRPr lang="en-US" sz="2200" dirty="0">
              <a:latin typeface="Arial (Body)"/>
              <a:ea typeface="ＭＳ Ｐゴシック" charset="0"/>
              <a:cs typeface="+mn-cs"/>
            </a:endParaRPr>
          </a:p>
          <a:p>
            <a:pPr marL="741553" lvl="1" indent="-284353">
              <a:buFont typeface="Arial" panose="020B0604020202020204" pitchFamily="34" charset="0"/>
              <a:buChar char="–"/>
              <a:defRPr/>
            </a:pPr>
            <a:r>
              <a:rPr lang="en-US" sz="2200" dirty="0">
                <a:latin typeface="Arial (Body)"/>
                <a:ea typeface="ＭＳ Ｐゴシック" charset="0"/>
              </a:rPr>
              <a:t>each datagram has source </a:t>
            </a:r>
            <a:r>
              <a:rPr lang="en-US" sz="2200" dirty="0" smtClean="0">
                <a:latin typeface="Arial (Body)"/>
                <a:ea typeface="ＭＳ Ｐゴシック" charset="0"/>
              </a:rPr>
              <a:t>I</a:t>
            </a:r>
            <a:r>
              <a:rPr lang="en-US" sz="100" dirty="0" smtClean="0">
                <a:latin typeface="Arial (Body)"/>
                <a:ea typeface="ＭＳ Ｐゴシック" charset="0"/>
              </a:rPr>
              <a:t> </a:t>
            </a:r>
            <a:r>
              <a:rPr lang="en-US" sz="2200" dirty="0" smtClean="0">
                <a:latin typeface="Arial (Body)"/>
                <a:ea typeface="ＭＳ Ｐゴシック" charset="0"/>
              </a:rPr>
              <a:t>P address</a:t>
            </a:r>
            <a:r>
              <a:rPr lang="en-US" sz="2200" dirty="0">
                <a:latin typeface="Arial (Body)"/>
                <a:ea typeface="ＭＳ Ｐゴシック" charset="0"/>
              </a:rPr>
              <a:t>, destination </a:t>
            </a:r>
            <a:r>
              <a:rPr lang="en-US" sz="2200" dirty="0" smtClean="0">
                <a:latin typeface="Arial (Body)"/>
                <a:ea typeface="ＭＳ Ｐゴシック" charset="0"/>
              </a:rPr>
              <a:t>I</a:t>
            </a:r>
            <a:r>
              <a:rPr lang="en-US" sz="100" dirty="0" smtClean="0">
                <a:latin typeface="Arial (Body)"/>
                <a:ea typeface="ＭＳ Ｐゴシック" charset="0"/>
              </a:rPr>
              <a:t> </a:t>
            </a:r>
            <a:r>
              <a:rPr lang="en-US" sz="2200" dirty="0" smtClean="0">
                <a:latin typeface="Arial (Body)"/>
                <a:ea typeface="ＭＳ Ｐゴシック" charset="0"/>
              </a:rPr>
              <a:t>P address</a:t>
            </a:r>
            <a:endParaRPr lang="en-US" sz="2200" dirty="0">
              <a:latin typeface="Arial (Body)"/>
              <a:ea typeface="ＭＳ Ｐゴシック" charset="0"/>
            </a:endParaRPr>
          </a:p>
          <a:p>
            <a:pPr marL="741553" lvl="1" indent="-284353">
              <a:buFont typeface="Arial" panose="020B0604020202020204" pitchFamily="34" charset="0"/>
              <a:buChar char="–"/>
              <a:defRPr/>
            </a:pPr>
            <a:r>
              <a:rPr lang="en-US" sz="2200" dirty="0">
                <a:latin typeface="Arial (Body)"/>
                <a:ea typeface="ＭＳ Ｐゴシック" charset="0"/>
              </a:rPr>
              <a:t>each datagram carries one transport-layer segment</a:t>
            </a:r>
          </a:p>
          <a:p>
            <a:pPr marL="741553" lvl="1" indent="-284353">
              <a:buFont typeface="Arial" panose="020B0604020202020204" pitchFamily="34" charset="0"/>
              <a:buChar char="–"/>
              <a:defRPr/>
            </a:pPr>
            <a:r>
              <a:rPr lang="en-US" sz="2200" dirty="0">
                <a:latin typeface="Arial (Body)"/>
                <a:ea typeface="ＭＳ Ｐゴシック" charset="0"/>
              </a:rPr>
              <a:t>each segment has source, destination port </a:t>
            </a:r>
            <a:r>
              <a:rPr lang="en-US" sz="2200" dirty="0" smtClean="0">
                <a:latin typeface="Arial (Body)"/>
                <a:ea typeface="ＭＳ Ｐゴシック" charset="0"/>
              </a:rPr>
              <a:t>number</a:t>
            </a:r>
            <a:endParaRPr lang="en-US" sz="2200" dirty="0">
              <a:latin typeface="Arial (Body)"/>
              <a:ea typeface="ＭＳ Ｐゴシック" charset="0"/>
            </a:endParaRPr>
          </a:p>
          <a:p>
            <a:pPr marL="255651" indent="-255651">
              <a:defRPr/>
            </a:pPr>
            <a:r>
              <a:rPr lang="en-US" sz="2200" dirty="0">
                <a:latin typeface="Arial (Body)"/>
                <a:ea typeface="ＭＳ Ｐゴシック" charset="0"/>
                <a:cs typeface="+mn-cs"/>
              </a:rPr>
              <a:t>host uses </a:t>
            </a:r>
            <a:r>
              <a:rPr lang="en-US" sz="2200" b="1" dirty="0" smtClean="0">
                <a:latin typeface="Arial (Body)"/>
                <a:ea typeface="ＭＳ Ｐゴシック" charset="0"/>
                <a:cs typeface="+mn-cs"/>
              </a:rPr>
              <a:t>I</a:t>
            </a:r>
            <a:r>
              <a:rPr lang="en-US" sz="100" b="1" dirty="0" smtClean="0">
                <a:latin typeface="Arial (Body)"/>
                <a:ea typeface="ＭＳ Ｐゴシック" charset="0"/>
                <a:cs typeface="+mn-cs"/>
              </a:rPr>
              <a:t> </a:t>
            </a:r>
            <a:r>
              <a:rPr lang="en-US" sz="2200" b="1" dirty="0" smtClean="0">
                <a:latin typeface="Arial (Body)"/>
                <a:ea typeface="ＭＳ Ｐゴシック" charset="0"/>
                <a:cs typeface="+mn-cs"/>
              </a:rPr>
              <a:t>P addresses </a:t>
            </a:r>
            <a:r>
              <a:rPr lang="en-US" sz="2200" b="1" dirty="0">
                <a:latin typeface="Arial (Body)"/>
                <a:ea typeface="ＭＳ Ｐゴシック" charset="0"/>
                <a:cs typeface="+mn-cs"/>
              </a:rPr>
              <a:t>&amp; port numbers</a:t>
            </a:r>
            <a:r>
              <a:rPr lang="en-US" sz="2200" dirty="0">
                <a:latin typeface="Arial (Body)"/>
                <a:ea typeface="ＭＳ Ｐゴシック" charset="0"/>
                <a:cs typeface="+mn-cs"/>
              </a:rPr>
              <a:t> to direct segment to appropriate socket</a:t>
            </a:r>
          </a:p>
        </p:txBody>
      </p:sp>
      <p:pic>
        <p:nvPicPr>
          <p:cNvPr id="54276" name="Picture 3" descr="A diagram of demultiplexing is a table with 2 rows of increasing height per row. The width of the table is 32 bits. Row 1. There are 2 equal parts, source port number and destination port number. Row 2, other header fields. Row 3, application data, payload. Below the table is, T C P and U D P segment format."/>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65738" y="1765300"/>
            <a:ext cx="3368675"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txBox="1">
            <a:spLocks noGrp="1"/>
          </p:cNvSpPr>
          <p:nvPr>
            <p:ph type="title"/>
          </p:nvPr>
        </p:nvSpPr>
        <p:spPr/>
        <p:txBody>
          <a:bodyPr/>
          <a:lstStyle/>
          <a:p>
            <a:r>
              <a:rPr lang="en-US" altLang="en-US" sz="3200" b="1" dirty="0" smtClean="0">
                <a:solidFill>
                  <a:schemeClr val="tx2"/>
                </a:solidFill>
                <a:latin typeface="Times New Roman" panose="02020603050405020304" pitchFamily="18" charset="0"/>
                <a:ea typeface="MS PGothic" panose="020B0600070205080204" pitchFamily="34" charset="-128"/>
                <a:cs typeface="Arial" panose="020B0604020202020204" pitchFamily="34" charset="0"/>
              </a:rPr>
              <a:t>Causes/Costs of Congestion: Scenario 1 </a:t>
            </a:r>
            <a:r>
              <a:rPr lang="en-US" altLang="en-US" sz="2000" dirty="0" smtClean="0">
                <a:solidFill>
                  <a:schemeClr val="tx2"/>
                </a:solidFill>
                <a:latin typeface="Times New Roman" panose="02020603050405020304" pitchFamily="18" charset="0"/>
                <a:ea typeface="MS PGothic" panose="020B0600070205080204" pitchFamily="34" charset="-128"/>
                <a:cs typeface="Arial" panose="020B0604020202020204" pitchFamily="34" charset="0"/>
              </a:rPr>
              <a:t>(2 of 2)</a:t>
            </a:r>
            <a:endParaRPr lang="en-US" altLang="en-US" sz="2000" dirty="0" smtClean="0">
              <a:solidFill>
                <a:schemeClr val="tx2"/>
              </a:solidFill>
              <a:latin typeface="Arial" panose="020B0604020202020204" pitchFamily="34" charset="0"/>
              <a:cs typeface="Arial" panose="020B0604020202020204" pitchFamily="34" charset="0"/>
            </a:endParaRPr>
          </a:p>
        </p:txBody>
      </p:sp>
      <p:sp>
        <p:nvSpPr>
          <p:cNvPr id="6" name="Text Placeholder 5"/>
          <p:cNvSpPr>
            <a:spLocks noGrp="1"/>
          </p:cNvSpPr>
          <p:nvPr>
            <p:ph idx="1"/>
          </p:nvPr>
        </p:nvSpPr>
        <p:spPr>
          <a:xfrm>
            <a:off x="457200" y="1600976"/>
            <a:ext cx="4313853" cy="375310"/>
          </a:xfrm>
        </p:spPr>
        <p:txBody>
          <a:bodyPr/>
          <a:lstStyle/>
          <a:p>
            <a:pPr marL="255600" indent="-255600">
              <a:spcBef>
                <a:spcPts val="1500"/>
              </a:spcBef>
              <a:buClr>
                <a:schemeClr val="tx2"/>
              </a:buClr>
              <a:buFont typeface="Arial" panose="020B0604020202020204" pitchFamily="34" charset="0"/>
              <a:buChar char="•"/>
              <a:defRPr/>
            </a:pPr>
            <a:r>
              <a:rPr lang="en-US" sz="1800" dirty="0" smtClean="0">
                <a:latin typeface="+mn-lt"/>
                <a:ea typeface="ＭＳ Ｐゴシック" charset="0"/>
              </a:rPr>
              <a:t>maximum </a:t>
            </a:r>
            <a:r>
              <a:rPr lang="en-US" sz="1800" dirty="0">
                <a:latin typeface="+mn-lt"/>
                <a:ea typeface="ＭＳ Ｐゴシック" charset="0"/>
              </a:rPr>
              <a:t>per-connection throughput</a:t>
            </a:r>
            <a:r>
              <a:rPr lang="en-US" sz="1800" dirty="0" smtClean="0">
                <a:latin typeface="+mn-lt"/>
                <a:ea typeface="ＭＳ Ｐゴシック" charset="0"/>
              </a:rPr>
              <a:t>:</a:t>
            </a:r>
            <a:endParaRPr lang="en-US" sz="1800" dirty="0">
              <a:latin typeface="+mn-lt"/>
            </a:endParaRPr>
          </a:p>
        </p:txBody>
      </p:sp>
      <p:graphicFrame>
        <p:nvGraphicFramePr>
          <p:cNvPr id="156678" name="Object 7" descr="R halves."/>
          <p:cNvGraphicFramePr>
            <a:graphicFrameLocks noChangeAspect="1"/>
          </p:cNvGraphicFramePr>
          <p:nvPr>
            <p:extLst>
              <p:ext uri="{D42A27DB-BD31-4B8C-83A1-F6EECF244321}">
                <p14:modId xmlns:p14="http://schemas.microsoft.com/office/powerpoint/2010/main" val="3229409023"/>
              </p:ext>
            </p:extLst>
          </p:nvPr>
        </p:nvGraphicFramePr>
        <p:xfrm>
          <a:off x="4792776" y="1587170"/>
          <a:ext cx="256946" cy="568951"/>
        </p:xfrm>
        <a:graphic>
          <a:graphicData uri="http://schemas.openxmlformats.org/presentationml/2006/ole">
            <mc:AlternateContent xmlns:mc="http://schemas.openxmlformats.org/markup-compatibility/2006">
              <mc:Choice xmlns:v="urn:schemas-microsoft-com:vml" Requires="v">
                <p:oleObj spid="_x0000_s157034" name="Equation" r:id="rId4" imgW="177480" imgH="393480" progId="Equation.DSMT4">
                  <p:embed/>
                </p:oleObj>
              </mc:Choice>
              <mc:Fallback>
                <p:oleObj name="Equation" r:id="rId4" imgW="177480" imgH="39348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2776" y="1587170"/>
                        <a:ext cx="256946" cy="56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56675" name="Picture 3" descr="A graph plots lambda out versus lambda in. The graph is a line that increases to the point (R halves, R halves). Then, the graph continues as a horizontal line with a height of R halve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29761" y="1579092"/>
            <a:ext cx="2411342" cy="214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8"/>
          <p:cNvSpPr>
            <a:spLocks noGrp="1"/>
          </p:cNvSpPr>
          <p:nvPr>
            <p:ph idx="14"/>
          </p:nvPr>
        </p:nvSpPr>
        <p:spPr>
          <a:xfrm>
            <a:off x="457200" y="4218503"/>
            <a:ext cx="3394075" cy="447675"/>
          </a:xfrm>
        </p:spPr>
        <p:txBody>
          <a:bodyPr/>
          <a:lstStyle/>
          <a:p>
            <a:pPr marL="255600" indent="-255600">
              <a:spcBef>
                <a:spcPts val="1500"/>
              </a:spcBef>
              <a:buClr>
                <a:schemeClr val="tx2"/>
              </a:buClr>
              <a:buFont typeface="Arial" panose="020B0604020202020204" pitchFamily="34" charset="0"/>
              <a:buChar char="•"/>
              <a:defRPr/>
            </a:pPr>
            <a:r>
              <a:rPr lang="en-US" sz="1800" dirty="0" smtClean="0">
                <a:latin typeface="+mn-lt"/>
                <a:ea typeface="ＭＳ Ｐゴシック" charset="0"/>
              </a:rPr>
              <a:t>large delays as arrival rate,</a:t>
            </a:r>
            <a:endParaRPr lang="en-US" sz="1800" dirty="0">
              <a:latin typeface="+mn-lt"/>
            </a:endParaRPr>
          </a:p>
        </p:txBody>
      </p:sp>
      <p:graphicFrame>
        <p:nvGraphicFramePr>
          <p:cNvPr id="156680" name="Object 9" descr="Lambda sub in."/>
          <p:cNvGraphicFramePr>
            <a:graphicFrameLocks noChangeAspect="1"/>
          </p:cNvGraphicFramePr>
          <p:nvPr>
            <p:extLst>
              <p:ext uri="{D42A27DB-BD31-4B8C-83A1-F6EECF244321}">
                <p14:modId xmlns:p14="http://schemas.microsoft.com/office/powerpoint/2010/main" val="1282897918"/>
              </p:ext>
            </p:extLst>
          </p:nvPr>
        </p:nvGraphicFramePr>
        <p:xfrm>
          <a:off x="3579813" y="4232790"/>
          <a:ext cx="447675" cy="422275"/>
        </p:xfrm>
        <a:graphic>
          <a:graphicData uri="http://schemas.openxmlformats.org/presentationml/2006/ole">
            <mc:AlternateContent xmlns:mc="http://schemas.openxmlformats.org/markup-compatibility/2006">
              <mc:Choice xmlns:v="urn:schemas-microsoft-com:vml" Requires="v">
                <p:oleObj spid="_x0000_s157035" name="Equation" r:id="rId7" imgW="241200" imgH="228600" progId="Equation.DSMT4">
                  <p:embed/>
                </p:oleObj>
              </mc:Choice>
              <mc:Fallback>
                <p:oleObj name="Equation" r:id="rId7" imgW="241200" imgH="228600" progId="Equation.DSMT4">
                  <p:embed/>
                  <p:pic>
                    <p:nvPicPr>
                      <p:cNvPr id="0" name="Object 9"/>
                      <p:cNvPicPr>
                        <a:picLocks noChangeAspect="1" noChangeArrowheads="1"/>
                      </p:cNvPicPr>
                      <p:nvPr/>
                    </p:nvPicPr>
                    <p:blipFill>
                      <a:blip r:embed="rId8"/>
                      <a:srcRect/>
                      <a:stretch>
                        <a:fillRect/>
                      </a:stretch>
                    </p:blipFill>
                    <p:spPr bwMode="auto">
                      <a:xfrm>
                        <a:off x="3579813" y="4232790"/>
                        <a:ext cx="447675" cy="422275"/>
                      </a:xfrm>
                      <a:prstGeom prst="rect">
                        <a:avLst/>
                      </a:prstGeom>
                      <a:noFill/>
                      <a:ln>
                        <a:noFill/>
                      </a:ln>
                      <a:extLst/>
                    </p:spPr>
                  </p:pic>
                </p:oleObj>
              </mc:Fallback>
            </mc:AlternateContent>
          </a:graphicData>
        </a:graphic>
      </p:graphicFrame>
      <p:sp>
        <p:nvSpPr>
          <p:cNvPr id="7" name="Text Placeholder 6"/>
          <p:cNvSpPr>
            <a:spLocks noGrp="1"/>
          </p:cNvSpPr>
          <p:nvPr>
            <p:ph idx="13"/>
          </p:nvPr>
        </p:nvSpPr>
        <p:spPr>
          <a:xfrm>
            <a:off x="3921126" y="4232790"/>
            <a:ext cx="2391184" cy="449263"/>
          </a:xfrm>
        </p:spPr>
        <p:txBody>
          <a:bodyPr/>
          <a:lstStyle/>
          <a:p>
            <a:pPr>
              <a:spcBef>
                <a:spcPts val="150"/>
              </a:spcBef>
              <a:defRPr/>
            </a:pPr>
            <a:r>
              <a:rPr lang="en-US" sz="1800" dirty="0" smtClean="0">
                <a:latin typeface="+mn-lt"/>
                <a:ea typeface="ＭＳ Ｐゴシック" charset="0"/>
              </a:rPr>
              <a:t>approaches capacity</a:t>
            </a:r>
            <a:endParaRPr lang="en-US" sz="1800" dirty="0">
              <a:latin typeface="+mn-lt"/>
            </a:endParaRPr>
          </a:p>
        </p:txBody>
      </p:sp>
      <p:pic>
        <p:nvPicPr>
          <p:cNvPr id="156676" name="Picture 4" descr="A graph of delay over lambda sub in is a curve that rises with increasing slop as it approaches a dashed vertical line sat R halves."/>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08955" y="4141731"/>
            <a:ext cx="2237327" cy="21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Causes/Costs of Congestion: Scenario 2 </a:t>
            </a:r>
            <a:r>
              <a:rPr lang="en-US" sz="2000" dirty="0" smtClean="0">
                <a:solidFill>
                  <a:srgbClr val="007FA3"/>
                </a:solidFill>
                <a:latin typeface="Times New Roman" panose="02020603050405020304" pitchFamily="18" charset="0"/>
                <a:ea typeface="ＭＳ Ｐゴシック" charset="0"/>
                <a:cs typeface="+mj-cs"/>
                <a:sym typeface="Times New Roman"/>
              </a:rPr>
              <a:t>(1 of 6)</a:t>
            </a:r>
            <a:endParaRPr lang="en-US" sz="2000" dirty="0">
              <a:solidFill>
                <a:srgbClr val="007FA3"/>
              </a:solidFill>
              <a:latin typeface="Times New Roman" panose="02020603050405020304" pitchFamily="18" charset="0"/>
              <a:ea typeface="ＭＳ Ｐゴシック" charset="0"/>
              <a:cs typeface="+mj-cs"/>
              <a:sym typeface="Times New Roman"/>
            </a:endParaRPr>
          </a:p>
        </p:txBody>
      </p:sp>
      <p:sp>
        <p:nvSpPr>
          <p:cNvPr id="21" name="Content Placeholder 20"/>
          <p:cNvSpPr>
            <a:spLocks noGrp="1"/>
          </p:cNvSpPr>
          <p:nvPr>
            <p:ph idx="13"/>
          </p:nvPr>
        </p:nvSpPr>
        <p:spPr>
          <a:xfrm>
            <a:off x="457200" y="1608138"/>
            <a:ext cx="8229600" cy="919162"/>
          </a:xfrm>
        </p:spPr>
        <p:txBody>
          <a:bodyPr/>
          <a:lstStyle/>
          <a:p>
            <a:pPr marL="255600" indent="-255600">
              <a:spcBef>
                <a:spcPts val="1500"/>
              </a:spcBef>
              <a:buClr>
                <a:schemeClr val="tx2"/>
              </a:buClr>
              <a:buFont typeface="Arial" panose="020B0604020202020204" pitchFamily="34" charset="0"/>
              <a:buChar char="•"/>
              <a:defRPr/>
            </a:pPr>
            <a:r>
              <a:rPr lang="en-US" sz="2000" dirty="0">
                <a:latin typeface="+mn-lt"/>
                <a:ea typeface="ＭＳ Ｐゴシック" charset="0"/>
              </a:rPr>
              <a:t>one router, </a:t>
            </a:r>
            <a:r>
              <a:rPr lang="en-US" sz="2000" b="1" dirty="0">
                <a:solidFill>
                  <a:schemeClr val="tx1"/>
                </a:solidFill>
                <a:latin typeface="+mn-lt"/>
                <a:ea typeface="ＭＳ Ｐゴシック" charset="0"/>
              </a:rPr>
              <a:t>finite</a:t>
            </a:r>
            <a:r>
              <a:rPr lang="en-US" sz="2000" dirty="0">
                <a:latin typeface="+mn-lt"/>
                <a:ea typeface="ＭＳ Ｐゴシック" charset="0"/>
              </a:rPr>
              <a:t> </a:t>
            </a:r>
            <a:r>
              <a:rPr lang="en-US" sz="2000" dirty="0" smtClean="0">
                <a:latin typeface="+mn-lt"/>
                <a:ea typeface="ＭＳ Ｐゴシック" charset="0"/>
              </a:rPr>
              <a:t>buffers</a:t>
            </a:r>
            <a:endParaRPr lang="en-US" sz="2000" dirty="0">
              <a:latin typeface="+mn-lt"/>
              <a:ea typeface="ＭＳ Ｐゴシック" charset="0"/>
            </a:endParaRPr>
          </a:p>
          <a:p>
            <a:pPr marL="255600" indent="-255600">
              <a:spcBef>
                <a:spcPts val="1500"/>
              </a:spcBef>
              <a:buClr>
                <a:schemeClr val="tx2"/>
              </a:buClr>
              <a:buFont typeface="Arial" panose="020B0604020202020204" pitchFamily="34" charset="0"/>
              <a:buChar char="•"/>
              <a:defRPr/>
            </a:pPr>
            <a:r>
              <a:rPr lang="en-US" sz="2000" dirty="0">
                <a:latin typeface="+mn-lt"/>
                <a:ea typeface="ＭＳ Ｐゴシック" charset="0"/>
              </a:rPr>
              <a:t>sender retransmission of timed-out </a:t>
            </a:r>
            <a:r>
              <a:rPr lang="en-US" sz="2000" dirty="0" smtClean="0">
                <a:latin typeface="+mn-lt"/>
                <a:ea typeface="ＭＳ Ｐゴシック" charset="0"/>
              </a:rPr>
              <a:t>packet</a:t>
            </a:r>
            <a:endParaRPr lang="en-US" sz="2000" dirty="0">
              <a:latin typeface="+mn-lt"/>
              <a:ea typeface="ＭＳ Ｐゴシック" charset="0"/>
            </a:endParaRPr>
          </a:p>
        </p:txBody>
      </p:sp>
      <p:sp>
        <p:nvSpPr>
          <p:cNvPr id="22" name="Content Placeholder 21"/>
          <p:cNvSpPr>
            <a:spLocks noGrp="1"/>
          </p:cNvSpPr>
          <p:nvPr>
            <p:ph idx="14"/>
          </p:nvPr>
        </p:nvSpPr>
        <p:spPr>
          <a:xfrm>
            <a:off x="457200" y="2519363"/>
            <a:ext cx="6499225" cy="493712"/>
          </a:xfrm>
        </p:spPr>
        <p:txBody>
          <a:bodyPr/>
          <a:lstStyle/>
          <a:p>
            <a:pPr marL="741600" lvl="1" indent="-284400">
              <a:spcBef>
                <a:spcPts val="600"/>
              </a:spcBef>
              <a:buClr>
                <a:schemeClr val="tx2"/>
              </a:buClr>
              <a:buFont typeface="Arial" panose="020B0604020202020204" pitchFamily="34" charset="0"/>
              <a:buChar char="–"/>
              <a:defRPr/>
            </a:pPr>
            <a:r>
              <a:rPr lang="en-US" sz="2000" dirty="0">
                <a:latin typeface="+mn-lt"/>
                <a:ea typeface="ＭＳ Ｐゴシック" charset="0"/>
              </a:rPr>
              <a:t>application-layer input = application-layer output</a:t>
            </a:r>
            <a:r>
              <a:rPr lang="en-US" sz="2000" dirty="0" smtClean="0">
                <a:latin typeface="+mn-lt"/>
                <a:ea typeface="ＭＳ Ｐゴシック" charset="0"/>
              </a:rPr>
              <a:t>:</a:t>
            </a:r>
            <a:endParaRPr lang="en-US" dirty="0">
              <a:latin typeface="+mn-lt"/>
            </a:endParaRPr>
          </a:p>
        </p:txBody>
      </p:sp>
      <p:graphicFrame>
        <p:nvGraphicFramePr>
          <p:cNvPr id="158725" name="Object 138" descr="Lambda sub in = lambda sub out."/>
          <p:cNvGraphicFramePr>
            <a:graphicFrameLocks noChangeAspect="1"/>
          </p:cNvGraphicFramePr>
          <p:nvPr>
            <p:extLst>
              <p:ext uri="{D42A27DB-BD31-4B8C-83A1-F6EECF244321}">
                <p14:modId xmlns:p14="http://schemas.microsoft.com/office/powerpoint/2010/main" val="2680835115"/>
              </p:ext>
            </p:extLst>
          </p:nvPr>
        </p:nvGraphicFramePr>
        <p:xfrm>
          <a:off x="6853238" y="2598738"/>
          <a:ext cx="968375" cy="387350"/>
        </p:xfrm>
        <a:graphic>
          <a:graphicData uri="http://schemas.openxmlformats.org/presentationml/2006/ole">
            <mc:AlternateContent xmlns:mc="http://schemas.openxmlformats.org/markup-compatibility/2006">
              <mc:Choice xmlns:v="urn:schemas-microsoft-com:vml" Requires="v">
                <p:oleObj spid="_x0000_s159079" name="Equation" r:id="rId3" imgW="571320" imgH="228600" progId="Equation.DSMT4">
                  <p:embed/>
                </p:oleObj>
              </mc:Choice>
              <mc:Fallback>
                <p:oleObj name="Equation" r:id="rId3" imgW="571320" imgH="228600" progId="Equation.DSMT4">
                  <p:embed/>
                  <p:pic>
                    <p:nvPicPr>
                      <p:cNvPr id="0" name="Object 1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3238" y="2598738"/>
                        <a:ext cx="9683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Placeholder 18"/>
          <p:cNvSpPr>
            <a:spLocks noGrp="1"/>
          </p:cNvSpPr>
          <p:nvPr>
            <p:ph idx="1"/>
          </p:nvPr>
        </p:nvSpPr>
        <p:spPr>
          <a:xfrm>
            <a:off x="457200" y="2925763"/>
            <a:ext cx="6362700" cy="488950"/>
          </a:xfrm>
        </p:spPr>
        <p:txBody>
          <a:bodyPr/>
          <a:lstStyle/>
          <a:p>
            <a:pPr marL="741600" lvl="1" indent="-284400">
              <a:spcBef>
                <a:spcPts val="600"/>
              </a:spcBef>
              <a:buClr>
                <a:schemeClr val="tx2"/>
              </a:buClr>
              <a:buFont typeface="Arial" panose="020B0604020202020204" pitchFamily="34" charset="0"/>
              <a:buChar char="–"/>
              <a:defRPr/>
            </a:pPr>
            <a:r>
              <a:rPr lang="en-US" sz="2000" dirty="0" smtClean="0">
                <a:latin typeface="+mn-lt"/>
                <a:ea typeface="ＭＳ Ｐゴシック" charset="0"/>
              </a:rPr>
              <a:t>transport-layer </a:t>
            </a:r>
            <a:r>
              <a:rPr lang="en-US" sz="2000" dirty="0">
                <a:latin typeface="+mn-lt"/>
                <a:ea typeface="ＭＳ Ｐゴシック" charset="0"/>
              </a:rPr>
              <a:t>input includes </a:t>
            </a:r>
            <a:r>
              <a:rPr lang="en-US" sz="2000" b="1" dirty="0" smtClean="0">
                <a:latin typeface="+mn-lt"/>
                <a:ea typeface="ＭＳ Ｐゴシック" charset="0"/>
              </a:rPr>
              <a:t>retransmissions</a:t>
            </a:r>
            <a:r>
              <a:rPr lang="en-US" sz="2000" i="1" dirty="0" smtClean="0">
                <a:latin typeface="+mn-lt"/>
                <a:ea typeface="ＭＳ Ｐゴシック" charset="0"/>
              </a:rPr>
              <a:t> </a:t>
            </a:r>
            <a:r>
              <a:rPr lang="en-US" sz="2000" dirty="0" smtClean="0">
                <a:latin typeface="+mn-lt"/>
                <a:ea typeface="ＭＳ Ｐゴシック" charset="0"/>
              </a:rPr>
              <a:t>:</a:t>
            </a:r>
            <a:endParaRPr lang="en-US" sz="2000" dirty="0">
              <a:latin typeface="+mn-lt"/>
            </a:endParaRPr>
          </a:p>
        </p:txBody>
      </p:sp>
      <p:graphicFrame>
        <p:nvGraphicFramePr>
          <p:cNvPr id="158727" name="Object 19" descr="Lambda prime sub in is greater than or equal to lambda sun in."/>
          <p:cNvGraphicFramePr>
            <a:graphicFrameLocks noChangeAspect="1"/>
          </p:cNvGraphicFramePr>
          <p:nvPr>
            <p:extLst>
              <p:ext uri="{D42A27DB-BD31-4B8C-83A1-F6EECF244321}">
                <p14:modId xmlns:p14="http://schemas.microsoft.com/office/powerpoint/2010/main" val="1868522885"/>
              </p:ext>
            </p:extLst>
          </p:nvPr>
        </p:nvGraphicFramePr>
        <p:xfrm>
          <a:off x="6848475" y="2990850"/>
          <a:ext cx="903288" cy="387350"/>
        </p:xfrm>
        <a:graphic>
          <a:graphicData uri="http://schemas.openxmlformats.org/presentationml/2006/ole">
            <mc:AlternateContent xmlns:mc="http://schemas.openxmlformats.org/markup-compatibility/2006">
              <mc:Choice xmlns:v="urn:schemas-microsoft-com:vml" Requires="v">
                <p:oleObj spid="_x0000_s159080" name="Equation" r:id="rId5" imgW="533160" imgH="228600" progId="Equation.DSMT4">
                  <p:embed/>
                </p:oleObj>
              </mc:Choice>
              <mc:Fallback>
                <p:oleObj name="Equation" r:id="rId5" imgW="533160" imgH="228600" progId="Equation.DSMT4">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8475" y="2990850"/>
                        <a:ext cx="90328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58728" name="Picture 26" descr="A diagram has 4 parts connected to a central router. Each of the 4 parts are tables with 5 blank rows. There are 2 tables on each side of the router, left and right. Left, P C’s. Right, servers. Arrows from the left start at the tables, pass through the router, and move up the right tables. Some parts of the diagram have notes. Central router, finite shared output, link buffers. On the router there is a small bar with 6 tiny lines. Left side, P C’s. Each table has a P C beside it, A and B. A. In row 1, there is a bar. Notes, lambda sub in, original data. An arrow begins at the bar and moves down the table. At row 2 on the arrow, there is a point. Notes, lambda prime sub in, original data, plus retransmitted data. To the left of the point, there is another bar. Notes, copy. The arrow continues down and right, through the router. Notes, free buffer space. The arrow passes through the router, and goes up the first table on the server side. Right side, servers. Where the arrow reaches the top row of the first server table, there are notes, lambda sub out. P C side. P C, B. From the top row of the table, an arrow moves down and right, passes through the router, moves right and up the table of server side, server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401763" y="3544888"/>
            <a:ext cx="6340475"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000"/>
            <a:ext cx="8229600" cy="677863"/>
          </a:xfrm>
        </p:spPr>
        <p:txBody>
          <a:bodyPr>
            <a:spAutoFit/>
          </a:bodyPr>
          <a:lstStyle/>
          <a:p>
            <a:pPr>
              <a:defRPr/>
            </a:pPr>
            <a:r>
              <a:rPr lang="en-US" sz="3200" dirty="0" smtClean="0">
                <a:latin typeface="Times New Roman" panose="02020603050405020304" pitchFamily="18" charset="0"/>
                <a:ea typeface="ＭＳ Ｐゴシック" charset="0"/>
                <a:cs typeface="+mj-cs"/>
              </a:rPr>
              <a:t>Causes/Costs of Congestion: Scenario 2 </a:t>
            </a:r>
            <a:r>
              <a:rPr lang="en-US" sz="2000" b="0" dirty="0" smtClean="0">
                <a:latin typeface="Times New Roman" panose="02020603050405020304" pitchFamily="18" charset="0"/>
                <a:ea typeface="ＭＳ Ｐゴシック" charset="0"/>
                <a:cs typeface="+mj-cs"/>
              </a:rPr>
              <a:t>(2 of 6)</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4605338" cy="1392238"/>
          </a:xfrm>
        </p:spPr>
        <p:txBody>
          <a:bodyPr>
            <a:spAutoFit/>
          </a:bodyPr>
          <a:lstStyle/>
          <a:p>
            <a:pPr marL="0" indent="0">
              <a:spcBef>
                <a:spcPts val="0"/>
              </a:spcBef>
              <a:buFont typeface="Arial" panose="020B0604020202020204" pitchFamily="34" charset="0"/>
              <a:buNone/>
              <a:defRPr/>
            </a:pPr>
            <a:r>
              <a:rPr lang="en-US" sz="2200" b="1" dirty="0">
                <a:latin typeface="Arial (Body)"/>
                <a:ea typeface="ＭＳ Ｐゴシック" charset="0"/>
                <a:cs typeface="+mn-cs"/>
              </a:rPr>
              <a:t>idealization: perfect knowledge</a:t>
            </a:r>
          </a:p>
          <a:p>
            <a:pPr marL="255600" lvl="1" indent="-255600">
              <a:spcBef>
                <a:spcPts val="1500"/>
              </a:spcBef>
              <a:buFont typeface="Arial" panose="020B0604020202020204" pitchFamily="34" charset="0"/>
              <a:buChar char="•"/>
              <a:defRPr/>
            </a:pPr>
            <a:r>
              <a:rPr lang="en-US" sz="2200" dirty="0">
                <a:latin typeface="Arial (Body)"/>
                <a:ea typeface="ＭＳ Ｐゴシック" charset="0"/>
                <a:cs typeface="+mn-cs"/>
              </a:rPr>
              <a:t>sender sends only when router buffers </a:t>
            </a:r>
            <a:r>
              <a:rPr lang="en-US" sz="2200" dirty="0" smtClean="0">
                <a:latin typeface="Arial (Body)"/>
                <a:ea typeface="ＭＳ Ｐゴシック" charset="0"/>
                <a:cs typeface="+mn-cs"/>
              </a:rPr>
              <a:t>available</a:t>
            </a:r>
            <a:endParaRPr lang="en-US" sz="2200" dirty="0">
              <a:latin typeface="Arial (Body)"/>
              <a:ea typeface="ＭＳ Ｐゴシック" charset="0"/>
              <a:cs typeface="+mn-cs"/>
            </a:endParaRPr>
          </a:p>
        </p:txBody>
      </p:sp>
      <p:pic>
        <p:nvPicPr>
          <p:cNvPr id="159748" name="Picture 21" descr="A graph plots lambda out versus lambda in. The graph is a line that rises from the origin to (R halves, R halve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1238" y="1547813"/>
            <a:ext cx="18923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9" name="Picture 22" descr="Host A and host B are connected to a router, which is connected to two servers. In host A, lambda in is the original data, which transmits through the router to one of the servers and becomes lambda out. The router has free buffer space and a finite shared output link buffers. Host A has a copy of the data, lambda prime in, the original data plus retransmitted data."/>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0013" y="3438525"/>
            <a:ext cx="6403975"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000"/>
            <a:ext cx="8229600" cy="677863"/>
          </a:xfrm>
        </p:spPr>
        <p:txBody>
          <a:bodyPr>
            <a:spAutoFit/>
          </a:bodyPr>
          <a:lstStyle/>
          <a:p>
            <a:pPr>
              <a:defRPr/>
            </a:pPr>
            <a:r>
              <a:rPr lang="en-US" sz="3200" dirty="0" smtClean="0">
                <a:latin typeface="Times New Roman" panose="02020603050405020304" pitchFamily="18" charset="0"/>
                <a:ea typeface="ＭＳ Ｐゴシック" charset="0"/>
                <a:cs typeface="+mj-cs"/>
              </a:rPr>
              <a:t>Causes/Costs of Congestion: Scenario 2 </a:t>
            </a:r>
            <a:r>
              <a:rPr lang="en-US" sz="2000" b="0" dirty="0" smtClean="0">
                <a:latin typeface="Times New Roman" panose="02020603050405020304" pitchFamily="18" charset="0"/>
                <a:ea typeface="ＭＳ Ｐゴシック" charset="0"/>
                <a:cs typeface="+mj-cs"/>
              </a:rPr>
              <a:t>(3 of 6)</a:t>
            </a:r>
            <a:endParaRPr lang="en-US" sz="2000" b="0" dirty="0">
              <a:latin typeface="Times New Roman" panose="02020603050405020304" pitchFamily="18" charset="0"/>
              <a:ea typeface="ＭＳ Ｐゴシック" charset="0"/>
              <a:cs typeface="+mj-cs"/>
            </a:endParaRPr>
          </a:p>
        </p:txBody>
      </p:sp>
      <p:sp>
        <p:nvSpPr>
          <p:cNvPr id="3" name="Content Placeholder 2"/>
          <p:cNvSpPr>
            <a:spLocks noGrp="1"/>
          </p:cNvSpPr>
          <p:nvPr>
            <p:ph type="body" idx="1"/>
          </p:nvPr>
        </p:nvSpPr>
        <p:spPr>
          <a:xfrm>
            <a:off x="457200" y="1600200"/>
            <a:ext cx="8229600" cy="1484313"/>
          </a:xfrm>
        </p:spPr>
        <p:txBody>
          <a:bodyPr>
            <a:spAutoFit/>
          </a:bodyPr>
          <a:lstStyle/>
          <a:p>
            <a:pPr marL="255651" indent="-255651">
              <a:defRPr/>
            </a:pPr>
            <a:r>
              <a:rPr lang="en-US" sz="2400" b="1" dirty="0">
                <a:latin typeface="Arial (Body)"/>
                <a:ea typeface="ＭＳ Ｐゴシック" charset="0"/>
                <a:cs typeface="+mn-cs"/>
              </a:rPr>
              <a:t>Idealization: known loss</a:t>
            </a:r>
            <a:r>
              <a:rPr lang="en-US" sz="2400" dirty="0">
                <a:latin typeface="Arial (Body)"/>
                <a:ea typeface="ＭＳ Ｐゴシック" charset="0"/>
                <a:cs typeface="+mn-cs"/>
              </a:rPr>
              <a:t> packets can be lost, dropped at router </a:t>
            </a:r>
            <a:r>
              <a:rPr lang="en-US" sz="2400" dirty="0" smtClean="0">
                <a:latin typeface="Arial (Body)"/>
                <a:ea typeface="ＭＳ Ｐゴシック" charset="0"/>
                <a:cs typeface="+mn-cs"/>
              </a:rPr>
              <a:t>due to </a:t>
            </a:r>
            <a:r>
              <a:rPr lang="en-US" sz="2400" dirty="0">
                <a:latin typeface="Arial (Body)"/>
                <a:ea typeface="ＭＳ Ｐゴシック" charset="0"/>
                <a:cs typeface="+mn-cs"/>
              </a:rPr>
              <a:t>full buffers</a:t>
            </a:r>
          </a:p>
          <a:p>
            <a:pPr marL="255651" indent="-255651">
              <a:defRPr/>
            </a:pPr>
            <a:r>
              <a:rPr lang="en-US" sz="2400" dirty="0">
                <a:latin typeface="Arial (Body)"/>
                <a:ea typeface="ＭＳ Ｐゴシック" charset="0"/>
                <a:cs typeface="+mn-cs"/>
              </a:rPr>
              <a:t>sender only resends if packet </a:t>
            </a:r>
            <a:r>
              <a:rPr lang="en-US" sz="2400" b="1" dirty="0">
                <a:latin typeface="Arial (Body)"/>
                <a:ea typeface="ＭＳ Ｐゴシック" charset="0"/>
                <a:cs typeface="+mn-cs"/>
              </a:rPr>
              <a:t>known</a:t>
            </a:r>
            <a:r>
              <a:rPr lang="en-US" sz="2400" dirty="0">
                <a:latin typeface="Arial (Body)"/>
                <a:ea typeface="ＭＳ Ｐゴシック" charset="0"/>
                <a:cs typeface="+mn-cs"/>
              </a:rPr>
              <a:t> to be </a:t>
            </a:r>
            <a:r>
              <a:rPr lang="en-US" sz="2400" dirty="0" smtClean="0">
                <a:latin typeface="Arial (Body)"/>
                <a:ea typeface="ＭＳ Ｐゴシック" charset="0"/>
                <a:cs typeface="+mn-cs"/>
              </a:rPr>
              <a:t>lost</a:t>
            </a:r>
            <a:endParaRPr lang="en-US" sz="2400" dirty="0">
              <a:latin typeface="Arial (Body)"/>
              <a:ea typeface="ＭＳ Ｐゴシック" charset="0"/>
              <a:cs typeface="+mn-cs"/>
            </a:endParaRPr>
          </a:p>
        </p:txBody>
      </p:sp>
      <p:pic>
        <p:nvPicPr>
          <p:cNvPr id="4" name="Picture 3" descr="Host A and host B are connected to a router, which is connected to two servers. In host A, lambda in is the original data, which transmits through the router to one of the servers and becomes lambda out. The router has no buffer space and data from host B is lost. Host A has a copy of the data, lambda prime in, the original data plus retransmitted data.&#10;"/>
          <p:cNvPicPr>
            <a:picLocks noChangeAspect="1"/>
          </p:cNvPicPr>
          <p:nvPr/>
        </p:nvPicPr>
        <p:blipFill>
          <a:blip r:embed="rId2"/>
          <a:stretch>
            <a:fillRect/>
          </a:stretch>
        </p:blipFill>
        <p:spPr>
          <a:xfrm>
            <a:off x="1138231" y="3346892"/>
            <a:ext cx="6867538" cy="2809447"/>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000"/>
            <a:ext cx="8229600" cy="677863"/>
          </a:xfrm>
        </p:spPr>
        <p:txBody>
          <a:bodyPr>
            <a:spAutoFit/>
          </a:bodyPr>
          <a:lstStyle/>
          <a:p>
            <a:pPr>
              <a:defRPr/>
            </a:pPr>
            <a:r>
              <a:rPr lang="en-US" sz="3200" dirty="0" smtClean="0">
                <a:latin typeface="Times New Roman" panose="02020603050405020304" pitchFamily="18" charset="0"/>
                <a:ea typeface="ＭＳ Ｐゴシック" charset="0"/>
                <a:cs typeface="+mj-cs"/>
              </a:rPr>
              <a:t>Causes/Costs of Congestion: Scenario 2 </a:t>
            </a:r>
            <a:r>
              <a:rPr lang="en-US" sz="2000" b="0" dirty="0" smtClean="0">
                <a:latin typeface="Times New Roman" panose="02020603050405020304" pitchFamily="18" charset="0"/>
                <a:ea typeface="ＭＳ Ｐゴシック" charset="0"/>
                <a:cs typeface="+mj-cs"/>
              </a:rPr>
              <a:t>(4 of 6)</a:t>
            </a:r>
            <a:endParaRPr lang="en-US" sz="2000" b="0" dirty="0">
              <a:latin typeface="Times New Roman" panose="02020603050405020304" pitchFamily="18" charset="0"/>
              <a:ea typeface="ＭＳ Ｐゴシック" charset="0"/>
              <a:cs typeface="+mj-cs"/>
            </a:endParaRPr>
          </a:p>
        </p:txBody>
      </p:sp>
      <p:pic>
        <p:nvPicPr>
          <p:cNvPr id="6" name="Picture 5" descr="A graph of lambda sub out over lambda sub in. The maximum mark on both axes is start fraction R over 2 end fraction. A line rises over the x axis at a steady rate until it approaches a vertical line, start fraction R over 2 end fraction. Before this line, the slope decreases. Where the graph reaches the vertical line there is a point. Beyond the vertical line, the graph’s slope continues to decrease until it reaches the horizontal line, start fraction R over 2 end fraction. When sending at start fraction R over 2 end fraction, some packets are retransmissions but asymptotic goodput is still start fraction R over 2 end fraction. Why?"/>
          <p:cNvPicPr>
            <a:picLocks noChangeAspect="1"/>
          </p:cNvPicPr>
          <p:nvPr/>
        </p:nvPicPr>
        <p:blipFill>
          <a:blip r:embed="rId2"/>
          <a:stretch>
            <a:fillRect/>
          </a:stretch>
        </p:blipFill>
        <p:spPr>
          <a:xfrm>
            <a:off x="2882256" y="1598575"/>
            <a:ext cx="3379489" cy="1680335"/>
          </a:xfrm>
          <a:prstGeom prst="rect">
            <a:avLst/>
          </a:prstGeom>
        </p:spPr>
      </p:pic>
      <p:pic>
        <p:nvPicPr>
          <p:cNvPr id="7" name="Picture 6" descr="A diagram has 4 parts connected to a central router. Each of the 4 parts are tables with 5 blank rows. There are 2 tables on each side of the router, left and right. Left, P C’s. Right, servers. Arrows from the left start at the tables, pass through the router, and move up the right tables. Some parts of the diagram have notes. Central router, finite shared output, link buffers. On the router there is a small bar with 6 tiny lines. Below the router is a trash can. Left side, P C’s. Each table has a P C beside it, A and B. A. In row 1, there is a point. Notes, lambda sub in, original data. An arrow begins at the point and moves down the table. At row 2 on the arrow, there is another point. Notes, lambda prime sub in, original data, plus retransmitted data. To the left of the point, there is a small bar. Notes, copy. The arrow continues down and right, through the router. Notes, free buffer space. The arrow passes through the router, and goes up the first table on the server side. Right side, servers. Where the arrow reaches the top row of the first server table, there are notes, lambda sub out. P C side. P C, B. From the top row of the table, an arrow moves down and right, passes through the router, moves right and up the table of server side, server 2."/>
          <p:cNvPicPr>
            <a:picLocks noChangeAspect="1"/>
          </p:cNvPicPr>
          <p:nvPr/>
        </p:nvPicPr>
        <p:blipFill>
          <a:blip r:embed="rId3"/>
          <a:stretch>
            <a:fillRect/>
          </a:stretch>
        </p:blipFill>
        <p:spPr>
          <a:xfrm>
            <a:off x="1463455" y="3577908"/>
            <a:ext cx="6217091" cy="2543356"/>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Causes/Costs of Congestion: Scenario 2 </a:t>
            </a:r>
            <a:r>
              <a:rPr lang="en-US" sz="2000" b="0" dirty="0" smtClean="0">
                <a:solidFill>
                  <a:srgbClr val="007FA3"/>
                </a:solidFill>
                <a:latin typeface="Times New Roman" panose="02020603050405020304" pitchFamily="18" charset="0"/>
                <a:ea typeface="ＭＳ Ｐゴシック" charset="0"/>
                <a:cs typeface="+mj-cs"/>
                <a:sym typeface="Times New Roman"/>
              </a:rPr>
              <a:t>(5 of 6)</a:t>
            </a:r>
            <a:endParaRPr lang="en-US" sz="2000" b="0" dirty="0">
              <a:solidFill>
                <a:srgbClr val="007FA3"/>
              </a:solidFill>
              <a:latin typeface="Times New Roman" panose="02020603050405020304" pitchFamily="18" charset="0"/>
              <a:ea typeface="ＭＳ Ｐゴシック" charset="0"/>
              <a:cs typeface="+mj-cs"/>
              <a:sym typeface="Times New Roman"/>
            </a:endParaRPr>
          </a:p>
        </p:txBody>
      </p:sp>
      <p:sp>
        <p:nvSpPr>
          <p:cNvPr id="26" name="Text Placeholder 25"/>
          <p:cNvSpPr>
            <a:spLocks noGrp="1"/>
          </p:cNvSpPr>
          <p:nvPr>
            <p:ph type="body" idx="1"/>
          </p:nvPr>
        </p:nvSpPr>
        <p:spPr>
          <a:xfrm>
            <a:off x="457200" y="1600200"/>
            <a:ext cx="8229600" cy="1924665"/>
          </a:xfrm>
        </p:spPr>
        <p:txBody>
          <a:bodyPr/>
          <a:lstStyle/>
          <a:p>
            <a:pPr marL="0" indent="0">
              <a:buClr>
                <a:srgbClr val="000099"/>
              </a:buClr>
              <a:buSzPct val="65000"/>
              <a:buFont typeface="Wingdings" charset="0"/>
              <a:buNone/>
              <a:defRPr/>
            </a:pPr>
            <a:r>
              <a:rPr lang="en-US" sz="2400" b="1" dirty="0">
                <a:solidFill>
                  <a:schemeClr val="tx1"/>
                </a:solidFill>
                <a:latin typeface="+mn-lt"/>
                <a:ea typeface="ＭＳ Ｐゴシック" charset="0"/>
              </a:rPr>
              <a:t>Realistic: </a:t>
            </a:r>
            <a:r>
              <a:rPr lang="en-US" sz="2400" b="1" dirty="0" smtClean="0">
                <a:solidFill>
                  <a:schemeClr val="tx1"/>
                </a:solidFill>
                <a:latin typeface="+mn-lt"/>
                <a:ea typeface="ＭＳ Ｐゴシック" charset="0"/>
              </a:rPr>
              <a:t>duplicates</a:t>
            </a:r>
            <a:endParaRPr lang="en-US" sz="2400" b="1" dirty="0">
              <a:solidFill>
                <a:schemeClr val="tx1"/>
              </a:solidFill>
              <a:latin typeface="+mn-lt"/>
              <a:ea typeface="ＭＳ Ｐゴシック" charset="0"/>
            </a:endParaRPr>
          </a:p>
          <a:p>
            <a:pPr>
              <a:buClr>
                <a:schemeClr val="tx2"/>
              </a:buClr>
              <a:defRPr/>
            </a:pPr>
            <a:r>
              <a:rPr lang="en-US" sz="2400" dirty="0">
                <a:latin typeface="+mn-lt"/>
                <a:ea typeface="ＭＳ Ｐゴシック" charset="0"/>
              </a:rPr>
              <a:t>packets can be lost, dropped at router </a:t>
            </a:r>
            <a:r>
              <a:rPr lang="en-US" sz="2400" dirty="0" smtClean="0">
                <a:latin typeface="+mn-lt"/>
                <a:ea typeface="ＭＳ Ｐゴシック" charset="0"/>
              </a:rPr>
              <a:t>due to </a:t>
            </a:r>
            <a:r>
              <a:rPr lang="en-US" sz="2400" dirty="0">
                <a:latin typeface="+mn-lt"/>
                <a:ea typeface="ＭＳ Ｐゴシック" charset="0"/>
              </a:rPr>
              <a:t>full buffers</a:t>
            </a:r>
          </a:p>
          <a:p>
            <a:pPr>
              <a:buClr>
                <a:schemeClr val="tx2"/>
              </a:buClr>
              <a:defRPr/>
            </a:pPr>
            <a:r>
              <a:rPr lang="en-US" sz="2400" dirty="0">
                <a:latin typeface="+mn-lt"/>
                <a:ea typeface="ＭＳ Ｐゴシック" charset="0"/>
              </a:rPr>
              <a:t>sender times out prematurely, sending </a:t>
            </a:r>
            <a:r>
              <a:rPr lang="en-US" sz="2400" b="1" dirty="0">
                <a:solidFill>
                  <a:schemeClr val="tx1"/>
                </a:solidFill>
                <a:latin typeface="+mn-lt"/>
                <a:ea typeface="ＭＳ Ｐゴシック" charset="0"/>
              </a:rPr>
              <a:t>two</a:t>
            </a:r>
            <a:r>
              <a:rPr lang="en-US" sz="2400" i="1" dirty="0">
                <a:latin typeface="+mn-lt"/>
                <a:ea typeface="ＭＳ Ｐゴシック" charset="0"/>
              </a:rPr>
              <a:t> </a:t>
            </a:r>
            <a:r>
              <a:rPr lang="en-US" sz="2400" dirty="0">
                <a:latin typeface="+mn-lt"/>
                <a:ea typeface="ＭＳ Ｐゴシック" charset="0"/>
              </a:rPr>
              <a:t>copies, both of which are </a:t>
            </a:r>
            <a:r>
              <a:rPr lang="en-US" sz="2400" dirty="0" smtClean="0">
                <a:latin typeface="+mn-lt"/>
                <a:ea typeface="ＭＳ Ｐゴシック" charset="0"/>
              </a:rPr>
              <a:t>delivered</a:t>
            </a:r>
            <a:endParaRPr lang="en-US" sz="2400" dirty="0">
              <a:latin typeface="+mn-lt"/>
              <a:ea typeface="ＭＳ Ｐゴシック" charset="0"/>
            </a:endParaRPr>
          </a:p>
        </p:txBody>
      </p:sp>
      <p:pic>
        <p:nvPicPr>
          <p:cNvPr id="30" name="Picture 29" descr="A graph of lambda sub out over lambda prime sub in. The maximum mark on both axes is start fraction R over 2 end fraction. A line rises over the x axis at a steady rate until it approaches a vertical line, start fraction R over 2 end fraction. Before this line, the slope decreases. Where the graph reaches the vertical line there is a point. Beyond the vertical line, the graph’s slope decreases exponentially as it approaches the horizontal line, start fraction R over 2 end fraction. When sending at start fraction R over 2 end fraction, some packets are retransmissions including duplicated that are delivered."/>
          <p:cNvPicPr>
            <a:picLocks noChangeAspect="1"/>
          </p:cNvPicPr>
          <p:nvPr/>
        </p:nvPicPr>
        <p:blipFill>
          <a:blip r:embed="rId2"/>
          <a:stretch>
            <a:fillRect/>
          </a:stretch>
        </p:blipFill>
        <p:spPr>
          <a:xfrm>
            <a:off x="2271704" y="3885458"/>
            <a:ext cx="4600593" cy="2287483"/>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572"/>
            <a:ext cx="8229600" cy="677078"/>
          </a:xfrm>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Causes/Costs of Congestion: Scenario 2 </a:t>
            </a:r>
            <a:r>
              <a:rPr lang="en-US" sz="2000" b="0" dirty="0" smtClean="0">
                <a:solidFill>
                  <a:srgbClr val="007FA3"/>
                </a:solidFill>
                <a:latin typeface="Times New Roman" panose="02020603050405020304" pitchFamily="18" charset="0"/>
                <a:ea typeface="ＭＳ Ｐゴシック" charset="0"/>
                <a:cs typeface="+mj-cs"/>
                <a:sym typeface="Times New Roman"/>
              </a:rPr>
              <a:t>(6 of 6)</a:t>
            </a:r>
            <a:endParaRPr lang="en-US" sz="2000" b="0" dirty="0">
              <a:solidFill>
                <a:srgbClr val="007FA3"/>
              </a:solidFill>
              <a:latin typeface="Times New Roman" panose="02020603050405020304" pitchFamily="18" charset="0"/>
              <a:ea typeface="ＭＳ Ｐゴシック" charset="0"/>
              <a:cs typeface="+mj-cs"/>
              <a:sym typeface="Times New Roman"/>
            </a:endParaRPr>
          </a:p>
        </p:txBody>
      </p:sp>
      <p:sp>
        <p:nvSpPr>
          <p:cNvPr id="10" name="Text Placeholder 9"/>
          <p:cNvSpPr>
            <a:spLocks noGrp="1"/>
          </p:cNvSpPr>
          <p:nvPr>
            <p:ph type="body" idx="1"/>
          </p:nvPr>
        </p:nvSpPr>
        <p:spPr>
          <a:xfrm>
            <a:off x="457200" y="1600201"/>
            <a:ext cx="8229600" cy="1649185"/>
          </a:xfrm>
        </p:spPr>
        <p:txBody>
          <a:bodyPr/>
          <a:lstStyle/>
          <a:p>
            <a:pPr>
              <a:buSzPct val="65000"/>
              <a:buFont typeface="Wingdings" panose="05000000000000000000" pitchFamily="2" charset="2"/>
              <a:buNone/>
            </a:pPr>
            <a:r>
              <a:rPr lang="en-US" altLang="ja-JP" sz="1800" b="1" dirty="0" smtClean="0">
                <a:solidFill>
                  <a:schemeClr val="tx1"/>
                </a:solidFill>
                <a:latin typeface="+mn-lt"/>
              </a:rPr>
              <a:t>“costs” </a:t>
            </a:r>
            <a:r>
              <a:rPr lang="en-US" altLang="ja-JP" sz="1800" b="1" dirty="0">
                <a:solidFill>
                  <a:schemeClr val="tx1"/>
                </a:solidFill>
                <a:latin typeface="+mn-lt"/>
              </a:rPr>
              <a:t>of congestion</a:t>
            </a:r>
            <a:r>
              <a:rPr lang="en-US" altLang="ja-JP" sz="1800" b="1" dirty="0" smtClean="0">
                <a:solidFill>
                  <a:schemeClr val="tx1"/>
                </a:solidFill>
                <a:latin typeface="+mn-lt"/>
              </a:rPr>
              <a:t>:</a:t>
            </a:r>
            <a:endParaRPr lang="en-US" altLang="ja-JP" sz="1800" b="1" dirty="0">
              <a:solidFill>
                <a:schemeClr val="tx1"/>
              </a:solidFill>
              <a:latin typeface="+mn-lt"/>
            </a:endParaRPr>
          </a:p>
          <a:p>
            <a:r>
              <a:rPr lang="en-US" altLang="en-US" sz="1800" dirty="0">
                <a:latin typeface="+mn-lt"/>
              </a:rPr>
              <a:t>more work (retrans) for given </a:t>
            </a:r>
            <a:r>
              <a:rPr lang="en-US" altLang="ja-JP" sz="1800" dirty="0" smtClean="0">
                <a:latin typeface="+mn-lt"/>
              </a:rPr>
              <a:t>“goodput”</a:t>
            </a:r>
            <a:endParaRPr lang="en-US" altLang="ja-JP" sz="1800" dirty="0">
              <a:latin typeface="+mn-lt"/>
            </a:endParaRPr>
          </a:p>
          <a:p>
            <a:r>
              <a:rPr lang="en-US" altLang="en-US" sz="1800" dirty="0">
                <a:latin typeface="+mn-lt"/>
              </a:rPr>
              <a:t>unneeded retransmissions: link carries multiple copies of pkt</a:t>
            </a:r>
          </a:p>
          <a:p>
            <a:pPr lvl="1"/>
            <a:r>
              <a:rPr lang="en-US" altLang="en-US" sz="1800" dirty="0">
                <a:latin typeface="+mn-lt"/>
              </a:rPr>
              <a:t>decreasing </a:t>
            </a:r>
            <a:r>
              <a:rPr lang="en-US" altLang="en-US" sz="1800" dirty="0" smtClean="0">
                <a:latin typeface="+mn-lt"/>
              </a:rPr>
              <a:t>goodput</a:t>
            </a:r>
            <a:endParaRPr lang="en-US" altLang="en-US" sz="1800" dirty="0">
              <a:latin typeface="+mn-lt"/>
            </a:endParaRPr>
          </a:p>
        </p:txBody>
      </p:sp>
      <p:pic>
        <p:nvPicPr>
          <p:cNvPr id="11" name="Picture 10" descr="A diagram has 4 parts connected to a central router. Each of the 4 parts are tables with 5 blank rows. There are 2 tables on each side of the router, left and right. Left, P C’s. Right, servers. Arrows from the left start at the tables, pass through the router, and move up the right tables. Some parts of the diagram have notes. On the central router there is a small bar with 6 tiny lines. Left side, P C’s. Each table has a P C beside it, A and B. A. In row 1, there is a bar. Notes, lambda sub in. An arrow begins at the bar and moves down the table. At row 2 on the arrow, there is a point. Notes, lambda prime sub in. To the left of the point, there is another bar. Beside the table, a clock reads, timeout. The arrow continues down and right, through the router. Notes, free buffer space. The arrow passes through the router, and goes up the first table on the server side. Right side, servers. Where the arrow reaches the top row of the first server table, there are notes, lambda sub out. P C side. P C, B. From the top row of the table, an arrow moves down and right, passes through the router, moves right and up the table of server side, server 2."/>
          <p:cNvPicPr>
            <a:picLocks noChangeAspect="1"/>
          </p:cNvPicPr>
          <p:nvPr/>
        </p:nvPicPr>
        <p:blipFill>
          <a:blip r:embed="rId2"/>
          <a:stretch>
            <a:fillRect/>
          </a:stretch>
        </p:blipFill>
        <p:spPr>
          <a:xfrm>
            <a:off x="791544" y="3536937"/>
            <a:ext cx="6469531" cy="2746398"/>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Causes/Costs of Congestion: Scenario 3 </a:t>
            </a:r>
            <a:r>
              <a:rPr lang="en-US" sz="2000" b="0" dirty="0" smtClean="0">
                <a:solidFill>
                  <a:srgbClr val="007FA3"/>
                </a:solidFill>
                <a:latin typeface="Times New Roman" panose="02020603050405020304" pitchFamily="18" charset="0"/>
                <a:ea typeface="ＭＳ Ｐゴシック" charset="0"/>
                <a:cs typeface="+mj-cs"/>
                <a:sym typeface="Times New Roman"/>
              </a:rPr>
              <a:t>(1 of 2)</a:t>
            </a:r>
            <a:endParaRPr lang="en-US" sz="2000" b="0" dirty="0">
              <a:solidFill>
                <a:srgbClr val="007FA3"/>
              </a:solidFill>
              <a:latin typeface="Times New Roman" panose="02020603050405020304" pitchFamily="18" charset="0"/>
              <a:ea typeface="ＭＳ Ｐゴシック" charset="0"/>
              <a:cs typeface="+mj-cs"/>
              <a:sym typeface="Times New Roman"/>
            </a:endParaRPr>
          </a:p>
        </p:txBody>
      </p:sp>
      <p:sp>
        <p:nvSpPr>
          <p:cNvPr id="26" name="Text Placeholder 25"/>
          <p:cNvSpPr>
            <a:spLocks noGrp="1"/>
          </p:cNvSpPr>
          <p:nvPr>
            <p:ph type="body" idx="1"/>
          </p:nvPr>
        </p:nvSpPr>
        <p:spPr>
          <a:xfrm>
            <a:off x="457200" y="1600201"/>
            <a:ext cx="2432957" cy="1371599"/>
          </a:xfrm>
        </p:spPr>
        <p:txBody>
          <a:bodyPr/>
          <a:lstStyle/>
          <a:p>
            <a:pPr>
              <a:buClr>
                <a:schemeClr val="tx2"/>
              </a:buClr>
              <a:buFont typeface="Arial" panose="020B0604020202020204" pitchFamily="34" charset="0"/>
              <a:buChar char="•"/>
              <a:defRPr/>
            </a:pPr>
            <a:r>
              <a:rPr lang="en-US" sz="1800" dirty="0">
                <a:latin typeface="+mn-lt"/>
                <a:ea typeface="ＭＳ Ｐゴシック" charset="0"/>
              </a:rPr>
              <a:t>four senders</a:t>
            </a:r>
          </a:p>
          <a:p>
            <a:pPr>
              <a:buClr>
                <a:schemeClr val="tx2"/>
              </a:buClr>
              <a:buFont typeface="Arial" panose="020B0604020202020204" pitchFamily="34" charset="0"/>
              <a:buChar char="•"/>
              <a:defRPr/>
            </a:pPr>
            <a:r>
              <a:rPr lang="en-US" sz="1800" dirty="0">
                <a:latin typeface="+mn-lt"/>
                <a:ea typeface="ＭＳ Ｐゴシック" charset="0"/>
              </a:rPr>
              <a:t>multihop paths</a:t>
            </a:r>
          </a:p>
          <a:p>
            <a:pPr>
              <a:buClr>
                <a:schemeClr val="tx2"/>
              </a:buClr>
              <a:buFont typeface="Arial" panose="020B0604020202020204" pitchFamily="34" charset="0"/>
              <a:buChar char="•"/>
              <a:defRPr/>
            </a:pPr>
            <a:r>
              <a:rPr lang="en-US" sz="1800" dirty="0" smtClean="0">
                <a:latin typeface="+mn-lt"/>
                <a:ea typeface="ＭＳ Ｐゴシック" charset="0"/>
              </a:rPr>
              <a:t>timeout/retransmit</a:t>
            </a:r>
            <a:endParaRPr lang="en-US" sz="1800" dirty="0">
              <a:latin typeface="+mn-lt"/>
              <a:ea typeface="ＭＳ Ｐゴシック" charset="0"/>
            </a:endParaRPr>
          </a:p>
        </p:txBody>
      </p:sp>
      <p:sp>
        <p:nvSpPr>
          <p:cNvPr id="27" name="Text Placeholder 26"/>
          <p:cNvSpPr>
            <a:spLocks noGrp="1"/>
          </p:cNvSpPr>
          <p:nvPr>
            <p:ph sz="quarter" idx="13"/>
          </p:nvPr>
        </p:nvSpPr>
        <p:spPr>
          <a:xfrm>
            <a:off x="3086100" y="1600201"/>
            <a:ext cx="2238150" cy="470353"/>
          </a:xfrm>
        </p:spPr>
        <p:txBody>
          <a:bodyPr/>
          <a:lstStyle/>
          <a:p>
            <a:pPr>
              <a:spcBef>
                <a:spcPts val="600"/>
              </a:spcBef>
            </a:pPr>
            <a:r>
              <a:rPr lang="en-US" altLang="en-US" sz="1800" b="1" dirty="0">
                <a:solidFill>
                  <a:schemeClr val="tx1"/>
                </a:solidFill>
                <a:latin typeface="+mn-lt"/>
              </a:rPr>
              <a:t>Q:</a:t>
            </a:r>
            <a:r>
              <a:rPr lang="en-US" altLang="en-US" sz="1800" dirty="0">
                <a:solidFill>
                  <a:srgbClr val="FF0000"/>
                </a:solidFill>
                <a:latin typeface="+mn-lt"/>
              </a:rPr>
              <a:t> </a:t>
            </a:r>
            <a:r>
              <a:rPr lang="en-US" altLang="en-US" sz="1800" dirty="0">
                <a:latin typeface="+mn-lt"/>
              </a:rPr>
              <a:t>what happens </a:t>
            </a:r>
            <a:r>
              <a:rPr lang="en-US" altLang="en-US" sz="1800" dirty="0" smtClean="0">
                <a:latin typeface="+mn-lt"/>
              </a:rPr>
              <a:t>as</a:t>
            </a:r>
            <a:endParaRPr lang="en-US" sz="1800" b="1" dirty="0">
              <a:solidFill>
                <a:schemeClr val="tx1"/>
              </a:solidFill>
              <a:latin typeface="+mn-lt"/>
            </a:endParaRPr>
          </a:p>
        </p:txBody>
      </p:sp>
      <p:graphicFrame>
        <p:nvGraphicFramePr>
          <p:cNvPr id="286" name="Object 19" descr="lambda sub in and lambda sub in prime"/>
          <p:cNvGraphicFramePr>
            <a:graphicFrameLocks noChangeAspect="1"/>
          </p:cNvGraphicFramePr>
          <p:nvPr>
            <p:extLst>
              <p:ext uri="{D42A27DB-BD31-4B8C-83A1-F6EECF244321}">
                <p14:modId xmlns:p14="http://schemas.microsoft.com/office/powerpoint/2010/main" val="2300201207"/>
              </p:ext>
            </p:extLst>
          </p:nvPr>
        </p:nvGraphicFramePr>
        <p:xfrm>
          <a:off x="5359671" y="1694429"/>
          <a:ext cx="1151533" cy="364901"/>
        </p:xfrm>
        <a:graphic>
          <a:graphicData uri="http://schemas.openxmlformats.org/presentationml/2006/ole">
            <mc:AlternateContent xmlns:mc="http://schemas.openxmlformats.org/markup-compatibility/2006">
              <mc:Choice xmlns:v="urn:schemas-microsoft-com:vml" Requires="v">
                <p:oleObj spid="_x0000_s165474" name="Equation" r:id="rId3" imgW="723600" imgH="228600" progId="Equation.DSMT4">
                  <p:embed/>
                </p:oleObj>
              </mc:Choice>
              <mc:Fallback>
                <p:oleObj name="Equation" r:id="rId3" imgW="723600" imgH="228600" progId="Equation.DSMT4">
                  <p:embed/>
                  <p:pic>
                    <p:nvPicPr>
                      <p:cNvPr id="285" name="Object 19"/>
                      <p:cNvPicPr>
                        <a:picLocks noChangeAspect="1" noChangeArrowheads="1"/>
                      </p:cNvPicPr>
                      <p:nvPr/>
                    </p:nvPicPr>
                    <p:blipFill>
                      <a:blip r:embed="rId4"/>
                      <a:srcRect/>
                      <a:stretch>
                        <a:fillRect/>
                      </a:stretch>
                    </p:blipFill>
                    <p:spPr bwMode="auto">
                      <a:xfrm>
                        <a:off x="5359671" y="1694429"/>
                        <a:ext cx="1151533" cy="36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Content Placeholder 37" descr="Question. What happens as lambda sub in and lambda sub in prime increase?"/>
          <p:cNvSpPr>
            <a:spLocks noGrp="1"/>
          </p:cNvSpPr>
          <p:nvPr>
            <p:ph sz="quarter" idx="15"/>
          </p:nvPr>
        </p:nvSpPr>
        <p:spPr>
          <a:xfrm>
            <a:off x="3098800" y="1623106"/>
            <a:ext cx="5551712" cy="844096"/>
          </a:xfrm>
        </p:spPr>
        <p:txBody>
          <a:bodyPr/>
          <a:lstStyle/>
          <a:p>
            <a:pPr marL="0" indent="3403600">
              <a:spcBef>
                <a:spcPts val="600"/>
              </a:spcBef>
            </a:pPr>
            <a:r>
              <a:rPr lang="en-US" altLang="ja-JP" sz="1800" dirty="0">
                <a:latin typeface="+mn-lt"/>
              </a:rPr>
              <a:t>increase</a:t>
            </a:r>
            <a:r>
              <a:rPr lang="en-US" altLang="ja-JP" sz="1800" dirty="0">
                <a:solidFill>
                  <a:srgbClr val="FF0000"/>
                </a:solidFill>
                <a:latin typeface="+mn-lt"/>
              </a:rPr>
              <a:t> </a:t>
            </a:r>
            <a:r>
              <a:rPr lang="en-US" altLang="ja-JP" sz="1800" b="1" dirty="0" smtClean="0">
                <a:solidFill>
                  <a:schemeClr val="tx1"/>
                </a:solidFill>
                <a:latin typeface="+mn-lt"/>
              </a:rPr>
              <a:t>?</a:t>
            </a:r>
          </a:p>
          <a:p>
            <a:pPr marL="0">
              <a:spcBef>
                <a:spcPts val="600"/>
              </a:spcBef>
            </a:pPr>
            <a:r>
              <a:rPr lang="en-US" altLang="en-US" sz="1800" b="1" dirty="0" smtClean="0">
                <a:solidFill>
                  <a:schemeClr val="tx1"/>
                </a:solidFill>
                <a:latin typeface="+mn-lt"/>
              </a:rPr>
              <a:t>A:</a:t>
            </a:r>
            <a:r>
              <a:rPr lang="en-US" altLang="en-US" sz="1800" dirty="0" smtClean="0">
                <a:solidFill>
                  <a:srgbClr val="FF0000"/>
                </a:solidFill>
                <a:latin typeface="+mn-lt"/>
              </a:rPr>
              <a:t> </a:t>
            </a:r>
            <a:r>
              <a:rPr lang="en-US" altLang="en-US" sz="1800" dirty="0" smtClean="0">
                <a:latin typeface="+mn-lt"/>
              </a:rPr>
              <a:t>as red</a:t>
            </a:r>
            <a:endParaRPr lang="en-US" sz="1800" dirty="0">
              <a:latin typeface="+mn-lt"/>
            </a:endParaRPr>
          </a:p>
        </p:txBody>
      </p:sp>
      <p:graphicFrame>
        <p:nvGraphicFramePr>
          <p:cNvPr id="285" name="Object 19" descr="lambda sub in prime increases"/>
          <p:cNvGraphicFramePr>
            <a:graphicFrameLocks noChangeAspect="1"/>
          </p:cNvGraphicFramePr>
          <p:nvPr>
            <p:extLst>
              <p:ext uri="{D42A27DB-BD31-4B8C-83A1-F6EECF244321}">
                <p14:modId xmlns:p14="http://schemas.microsoft.com/office/powerpoint/2010/main" val="3192035700"/>
              </p:ext>
            </p:extLst>
          </p:nvPr>
        </p:nvGraphicFramePr>
        <p:xfrm>
          <a:off x="4255975" y="2043566"/>
          <a:ext cx="387350" cy="387350"/>
        </p:xfrm>
        <a:graphic>
          <a:graphicData uri="http://schemas.openxmlformats.org/presentationml/2006/ole">
            <mc:AlternateContent xmlns:mc="http://schemas.openxmlformats.org/markup-compatibility/2006">
              <mc:Choice xmlns:v="urn:schemas-microsoft-com:vml" Requires="v">
                <p:oleObj spid="_x0000_s165475" name="Equation" r:id="rId5" imgW="228600" imgH="228600" progId="Equation.DSMT4">
                  <p:embed/>
                </p:oleObj>
              </mc:Choice>
              <mc:Fallback>
                <p:oleObj name="Equation" r:id="rId5" imgW="228600" imgH="228600" progId="Equation.DSMT4">
                  <p:embed/>
                  <p:pic>
                    <p:nvPicPr>
                      <p:cNvPr id="158727" name="Object 19"/>
                      <p:cNvPicPr>
                        <a:picLocks noChangeAspect="1" noChangeArrowheads="1"/>
                      </p:cNvPicPr>
                      <p:nvPr/>
                    </p:nvPicPr>
                    <p:blipFill>
                      <a:blip r:embed="rId6"/>
                      <a:srcRect/>
                      <a:stretch>
                        <a:fillRect/>
                      </a:stretch>
                    </p:blipFill>
                    <p:spPr bwMode="auto">
                      <a:xfrm>
                        <a:off x="4255975" y="2043566"/>
                        <a:ext cx="3873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Content Placeholder 39"/>
          <p:cNvSpPr>
            <a:spLocks noGrp="1"/>
          </p:cNvSpPr>
          <p:nvPr>
            <p:ph sz="quarter" idx="17"/>
          </p:nvPr>
        </p:nvSpPr>
        <p:spPr>
          <a:xfrm>
            <a:off x="3086100" y="1988408"/>
            <a:ext cx="5600700" cy="840114"/>
          </a:xfrm>
        </p:spPr>
        <p:txBody>
          <a:bodyPr/>
          <a:lstStyle/>
          <a:p>
            <a:pPr marL="0" indent="1524000">
              <a:spcBef>
                <a:spcPts val="600"/>
              </a:spcBef>
            </a:pPr>
            <a:r>
              <a:rPr lang="en-US" altLang="ja-JP" sz="1800" dirty="0">
                <a:latin typeface="+mn-lt"/>
              </a:rPr>
              <a:t>increases, all arriving blue </a:t>
            </a:r>
            <a:r>
              <a:rPr lang="en-US" altLang="ja-JP" sz="1800" dirty="0" smtClean="0">
                <a:latin typeface="+mn-lt"/>
              </a:rPr>
              <a:t>pkts</a:t>
            </a:r>
          </a:p>
          <a:p>
            <a:pPr marL="0" indent="0">
              <a:spcBef>
                <a:spcPts val="600"/>
              </a:spcBef>
            </a:pPr>
            <a:r>
              <a:rPr lang="en-US" altLang="ja-JP" sz="1800" dirty="0">
                <a:latin typeface="+mn-lt"/>
              </a:rPr>
              <a:t>at upper queue are dropped, blue </a:t>
            </a:r>
            <a:r>
              <a:rPr lang="en-US" altLang="ja-JP" sz="1800" dirty="0" smtClean="0">
                <a:latin typeface="+mn-lt"/>
              </a:rPr>
              <a:t>throughput </a:t>
            </a:r>
            <a:r>
              <a:rPr lang="en-US" altLang="ja-JP" sz="1800" dirty="0" smtClean="0">
                <a:latin typeface="Arial" panose="020B0604020202020204" pitchFamily="34" charset="0"/>
                <a:cs typeface="Arial" panose="020B0604020202020204" pitchFamily="34" charset="0"/>
              </a:rPr>
              <a:t>→ 0</a:t>
            </a:r>
            <a:endParaRPr lang="en-US" sz="1800" dirty="0">
              <a:latin typeface="+mn-lt"/>
            </a:endParaRPr>
          </a:p>
        </p:txBody>
      </p:sp>
      <p:pic>
        <p:nvPicPr>
          <p:cNvPr id="44" name="Picture 43" descr="A diagram has 4 routers connected to 4 server tables. Server tables, host A, B, C, D. The routers are arranged in a square, with 1 router per side of the square. On each router there is a small bar with 6 small lines. An arrow of different color comes to and from each table. Each arrow leaving the router starts at row 1. On these arrows, there is a point in rows 1 and 2. Some tables have notes on these points. Each incoming arrow points to row 1. Top left table, Host A. A red arrow starts in row 1. Point, lambda sub in, original data. The arrow moves down the table. Row 2, point, lambda prime sub in, original data, plus retransmitted data. The red arrow goes to the bottom right table, host C, by going right and passing through the uppermost router, router 1, turning down and passing through the right router, router 2, then going up host C table. At router 1, notes state, finite shared output link buffers. Top right table, host B. A green arrow starts at row 1 and goes down the table. Points on the arrow are at rows 1 and 2. The arrow points to the bottom left table, Host D, by going down through router 2, left through the bottom router, router 3, and up the bottom left table, Host D. Bottom right table, Host C. A pink arrow starts at row 1 and goes down the table. There is a point at rows 1 and 2. The arrow points to the top left table, Host A, by going left through router 3, up through the left router, router 4, and up the top left table, host A. Host D. A blue arrow starts in row 1 and moves down the table. There is a point at rows 1 and 2. The arrow points to Host B, by going up through router 4, right through router 1, and up the top right table, Host B. Where the arrow gets to row 1 of Host B table, is lambda sub out."/>
          <p:cNvPicPr>
            <a:picLocks noChangeAspect="1"/>
          </p:cNvPicPr>
          <p:nvPr/>
        </p:nvPicPr>
        <p:blipFill>
          <a:blip r:embed="rId7"/>
          <a:stretch>
            <a:fillRect/>
          </a:stretch>
        </p:blipFill>
        <p:spPr>
          <a:xfrm>
            <a:off x="1470648" y="3138983"/>
            <a:ext cx="6202704" cy="3109152"/>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572"/>
            <a:ext cx="8229600" cy="677078"/>
          </a:xfrm>
        </p:spPr>
        <p:txBody>
          <a:bodyPr>
            <a:spAutoFit/>
          </a:bodyPr>
          <a:lstStyle/>
          <a:p>
            <a:pPr>
              <a:buFont typeface="Times New Roman"/>
              <a:buNone/>
              <a:defRPr/>
            </a:pPr>
            <a:r>
              <a:rPr lang="en-US" sz="3200" b="1" dirty="0" smtClean="0">
                <a:solidFill>
                  <a:srgbClr val="007FA3"/>
                </a:solidFill>
                <a:latin typeface="Times New Roman" panose="02020603050405020304" pitchFamily="18" charset="0"/>
                <a:ea typeface="ＭＳ Ｐゴシック" charset="0"/>
                <a:cs typeface="+mj-cs"/>
                <a:sym typeface="Times New Roman"/>
              </a:rPr>
              <a:t>Causes/Costs of Congestion: Scenario 3 </a:t>
            </a:r>
            <a:r>
              <a:rPr lang="en-US" sz="2000" b="0" dirty="0" smtClean="0">
                <a:solidFill>
                  <a:srgbClr val="007FA3"/>
                </a:solidFill>
                <a:latin typeface="Times New Roman" panose="02020603050405020304" pitchFamily="18" charset="0"/>
                <a:ea typeface="ＭＳ Ｐゴシック" charset="0"/>
                <a:cs typeface="+mj-cs"/>
                <a:sym typeface="Times New Roman"/>
              </a:rPr>
              <a:t>(2 of 2)</a:t>
            </a:r>
            <a:endParaRPr lang="en-US" sz="2000" b="0" dirty="0">
              <a:solidFill>
                <a:srgbClr val="007FA3"/>
              </a:solidFill>
              <a:latin typeface="Times New Roman" panose="02020603050405020304" pitchFamily="18" charset="0"/>
              <a:ea typeface="ＭＳ Ｐゴシック" charset="0"/>
              <a:cs typeface="+mj-cs"/>
              <a:sym typeface="Times New Roman"/>
            </a:endParaRPr>
          </a:p>
        </p:txBody>
      </p:sp>
      <p:pic>
        <p:nvPicPr>
          <p:cNvPr id="14" name="Picture 13" descr="A graph of lambda sub out over lambda sub in prime. A tick mark on each axis reads start fraction C over 2 end fraction. A curve rises steadily over the x axis until about a third of the way. The curve then falls at a faster rate until it approaches the x axis, where it levels off before reaching the mark, start fraction C over 2 end fraction."/>
          <p:cNvPicPr>
            <a:picLocks noChangeAspect="1"/>
          </p:cNvPicPr>
          <p:nvPr/>
        </p:nvPicPr>
        <p:blipFill rotWithShape="1">
          <a:blip r:embed="rId2"/>
          <a:srcRect r="55828"/>
          <a:stretch/>
        </p:blipFill>
        <p:spPr>
          <a:xfrm>
            <a:off x="904938" y="1832420"/>
            <a:ext cx="2901749" cy="2530059"/>
          </a:xfrm>
          <a:prstGeom prst="rect">
            <a:avLst/>
          </a:prstGeom>
        </p:spPr>
      </p:pic>
      <p:pic>
        <p:nvPicPr>
          <p:cNvPr id="3" name="Picture 2" descr="A diagram has 4 routers connected to 4 server tables. Server tables, host A, B, C, D. The routers are arranged in a square, with 1 router per side of the square. On each router there is a small bar with 6 small lines. An arrow of different color comes to and from each table. Each arrow leaving the router starts at row 1. On these arrows, there is a point in rows 1 and 2. Some tables have notes on these points. Each incoming arrow points to row 1. Top left table, Host A. A red arrow starts in row 1. Point, lambda sub in, original data. The arrow moves down the table. Row 2, point, lambda prime sub in, original data, plus retransmitted data. The red arrow goes to the bottom right table, host C, by going right and passing through the uppermost router, router 1, turning down and passing through the right router, router 2, then going up host C table. At router 1, notes state, finite shared output link buffers. Top right table, host B. A green arrow starts at row 1 and goes down the table. Points on the arrow are at rows 1 and 2. The arrow points to the bottom left table, Host D, by going down through router 2, left through the bottom router, router 3, and up the bottom left table, Host D. Bottom right table, Host C. A pink arrow starts at row 1 and goes down the table. There is a point at rows 1 and 2. The arrow points to the top left table, Host A, by going left through router 3, up through the left router, router 4, and up the top left table, host A. Host D. A blue arrow starts in row 1 and moves down the table. There is a point at rows 1 and 2. The arrow points to Host B, by going up through router 4, right through router 1, and up the top right table, Host B. Where the arrow gets to row 1 of Host B table, is lambda sub 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9528" y="2110296"/>
            <a:ext cx="3571833" cy="2224451"/>
          </a:xfrm>
          <a:prstGeom prst="rect">
            <a:avLst/>
          </a:prstGeom>
        </p:spPr>
      </p:pic>
      <p:sp>
        <p:nvSpPr>
          <p:cNvPr id="13" name="Text Placeholder 12"/>
          <p:cNvSpPr>
            <a:spLocks noGrp="1"/>
          </p:cNvSpPr>
          <p:nvPr>
            <p:ph type="body" idx="1"/>
          </p:nvPr>
        </p:nvSpPr>
        <p:spPr>
          <a:xfrm>
            <a:off x="457200" y="4686302"/>
            <a:ext cx="8229600" cy="1551214"/>
          </a:xfrm>
        </p:spPr>
        <p:txBody>
          <a:bodyPr/>
          <a:lstStyle/>
          <a:p>
            <a:pPr>
              <a:buSzPct val="65000"/>
              <a:buFont typeface="Wingdings" panose="05000000000000000000" pitchFamily="2" charset="2"/>
              <a:buNone/>
            </a:pPr>
            <a:r>
              <a:rPr lang="en-US" altLang="en-US" sz="2400" b="1" dirty="0">
                <a:solidFill>
                  <a:schemeClr val="tx1"/>
                </a:solidFill>
                <a:latin typeface="+mn-lt"/>
              </a:rPr>
              <a:t>another </a:t>
            </a:r>
            <a:r>
              <a:rPr lang="en-US" altLang="ja-JP" sz="2400" b="1" dirty="0" smtClean="0">
                <a:solidFill>
                  <a:schemeClr val="tx1"/>
                </a:solidFill>
                <a:latin typeface="+mn-lt"/>
              </a:rPr>
              <a:t>“cost” </a:t>
            </a:r>
            <a:r>
              <a:rPr lang="en-US" altLang="ja-JP" sz="2400" b="1" dirty="0">
                <a:solidFill>
                  <a:schemeClr val="tx1"/>
                </a:solidFill>
                <a:latin typeface="+mn-lt"/>
              </a:rPr>
              <a:t>of congestion</a:t>
            </a:r>
            <a:r>
              <a:rPr lang="en-US" altLang="ja-JP" sz="2400" b="1" dirty="0" smtClean="0">
                <a:solidFill>
                  <a:schemeClr val="tx1"/>
                </a:solidFill>
                <a:latin typeface="+mn-lt"/>
              </a:rPr>
              <a:t>:</a:t>
            </a:r>
            <a:endParaRPr lang="en-US" altLang="ja-JP" sz="2400" b="1" dirty="0">
              <a:solidFill>
                <a:schemeClr val="tx1"/>
              </a:solidFill>
              <a:latin typeface="+mn-lt"/>
            </a:endParaRPr>
          </a:p>
          <a:p>
            <a:r>
              <a:rPr lang="en-US" altLang="en-US" sz="2400" dirty="0">
                <a:latin typeface="+mn-lt"/>
              </a:rPr>
              <a:t>when packet dropped, any </a:t>
            </a:r>
            <a:r>
              <a:rPr lang="en-US" altLang="ja-JP" sz="2400" dirty="0" smtClean="0">
                <a:latin typeface="+mn-lt"/>
              </a:rPr>
              <a:t>“upstream </a:t>
            </a:r>
            <a:r>
              <a:rPr lang="en-US" altLang="ja-JP" sz="2400" dirty="0">
                <a:latin typeface="+mn-lt"/>
              </a:rPr>
              <a:t>transmission capacity used for that packet was wasted</a:t>
            </a:r>
            <a:r>
              <a:rPr lang="en-US" altLang="ja-JP" sz="2400" dirty="0" smtClean="0">
                <a:latin typeface="+mn-lt"/>
              </a:rPr>
              <a:t>!</a:t>
            </a:r>
            <a:endParaRPr lang="en-US" sz="2400" dirty="0">
              <a:latin typeface="+mn-lt"/>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215900"/>
            <a:ext cx="8229600" cy="1096963"/>
          </a:xfrm>
        </p:spPr>
        <p:txBody>
          <a:bodyPr/>
          <a:lstStyle/>
          <a:p>
            <a:pPr>
              <a:spcBef>
                <a:spcPct val="0"/>
              </a:spcBef>
            </a:pPr>
            <a:r>
              <a:rPr lang="en-US" altLang="en-US" dirty="0">
                <a:ea typeface="ＭＳ Ｐゴシック" charset="-128"/>
              </a:rPr>
              <a:t>Learning </a:t>
            </a:r>
            <a:r>
              <a:rPr lang="en-US" altLang="en-US" dirty="0" smtClean="0">
                <a:ea typeface="ＭＳ Ｐゴシック" charset="-128"/>
              </a:rPr>
              <a:t>Objectives </a:t>
            </a:r>
            <a:r>
              <a:rPr lang="en-US" altLang="en-US" sz="2000" b="0" dirty="0">
                <a:ea typeface="ＭＳ Ｐゴシック" charset="-128"/>
              </a:rPr>
              <a:t>(</a:t>
            </a:r>
            <a:r>
              <a:rPr lang="en-US" altLang="en-US" sz="2000" b="0" dirty="0" smtClean="0">
                <a:ea typeface="ＭＳ Ｐゴシック" charset="-128"/>
              </a:rPr>
              <a:t>10 of 10)</a:t>
            </a:r>
            <a:endParaRPr lang="en-US" altLang="en-US" sz="2000" b="0" dirty="0" smtClean="0">
              <a:latin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8229600" cy="4652963"/>
          </a:xfrm>
        </p:spPr>
        <p:txBody>
          <a:bodyPr/>
          <a:lstStyle/>
          <a:p>
            <a:pPr marL="0" indent="0">
              <a:buFont typeface="Wingdings" charset="0"/>
              <a:buNone/>
              <a:defRPr/>
            </a:pPr>
            <a:r>
              <a:rPr lang="en-US" sz="1800" b="1" dirty="0">
                <a:solidFill>
                  <a:schemeClr val="tx2"/>
                </a:solidFill>
                <a:latin typeface="+mn-lt"/>
              </a:rPr>
              <a:t>3.1</a:t>
            </a:r>
            <a:r>
              <a:rPr lang="en-US" sz="1800" dirty="0">
                <a:solidFill>
                  <a:schemeClr val="tx1"/>
                </a:solidFill>
                <a:latin typeface="+mn-lt"/>
              </a:rPr>
              <a:t> transport-layer services</a:t>
            </a:r>
          </a:p>
          <a:p>
            <a:pPr marL="0" indent="0">
              <a:buFont typeface="Wingdings" charset="0"/>
              <a:buNone/>
              <a:defRPr/>
            </a:pPr>
            <a:r>
              <a:rPr lang="en-US" sz="1800" b="1" dirty="0">
                <a:solidFill>
                  <a:schemeClr val="tx2"/>
                </a:solidFill>
                <a:latin typeface="+mn-lt"/>
              </a:rPr>
              <a:t>3.2</a:t>
            </a:r>
            <a:r>
              <a:rPr lang="en-US" sz="1800" dirty="0">
                <a:solidFill>
                  <a:schemeClr val="tx1"/>
                </a:solidFill>
                <a:latin typeface="+mn-lt"/>
              </a:rPr>
              <a:t> multiplexing and demultiplexing</a:t>
            </a:r>
          </a:p>
          <a:p>
            <a:pPr marL="0" indent="0">
              <a:buFont typeface="Wingdings" charset="0"/>
              <a:buNone/>
              <a:defRPr/>
            </a:pPr>
            <a:r>
              <a:rPr lang="en-US" sz="1800" b="1" dirty="0">
                <a:solidFill>
                  <a:schemeClr val="tx2"/>
                </a:solidFill>
                <a:latin typeface="+mn-lt"/>
              </a:rPr>
              <a:t>3.3</a:t>
            </a:r>
            <a:r>
              <a:rPr lang="en-US" sz="1800" dirty="0">
                <a:solidFill>
                  <a:schemeClr val="tx1"/>
                </a:solidFill>
                <a:latin typeface="+mn-lt"/>
              </a:rPr>
              <a:t> connectionless transport</a:t>
            </a:r>
            <a:r>
              <a:rPr lang="en-US" sz="1800" dirty="0" smtClean="0">
                <a:solidFill>
                  <a:schemeClr val="tx1"/>
                </a:solidFill>
                <a:latin typeface="+mn-lt"/>
              </a:rPr>
              <a:t>: U</a:t>
            </a:r>
            <a:r>
              <a:rPr lang="en-US" sz="100" dirty="0" smtClean="0">
                <a:solidFill>
                  <a:schemeClr val="tx1"/>
                </a:solidFill>
                <a:latin typeface="+mn-lt"/>
              </a:rPr>
              <a:t> </a:t>
            </a:r>
            <a:r>
              <a:rPr lang="en-US" sz="1800" dirty="0" smtClean="0">
                <a:solidFill>
                  <a:schemeClr val="tx1"/>
                </a:solidFill>
                <a:latin typeface="+mn-lt"/>
              </a:rPr>
              <a:t>D</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marL="0" indent="0">
              <a:buFont typeface="Wingdings" charset="0"/>
              <a:buNone/>
              <a:defRPr/>
            </a:pPr>
            <a:r>
              <a:rPr lang="en-US" sz="1800" b="1" dirty="0">
                <a:solidFill>
                  <a:schemeClr val="tx2"/>
                </a:solidFill>
                <a:latin typeface="+mn-lt"/>
              </a:rPr>
              <a:t>3.4</a:t>
            </a:r>
            <a:r>
              <a:rPr lang="en-US" sz="1800" dirty="0">
                <a:solidFill>
                  <a:schemeClr val="tx1"/>
                </a:solidFill>
                <a:latin typeface="+mn-lt"/>
              </a:rPr>
              <a:t> principles of reliable data </a:t>
            </a:r>
            <a:r>
              <a:rPr lang="en-US" sz="1800" dirty="0" smtClean="0">
                <a:solidFill>
                  <a:schemeClr val="tx1"/>
                </a:solidFill>
                <a:latin typeface="+mn-lt"/>
              </a:rPr>
              <a:t>transfer</a:t>
            </a:r>
          </a:p>
          <a:p>
            <a:pPr marL="0" indent="0">
              <a:buFont typeface="Wingdings" charset="0"/>
              <a:buNone/>
              <a:defRPr/>
            </a:pPr>
            <a:r>
              <a:rPr lang="en-US" sz="1800" b="1" dirty="0">
                <a:solidFill>
                  <a:schemeClr val="tx2"/>
                </a:solidFill>
                <a:latin typeface="+mn-lt"/>
              </a:rPr>
              <a:t>3.5</a:t>
            </a:r>
            <a:r>
              <a:rPr lang="en-US" sz="1800" dirty="0">
                <a:solidFill>
                  <a:schemeClr val="tx1"/>
                </a:solidFill>
                <a:latin typeface="+mn-lt"/>
              </a:rPr>
              <a:t> connection-oriented transport: </a:t>
            </a:r>
            <a:r>
              <a:rPr lang="en-US" sz="1800" dirty="0" smtClean="0">
                <a:solidFill>
                  <a:schemeClr val="tx1"/>
                </a:solidFill>
                <a:latin typeface="+mn-lt"/>
              </a:rPr>
              <a:t>T</a:t>
            </a:r>
            <a:r>
              <a:rPr lang="en-US" sz="100" dirty="0" smtClean="0">
                <a:solidFill>
                  <a:schemeClr val="tx1"/>
                </a:solidFill>
                <a:latin typeface="+mn-lt"/>
              </a:rPr>
              <a:t> </a:t>
            </a:r>
            <a:r>
              <a:rPr lang="en-US" sz="1800" dirty="0" smtClean="0">
                <a:solidFill>
                  <a:schemeClr val="tx1"/>
                </a:solidFill>
                <a:latin typeface="+mn-lt"/>
              </a:rPr>
              <a:t>C</a:t>
            </a:r>
            <a:r>
              <a:rPr lang="en-US" sz="100" dirty="0" smtClean="0">
                <a:solidFill>
                  <a:schemeClr val="tx1"/>
                </a:solidFill>
                <a:latin typeface="+mn-lt"/>
              </a:rPr>
              <a:t> </a:t>
            </a:r>
            <a:r>
              <a:rPr lang="en-US" sz="1800" dirty="0" smtClean="0">
                <a:solidFill>
                  <a:schemeClr val="tx1"/>
                </a:solidFill>
                <a:latin typeface="+mn-lt"/>
              </a:rPr>
              <a:t>P</a:t>
            </a:r>
            <a:endParaRPr lang="en-US" sz="1800" dirty="0">
              <a:solidFill>
                <a:schemeClr val="tx1"/>
              </a:solidFill>
              <a:latin typeface="+mn-lt"/>
            </a:endParaRPr>
          </a:p>
          <a:p>
            <a:pPr lvl="1" indent="-285750">
              <a:buFont typeface="Arial" panose="020B0604020202020204" pitchFamily="34" charset="0"/>
              <a:buChar char="–"/>
              <a:defRPr/>
            </a:pPr>
            <a:r>
              <a:rPr lang="en-US" sz="1800" dirty="0">
                <a:solidFill>
                  <a:schemeClr val="tx1"/>
                </a:solidFill>
                <a:latin typeface="+mn-lt"/>
              </a:rPr>
              <a:t>segment structure</a:t>
            </a:r>
          </a:p>
          <a:p>
            <a:pPr lvl="1" indent="-285750">
              <a:buFont typeface="Arial" panose="020B0604020202020204" pitchFamily="34" charset="0"/>
              <a:buChar char="–"/>
              <a:defRPr/>
            </a:pPr>
            <a:r>
              <a:rPr lang="en-US" sz="1800" dirty="0">
                <a:solidFill>
                  <a:schemeClr val="tx1"/>
                </a:solidFill>
                <a:latin typeface="+mn-lt"/>
              </a:rPr>
              <a:t>reliable data transfer</a:t>
            </a:r>
          </a:p>
          <a:p>
            <a:pPr lvl="1" indent="-285750">
              <a:buFont typeface="Arial" panose="020B0604020202020204" pitchFamily="34" charset="0"/>
              <a:buChar char="–"/>
              <a:defRPr/>
            </a:pPr>
            <a:r>
              <a:rPr lang="en-US" sz="1800" dirty="0">
                <a:solidFill>
                  <a:schemeClr val="tx1"/>
                </a:solidFill>
                <a:latin typeface="+mn-lt"/>
              </a:rPr>
              <a:t>flow control</a:t>
            </a:r>
          </a:p>
          <a:p>
            <a:pPr lvl="1" indent="-285750">
              <a:buFont typeface="Arial" panose="020B0604020202020204" pitchFamily="34" charset="0"/>
              <a:buChar char="–"/>
              <a:defRPr/>
            </a:pPr>
            <a:r>
              <a:rPr lang="en-US" sz="1800" dirty="0">
                <a:solidFill>
                  <a:schemeClr val="tx1"/>
                </a:solidFill>
                <a:latin typeface="+mn-lt"/>
              </a:rPr>
              <a:t>connection </a:t>
            </a:r>
            <a:r>
              <a:rPr lang="en-US" sz="1800" dirty="0" smtClean="0">
                <a:solidFill>
                  <a:schemeClr val="tx1"/>
                </a:solidFill>
                <a:latin typeface="+mn-lt"/>
              </a:rPr>
              <a:t>management</a:t>
            </a:r>
          </a:p>
          <a:p>
            <a:pPr marL="360000" indent="-360000">
              <a:buFont typeface="Wingdings" charset="0"/>
              <a:buNone/>
              <a:defRPr/>
            </a:pPr>
            <a:r>
              <a:rPr lang="en-US" sz="1800" b="1" dirty="0">
                <a:solidFill>
                  <a:schemeClr val="tx2"/>
                </a:solidFill>
                <a:latin typeface="+mn-lt"/>
              </a:rPr>
              <a:t>3.6</a:t>
            </a:r>
            <a:r>
              <a:rPr lang="en-US" sz="1800" dirty="0">
                <a:latin typeface="+mn-lt"/>
              </a:rPr>
              <a:t> principles of congestion control</a:t>
            </a:r>
          </a:p>
          <a:p>
            <a:pPr marL="360000" indent="-360000">
              <a:buFont typeface="Wingdings" charset="0"/>
              <a:buNone/>
              <a:defRPr/>
            </a:pPr>
            <a:r>
              <a:rPr lang="en-US" sz="1800" b="1" dirty="0">
                <a:solidFill>
                  <a:schemeClr val="tx2"/>
                </a:solidFill>
                <a:latin typeface="+mn-lt"/>
              </a:rPr>
              <a:t>3.7</a:t>
            </a:r>
            <a:r>
              <a:rPr lang="en-US" sz="1800" dirty="0">
                <a:latin typeface="+mn-lt"/>
              </a:rPr>
              <a:t> </a:t>
            </a:r>
            <a:r>
              <a:rPr lang="en-US" sz="1800" b="1" dirty="0">
                <a:latin typeface="+mn-lt"/>
              </a:rPr>
              <a:t>T</a:t>
            </a:r>
            <a:r>
              <a:rPr lang="en-US" sz="100" b="1" dirty="0">
                <a:latin typeface="+mn-lt"/>
              </a:rPr>
              <a:t> </a:t>
            </a:r>
            <a:r>
              <a:rPr lang="en-US" sz="1800" b="1" dirty="0">
                <a:latin typeface="+mn-lt"/>
              </a:rPr>
              <a:t>C</a:t>
            </a:r>
            <a:r>
              <a:rPr lang="en-US" sz="100" b="1" dirty="0">
                <a:latin typeface="+mn-lt"/>
              </a:rPr>
              <a:t> </a:t>
            </a:r>
            <a:r>
              <a:rPr lang="en-US" sz="1800" b="1" dirty="0">
                <a:latin typeface="+mn-lt"/>
              </a:rPr>
              <a:t>P congestion </a:t>
            </a:r>
            <a:r>
              <a:rPr lang="en-US" sz="1800" b="1" dirty="0" smtClean="0">
                <a:latin typeface="+mn-lt"/>
              </a:rPr>
              <a:t>control</a:t>
            </a:r>
            <a:endParaRPr lang="en-US" sz="1800" b="1" dirty="0">
              <a:solidFill>
                <a:schemeClr val="tx1"/>
              </a:solidFill>
              <a:latin typeface="+mn-lt"/>
            </a:endParaRPr>
          </a:p>
        </p:txBody>
      </p:sp>
    </p:spTree>
    <p:extLst>
      <p:ext uri="{BB962C8B-B14F-4D97-AF65-F5344CB8AC3E}">
        <p14:creationId xmlns:p14="http://schemas.microsoft.com/office/powerpoint/2010/main" val="550277710"/>
      </p:ext>
    </p:extLst>
  </p:cSld>
  <p:clrMapOvr>
    <a:masterClrMapping/>
  </p:clrMapOvr>
  <p:timing>
    <p:tnLst>
      <p:par>
        <p:cTn id="1" dur="indefinite" restart="never" nodeType="tmRoot"/>
      </p:par>
    </p:tnLst>
  </p:timing>
</p:sld>
</file>

<file path=ppt/theme/theme1.xml><?xml version="1.0" encoding="utf-8"?>
<a:theme xmlns:a="http://schemas.openxmlformats.org/drawingml/2006/main" name="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10510</TotalTime>
  <Words>4985</Words>
  <Application>Microsoft Office PowerPoint</Application>
  <PresentationFormat>On-screen Show (4:3)</PresentationFormat>
  <Paragraphs>713</Paragraphs>
  <Slides>113</Slides>
  <Notes>39</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113</vt:i4>
      </vt:variant>
    </vt:vector>
  </HeadingPairs>
  <TitlesOfParts>
    <vt:vector size="127" baseType="lpstr">
      <vt:lpstr>MS PGothic</vt:lpstr>
      <vt:lpstr>MS PGothic</vt:lpstr>
      <vt:lpstr>Arial</vt:lpstr>
      <vt:lpstr>Arial (Body)</vt:lpstr>
      <vt:lpstr>Courier New</vt:lpstr>
      <vt:lpstr>MS Mincho</vt:lpstr>
      <vt:lpstr>Noto Sans Symbols</vt:lpstr>
      <vt:lpstr>Symbol</vt:lpstr>
      <vt:lpstr>Times New Roman</vt:lpstr>
      <vt:lpstr>Verdana</vt:lpstr>
      <vt:lpstr>Wingdings</vt:lpstr>
      <vt:lpstr>508 Lecture</vt:lpstr>
      <vt:lpstr>1_508 Lecture</vt:lpstr>
      <vt:lpstr>Equation</vt:lpstr>
      <vt:lpstr>Computer Networking: A Top Down Approach</vt:lpstr>
      <vt:lpstr>Transport Layer</vt:lpstr>
      <vt:lpstr>Learning Objectives (1 of 10)</vt:lpstr>
      <vt:lpstr>Transport Services and Protocols</vt:lpstr>
      <vt:lpstr>Transport vs. Network Layer</vt:lpstr>
      <vt:lpstr>Internet Transport-Layer Protocols</vt:lpstr>
      <vt:lpstr>Learning Objectives (2 of 10)</vt:lpstr>
      <vt:lpstr>Multiplexing/Demultiplexing</vt:lpstr>
      <vt:lpstr>How Demultiplexing Works</vt:lpstr>
      <vt:lpstr>Connectionless Demultiplexing</vt:lpstr>
      <vt:lpstr>Connectionless Demux: Example</vt:lpstr>
      <vt:lpstr>Connection-Oriented Demux</vt:lpstr>
      <vt:lpstr>Connection-Oriented Demux: Example (1 of 2)</vt:lpstr>
      <vt:lpstr>Connection-Oriented Demux: Example (2 of 2)</vt:lpstr>
      <vt:lpstr>Learning Objectives (3 of 10)</vt:lpstr>
      <vt:lpstr>U D P: User Datagram Protocol [R F C 768]</vt:lpstr>
      <vt:lpstr>U D P: Segment Header (1 of 2)</vt:lpstr>
      <vt:lpstr>U D P: Segment Header (2 of 2)</vt:lpstr>
      <vt:lpstr>U D P Checksum</vt:lpstr>
      <vt:lpstr>Internet Checksum: Example</vt:lpstr>
      <vt:lpstr>Learning Objectives (4 of 10)</vt:lpstr>
      <vt:lpstr>Principles of Reliable Data Transfer</vt:lpstr>
      <vt:lpstr>Reliable Data Transfer: Getting Started (1 of 2)</vt:lpstr>
      <vt:lpstr>Reliable Data Transfer: Getting Started (2 of 2)</vt:lpstr>
      <vt:lpstr>r d t1.0: Reliable Transfer over a Reliable Channel</vt:lpstr>
      <vt:lpstr>r d t2.0: Channel with Bit Errors (1 of 2)</vt:lpstr>
      <vt:lpstr>r d t2.0: Channel with Bit Errors (2 of 2)</vt:lpstr>
      <vt:lpstr>r d t2.0: F S M Specification</vt:lpstr>
      <vt:lpstr>r d t2.0: Operation with No Errors</vt:lpstr>
      <vt:lpstr>r d t2.0: Error Scenario</vt:lpstr>
      <vt:lpstr>r d t2.0 Has a Fatal Flaw!</vt:lpstr>
      <vt:lpstr>r d t2.1: Sender, Handles Garbled A C K / N A K s</vt:lpstr>
      <vt:lpstr>r d t2.1: Receiver, Handles Garbled A C K/N A K s</vt:lpstr>
      <vt:lpstr>r d t2.1: Discussion</vt:lpstr>
      <vt:lpstr>r d t2.2: A N A K - f r e e Protocol</vt:lpstr>
      <vt:lpstr>r d t2.2: Sender, Receiver Fragments</vt:lpstr>
      <vt:lpstr>r d t3.0: Channels with Errors and Loss</vt:lpstr>
      <vt:lpstr>r d t3.0 Sender</vt:lpstr>
      <vt:lpstr>r d t3.0 in Action (1 of 2)</vt:lpstr>
      <vt:lpstr>r d t3.0 in Action (2 of 2)</vt:lpstr>
      <vt:lpstr>Performance of r d t3.0 (1 of 2)</vt:lpstr>
      <vt:lpstr>Performance of r d t3.0 (2 of 2)</vt:lpstr>
      <vt:lpstr>r d t3.0: Stop-and-wait Operation</vt:lpstr>
      <vt:lpstr>Pipelined Protocols</vt:lpstr>
      <vt:lpstr>Pipelining: Increased Utilization</vt:lpstr>
      <vt:lpstr>Pipelined Protocols: Overview</vt:lpstr>
      <vt:lpstr>G o - B a c k - N: Sender</vt:lpstr>
      <vt:lpstr>G B N: Sender Extended F S M</vt:lpstr>
      <vt:lpstr>G B N: Receiver Extended F S M (1 of 2)</vt:lpstr>
      <vt:lpstr>G B N: Receiver Extended F S M (2 of 2)</vt:lpstr>
      <vt:lpstr>G B N in Action</vt:lpstr>
      <vt:lpstr>Selective Repeat (1 of 3)</vt:lpstr>
      <vt:lpstr>Selective Repeat: Sender, Receiver Windows</vt:lpstr>
      <vt:lpstr>Selective Repeat (2 of 3)</vt:lpstr>
      <vt:lpstr>Selective Repeat (3 of 3)</vt:lpstr>
      <vt:lpstr>Selective Repeat in Action</vt:lpstr>
      <vt:lpstr>Selective Repeat: Dilemma (1 of 2)</vt:lpstr>
      <vt:lpstr>Selective Repeat: Dilemma (2 of 2)</vt:lpstr>
      <vt:lpstr>Learning Objectives (5 of 10)</vt:lpstr>
      <vt:lpstr>T C P: Overview R F C s: 793, 1122, 1323, 2018, 2581</vt:lpstr>
      <vt:lpstr>T C P Segment Structure</vt:lpstr>
      <vt:lpstr>T C P Sequence Numbers, A C K s (1 of 2)</vt:lpstr>
      <vt:lpstr>T C P Sequence Numbers, A C K s (2 of 2)</vt:lpstr>
      <vt:lpstr>T C P Round Trip Time, Timeout (1 of 3)</vt:lpstr>
      <vt:lpstr>T C P Round Trip Time, Timeout (2 of 3)</vt:lpstr>
      <vt:lpstr>T C P Round Trip Time, Timeout (3 of 3)</vt:lpstr>
      <vt:lpstr>Learning Objectives (6 of 10)</vt:lpstr>
      <vt:lpstr>T C P Reliable Data Transfer</vt:lpstr>
      <vt:lpstr>T C P Sender Events:</vt:lpstr>
      <vt:lpstr>T C P Sender (Simplified)</vt:lpstr>
      <vt:lpstr>T C P: Retransmission Scenarios (1 of 2)</vt:lpstr>
      <vt:lpstr>T C P: Retransmission Scenarios (2 of 2)</vt:lpstr>
      <vt:lpstr>T C P A C K Generation [R F C 1122, R F C 2581]</vt:lpstr>
      <vt:lpstr>T C P Fast Retransmit (1 of 2)</vt:lpstr>
      <vt:lpstr>T C P Fast Retransmit (2 of 2)</vt:lpstr>
      <vt:lpstr>Learning Objectives (7 of 10)</vt:lpstr>
      <vt:lpstr>T C P Flow Control (1 of 2)</vt:lpstr>
      <vt:lpstr>T C P Flow Control (2 of 2)</vt:lpstr>
      <vt:lpstr>Learning Objectives (8 of 10)</vt:lpstr>
      <vt:lpstr>Connection Management</vt:lpstr>
      <vt:lpstr>Agreeing to Establish a Connection (1 of 2)</vt:lpstr>
      <vt:lpstr>Agreeing to Establish a Connection (2 of 2)</vt:lpstr>
      <vt:lpstr>T C P 3-Way Handshake</vt:lpstr>
      <vt:lpstr>T C P 3-Way Handshake: F S M</vt:lpstr>
      <vt:lpstr>T C P: Closing a Connection (1 of 2)</vt:lpstr>
      <vt:lpstr>T C P: Closing a Connection (2 of 2)</vt:lpstr>
      <vt:lpstr>Learning Objectives (9 of 10)</vt:lpstr>
      <vt:lpstr>Principles of Congestion Control</vt:lpstr>
      <vt:lpstr>Causes/Costs of Congestion: Scenario 1 (1 of 2)</vt:lpstr>
      <vt:lpstr>Causes/Costs of Congestion: Scenario 1 (2 of 2)</vt:lpstr>
      <vt:lpstr>Causes/Costs of Congestion: Scenario 2 (1 of 6)</vt:lpstr>
      <vt:lpstr>Causes/Costs of Congestion: Scenario 2 (2 of 6)</vt:lpstr>
      <vt:lpstr>Causes/Costs of Congestion: Scenario 2 (3 of 6)</vt:lpstr>
      <vt:lpstr>Causes/Costs of Congestion: Scenario 2 (4 of 6)</vt:lpstr>
      <vt:lpstr>Causes/Costs of Congestion: Scenario 2 (5 of 6)</vt:lpstr>
      <vt:lpstr>Causes/Costs of Congestion: Scenario 2 (6 of 6)</vt:lpstr>
      <vt:lpstr>Causes/Costs of Congestion: Scenario 3 (1 of 2)</vt:lpstr>
      <vt:lpstr>Causes/Costs of Congestion: Scenario 3 (2 of 2)</vt:lpstr>
      <vt:lpstr>Learning Objectives (10 of 10)</vt:lpstr>
      <vt:lpstr>T C P Congestion Control: Additive Increase Multiplicative Decrease</vt:lpstr>
      <vt:lpstr>T C P Congestion Control: Details</vt:lpstr>
      <vt:lpstr>T C P Slow Start</vt:lpstr>
      <vt:lpstr>T C P: Detecting, Reacting to Loss</vt:lpstr>
      <vt:lpstr>T C P: Switching from Slow Start to C A</vt:lpstr>
      <vt:lpstr>Summary: T C P Congestion Control</vt:lpstr>
      <vt:lpstr>T C P Throughput</vt:lpstr>
      <vt:lpstr>T C P Futures: T C P over “Long, Fat Pipes”</vt:lpstr>
      <vt:lpstr>T C P Fairness</vt:lpstr>
      <vt:lpstr>Why is T C P Fair?</vt:lpstr>
      <vt:lpstr>Fairness (More)</vt:lpstr>
      <vt:lpstr>Explicit Congestion Notification (E C N)</vt:lpstr>
      <vt:lpstr>Chapter Summary</vt:lpstr>
      <vt:lpstr>Copyright</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Networking: A Top Down Approach, 7e</dc:title>
  <dc:subject>Computer Science</dc:subject>
  <dc:creator>Kurose/Ross</dc:creator>
  <cp:keywords>Computer Networking</cp:keywords>
  <cp:lastModifiedBy>Windows User</cp:lastModifiedBy>
  <cp:revision>1234</cp:revision>
  <dcterms:modified xsi:type="dcterms:W3CDTF">2018-04-17T11:41:15Z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682739</vt:lpwstr>
  </property>
  <property fmtid="{D5CDD505-2E9C-101B-9397-08002B2CF9AE}" pid="3" name="Offisync_ServerID">
    <vt:lpwstr>7e960520-0e88-4f05-9fa0-24079b61e486</vt:lpwstr>
  </property>
  <property fmtid="{D5CDD505-2E9C-101B-9397-08002B2CF9AE}" pid="4" name="Offisync_UpdateToken">
    <vt:lpwstr>2</vt:lpwstr>
  </property>
  <property fmtid="{D5CDD505-2E9C-101B-9397-08002B2CF9AE}" pid="5" name="Jive_VersionGuid">
    <vt:lpwstr>2e874262-9747-49d3-bf1e-677aeb587663</vt:lpwstr>
  </property>
  <property fmtid="{D5CDD505-2E9C-101B-9397-08002B2CF9AE}" pid="6" name="Offisync_ProviderInitializationData">
    <vt:lpwstr>https://neo.pearson.com</vt:lpwstr>
  </property>
  <property fmtid="{D5CDD505-2E9C-101B-9397-08002B2CF9AE}" pid="7" name="Jive_LatestUserAccountName">
    <vt:lpwstr>joel</vt:lpwstr>
  </property>
</Properties>
</file>