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13"/>
  </p:notesMasterIdLst>
  <p:handoutMasterIdLst>
    <p:handoutMasterId r:id="rId114"/>
  </p:handoutMasterIdLst>
  <p:sldIdLst>
    <p:sldId id="301" r:id="rId3"/>
    <p:sldId id="428" r:id="rId4"/>
    <p:sldId id="308" r:id="rId5"/>
    <p:sldId id="309" r:id="rId6"/>
    <p:sldId id="310" r:id="rId7"/>
    <p:sldId id="311" r:id="rId8"/>
    <p:sldId id="312" r:id="rId9"/>
    <p:sldId id="313" r:id="rId10"/>
    <p:sldId id="314" r:id="rId11"/>
    <p:sldId id="315" r:id="rId12"/>
    <p:sldId id="316" r:id="rId13"/>
    <p:sldId id="533" r:id="rId14"/>
    <p:sldId id="534" r:id="rId15"/>
    <p:sldId id="432" r:id="rId16"/>
    <p:sldId id="535" r:id="rId17"/>
    <p:sldId id="321" r:id="rId18"/>
    <p:sldId id="536" r:id="rId19"/>
    <p:sldId id="527" r:id="rId20"/>
    <p:sldId id="324" r:id="rId21"/>
    <p:sldId id="436" r:id="rId22"/>
    <p:sldId id="537" r:id="rId23"/>
    <p:sldId id="438" r:id="rId24"/>
    <p:sldId id="439" r:id="rId25"/>
    <p:sldId id="441" r:id="rId26"/>
    <p:sldId id="442" r:id="rId27"/>
    <p:sldId id="331" r:id="rId28"/>
    <p:sldId id="443" r:id="rId29"/>
    <p:sldId id="444" r:id="rId30"/>
    <p:sldId id="445" r:id="rId31"/>
    <p:sldId id="335" r:id="rId32"/>
    <p:sldId id="336" r:id="rId33"/>
    <p:sldId id="337" r:id="rId34"/>
    <p:sldId id="447" r:id="rId35"/>
    <p:sldId id="339" r:id="rId36"/>
    <p:sldId id="448" r:id="rId37"/>
    <p:sldId id="538" r:id="rId38"/>
    <p:sldId id="416" r:id="rId39"/>
    <p:sldId id="450" r:id="rId40"/>
    <p:sldId id="451" r:id="rId41"/>
    <p:sldId id="452" r:id="rId42"/>
    <p:sldId id="522" r:id="rId43"/>
    <p:sldId id="523" r:id="rId44"/>
    <p:sldId id="524" r:id="rId45"/>
    <p:sldId id="526" r:id="rId46"/>
    <p:sldId id="542" r:id="rId47"/>
    <p:sldId id="454" r:id="rId48"/>
    <p:sldId id="528" r:id="rId49"/>
    <p:sldId id="456" r:id="rId50"/>
    <p:sldId id="457" r:id="rId51"/>
    <p:sldId id="458" r:id="rId52"/>
    <p:sldId id="459" r:id="rId53"/>
    <p:sldId id="460" r:id="rId54"/>
    <p:sldId id="461" r:id="rId55"/>
    <p:sldId id="462" r:id="rId56"/>
    <p:sldId id="464" r:id="rId57"/>
    <p:sldId id="465" r:id="rId58"/>
    <p:sldId id="467" r:id="rId59"/>
    <p:sldId id="468" r:id="rId60"/>
    <p:sldId id="529" r:id="rId61"/>
    <p:sldId id="539" r:id="rId62"/>
    <p:sldId id="471" r:id="rId63"/>
    <p:sldId id="472" r:id="rId64"/>
    <p:sldId id="473" r:id="rId65"/>
    <p:sldId id="474" r:id="rId66"/>
    <p:sldId id="475" r:id="rId67"/>
    <p:sldId id="476" r:id="rId68"/>
    <p:sldId id="477" r:id="rId69"/>
    <p:sldId id="478" r:id="rId70"/>
    <p:sldId id="479" r:id="rId71"/>
    <p:sldId id="481" r:id="rId72"/>
    <p:sldId id="482" r:id="rId73"/>
    <p:sldId id="483" r:id="rId74"/>
    <p:sldId id="540" r:id="rId75"/>
    <p:sldId id="530" r:id="rId76"/>
    <p:sldId id="486" r:id="rId77"/>
    <p:sldId id="487" r:id="rId78"/>
    <p:sldId id="489" r:id="rId79"/>
    <p:sldId id="490" r:id="rId80"/>
    <p:sldId id="491" r:id="rId81"/>
    <p:sldId id="492" r:id="rId82"/>
    <p:sldId id="493" r:id="rId83"/>
    <p:sldId id="494" r:id="rId84"/>
    <p:sldId id="495" r:id="rId85"/>
    <p:sldId id="531" r:id="rId86"/>
    <p:sldId id="497" r:id="rId87"/>
    <p:sldId id="499" r:id="rId88"/>
    <p:sldId id="498" r:id="rId89"/>
    <p:sldId id="500" r:id="rId90"/>
    <p:sldId id="501" r:id="rId91"/>
    <p:sldId id="502" r:id="rId92"/>
    <p:sldId id="503" r:id="rId93"/>
    <p:sldId id="504" r:id="rId94"/>
    <p:sldId id="505" r:id="rId95"/>
    <p:sldId id="506" r:id="rId96"/>
    <p:sldId id="507" r:id="rId97"/>
    <p:sldId id="508" r:id="rId98"/>
    <p:sldId id="532" r:id="rId99"/>
    <p:sldId id="510" r:id="rId100"/>
    <p:sldId id="511" r:id="rId101"/>
    <p:sldId id="512" r:id="rId102"/>
    <p:sldId id="513" r:id="rId103"/>
    <p:sldId id="514" r:id="rId104"/>
    <p:sldId id="515" r:id="rId105"/>
    <p:sldId id="541" r:id="rId106"/>
    <p:sldId id="517" r:id="rId107"/>
    <p:sldId id="518" r:id="rId108"/>
    <p:sldId id="519" r:id="rId109"/>
    <p:sldId id="520" r:id="rId110"/>
    <p:sldId id="521" r:id="rId111"/>
    <p:sldId id="305" r:id="rId112"/>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1049" userDrawn="1">
          <p15:clr>
            <a:srgbClr val="A4A3A4"/>
          </p15:clr>
        </p15:guide>
        <p15:guide id="2" pos="3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autoAdjust="0"/>
    <p:restoredTop sz="94343" autoAdjust="0"/>
  </p:normalViewPr>
  <p:slideViewPr>
    <p:cSldViewPr snapToGrid="0" snapToObjects="1">
      <p:cViewPr varScale="1">
        <p:scale>
          <a:sx n="105" d="100"/>
          <a:sy n="105" d="100"/>
        </p:scale>
        <p:origin x="2052" y="102"/>
      </p:cViewPr>
      <p:guideLst>
        <p:guide orient="horz" pos="1049"/>
        <p:guide pos="340"/>
      </p:guideLst>
    </p:cSldViewPr>
  </p:slideViewPr>
  <p:outlineViewPr>
    <p:cViewPr>
      <p:scale>
        <a:sx n="66" d="100"/>
        <a:sy n="66" d="100"/>
      </p:scale>
      <p:origin x="0" y="-1793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theme" Target="theme/theme1.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notesMaster" Target="notesMasters/notesMaster1.xml"/><Relationship Id="rId118" Type="http://schemas.openxmlformats.org/officeDocument/2006/relationships/tableStyles" Target="tableStyle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4" Type="http://schemas.openxmlformats.org/officeDocument/2006/relationships/image" Target="../media/image3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2.wmf"/><Relationship Id="rId1" Type="http://schemas.openxmlformats.org/officeDocument/2006/relationships/image" Target="../media/image5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Header Placeholder 1"/>
          <p:cNvSpPr>
            <a:spLocks noGrp="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37891" name="Date Placeholder 2"/>
          <p:cNvSpPr>
            <a:spLocks noGrp="1"/>
          </p:cNvSpPr>
          <p:nvPr>
            <p:ph type="dt" sz="quarter"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fld id="{D780E883-12DD-42A3-B7B2-DBD470EB7234}" type="datetimeFigureOut">
              <a:rPr lang="en-US" altLang="en-US"/>
              <a:pPr>
                <a:defRPr/>
              </a:pPr>
              <a:t>4/12/2018</a:t>
            </a:fld>
            <a:endParaRPr lang="en-US" altLang="en-US"/>
          </a:p>
        </p:txBody>
      </p:sp>
      <p:sp>
        <p:nvSpPr>
          <p:cNvPr id="37892" name="Footer Placeholder 3"/>
          <p:cNvSpPr>
            <a:spLocks noGrp="1"/>
          </p:cNvSpPr>
          <p:nvPr>
            <p:ph type="ftr" sz="quarter" idx="2"/>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37893" name="Slide Number Placeholder 4"/>
          <p:cNvSpPr>
            <a:spLocks noGrp="1"/>
          </p:cNvSpPr>
          <p:nvPr>
            <p:ph type="sldNum" sz="quarter" idx="3"/>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D881C13-4FBC-45F1-B549-328A1164E39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Shape 3"/>
          <p:cNvSpPr txBox="1">
            <a:spLocks noGrp="1"/>
          </p:cNvSpPr>
          <p:nvPr>
            <p:ph type="hdr" idx="2"/>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defRPr sz="1200" smtClean="0"/>
            </a:lvl1pPr>
          </a:lstStyle>
          <a:p>
            <a:pPr>
              <a:defRPr/>
            </a:pPr>
            <a:endParaRPr lang="en-US" altLang="en-US"/>
          </a:p>
        </p:txBody>
      </p:sp>
      <p:sp>
        <p:nvSpPr>
          <p:cNvPr id="36867" name="Shape 4"/>
          <p:cNvSpPr txBox="1">
            <a:spLocks noGrp="1"/>
          </p:cNvSpPr>
          <p:nvPr>
            <p:ph type="dt" idx="10"/>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algn="r" eaLnBrk="1" hangingPunct="1">
              <a:defRPr sz="1200" smtClean="0"/>
            </a:lvl1pPr>
          </a:lstStyle>
          <a:p>
            <a:pPr>
              <a:defRPr/>
            </a:pPr>
            <a:endParaRPr lang="en-US" altLang="en-US"/>
          </a:p>
        </p:txBody>
      </p:sp>
      <p:sp>
        <p:nvSpPr>
          <p:cNvPr id="34820" name="Shape 5"/>
          <p:cNvSpPr>
            <a:spLocks noGrp="1" noRot="1" noChangeAspect="1"/>
          </p:cNvSpPr>
          <p:nvPr>
            <p:ph type="sldImg" idx="3"/>
          </p:nvPr>
        </p:nvSpPr>
        <p:spPr bwMode="auto">
          <a:xfrm>
            <a:off x="1143000" y="685800"/>
            <a:ext cx="4572000" cy="3429000"/>
          </a:xfrm>
          <a:custGeom>
            <a:avLst/>
            <a:gdLst>
              <a:gd name="T0" fmla="*/ 0 w 120000"/>
              <a:gd name="T1" fmla="*/ 0 h 120000"/>
              <a:gd name="T2" fmla="*/ 4572000 w 120000"/>
              <a:gd name="T3" fmla="*/ 0 h 120000"/>
              <a:gd name="T4" fmla="*/ 457200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 name="Shape 6"/>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pPr lvl="0"/>
            <a:endParaRPr noProof="0">
              <a:sym typeface="Arial"/>
            </a:endParaRPr>
          </a:p>
        </p:txBody>
      </p:sp>
      <p:sp>
        <p:nvSpPr>
          <p:cNvPr id="36870" name="Shape 7"/>
          <p:cNvSpPr txBox="1">
            <a:spLocks noGrp="1"/>
          </p:cNvSpPr>
          <p:nvPr>
            <p:ph type="ftr" idx="11"/>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lvl1pPr eaLnBrk="1" hangingPunct="1">
              <a:defRPr sz="1200" smtClean="0"/>
            </a:lvl1pPr>
          </a:lstStyle>
          <a:p>
            <a:pPr>
              <a:defRPr/>
            </a:pPr>
            <a:endParaRPr lang="en-US" altLang="en-US"/>
          </a:p>
        </p:txBody>
      </p:sp>
      <p:sp>
        <p:nvSpPr>
          <p:cNvPr id="36871" name="Shape 8"/>
          <p:cNvSpPr txBox="1">
            <a:spLocks noGrp="1"/>
          </p:cNvSpPr>
          <p:nvPr>
            <p:ph type="sldNum" idx="12"/>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prstTxWarp prst="textNoShape">
              <a:avLst/>
            </a:prstTxWarp>
          </a:bodyPr>
          <a:lstStyle>
            <a:lvl1pPr algn="r" eaLnBrk="1" hangingPunct="1">
              <a:buSzPct val="25000"/>
              <a:defRPr sz="1200" smtClean="0"/>
            </a:lvl1pPr>
          </a:lstStyle>
          <a:p>
            <a:pPr>
              <a:defRPr/>
            </a:pPr>
            <a:fld id="{1AFA7F19-0963-4340-AD46-94BDA6D110D6}" type="slidenum">
              <a:rPr lang="en-US" altLang="en-US"/>
              <a:pPr>
                <a:defRPr/>
              </a:pPr>
              <a:t>‹#›</a:t>
            </a:fld>
            <a:endParaRPr lang="en-US" altLang="en-US"/>
          </a:p>
        </p:txBody>
      </p:sp>
    </p:spTree>
  </p:cSld>
  <p:clrMap bg1="lt1" tx1="dk1" bg2="dk2" tx2="lt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a:headEnd/>
            <a:tailEnd/>
          </a:ln>
        </p:spPr>
      </p:sp>
      <p:sp>
        <p:nvSpPr>
          <p:cNvPr id="37891"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r>
              <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rPr>
              <a:t>If this PowerPoint presentation contains mathematical equations, you may need to check that your computer has the following installed:</a:t>
            </a:r>
          </a:p>
          <a:p>
            <a:pPr eaLnBrk="1" hangingPunct="1">
              <a:spcBef>
                <a:spcPct val="0"/>
              </a:spcBef>
            </a:pPr>
            <a:r>
              <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rPr>
              <a:t>1) MathType Plugin</a:t>
            </a:r>
          </a:p>
          <a:p>
            <a:pPr eaLnBrk="1" hangingPunct="1">
              <a:spcBef>
                <a:spcPct val="0"/>
              </a:spcBef>
            </a:pPr>
            <a:r>
              <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rPr>
              <a:t>2) Math Player (free versions available)</a:t>
            </a:r>
          </a:p>
          <a:p>
            <a:pPr eaLnBrk="1" hangingPunct="1">
              <a:spcBef>
                <a:spcPct val="0"/>
              </a:spcBef>
            </a:pPr>
            <a:r>
              <a:rPr lang="en-US" altLang="en-US" dirty="0" smtClean="0">
                <a:solidFill>
                  <a:srgbClr val="000000"/>
                </a:solidFill>
                <a:latin typeface="Arial" panose="020B0604020202020204" pitchFamily="34" charset="0"/>
                <a:cs typeface="Arial" panose="020B0604020202020204" pitchFamily="34" charset="0"/>
                <a:sym typeface="Arial" panose="020B0604020202020204" pitchFamily="34" charset="0"/>
              </a:rPr>
              <a:t>3) NVDA Reader (free versions available)</a:t>
            </a:r>
          </a:p>
        </p:txBody>
      </p:sp>
      <p:sp>
        <p:nvSpPr>
          <p:cNvPr id="37892" name="Slide Number Placeholder 3"/>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905A111B-C6AC-49D2-B2E3-4A6EE8DF78CE}" type="slidenum">
              <a:rPr lang="en-US" altLang="en-US" sz="1200"/>
              <a:pPr/>
              <a:t>1</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1AFA7F19-0963-4340-AD46-94BDA6D110D6}" type="slidenum">
              <a:rPr lang="en-US" altLang="en-US" smtClean="0"/>
              <a:pPr>
                <a:defRPr/>
              </a:pPr>
              <a:t>18</a:t>
            </a:fld>
            <a:endParaRPr lang="en-US" altLang="en-US"/>
          </a:p>
        </p:txBody>
      </p:sp>
    </p:spTree>
    <p:extLst>
      <p:ext uri="{BB962C8B-B14F-4D97-AF65-F5344CB8AC3E}">
        <p14:creationId xmlns:p14="http://schemas.microsoft.com/office/powerpoint/2010/main" val="3082669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1AFA7F19-0963-4340-AD46-94BDA6D110D6}" type="slidenum">
              <a:rPr lang="en-US" altLang="en-US" smtClean="0"/>
              <a:pPr>
                <a:defRPr/>
              </a:pPr>
              <a:t>55</a:t>
            </a:fld>
            <a:endParaRPr lang="en-US" altLang="en-US"/>
          </a:p>
        </p:txBody>
      </p:sp>
    </p:spTree>
    <p:extLst>
      <p:ext uri="{BB962C8B-B14F-4D97-AF65-F5344CB8AC3E}">
        <p14:creationId xmlns:p14="http://schemas.microsoft.com/office/powerpoint/2010/main" val="1533171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Akamai: 100,000+ servers in 1000+ clusters in 1000+ networks in 70+ countries serving trillions of requests a day.</a:t>
            </a:r>
          </a:p>
          <a:p>
            <a:endParaRPr lang="en-US" altLang="en-US" dirty="0" smtClean="0"/>
          </a:p>
          <a:p>
            <a:r>
              <a:rPr lang="en-US" altLang="en-US" dirty="0" smtClean="0"/>
              <a:t>How many people use Netflix?</a:t>
            </a:r>
          </a:p>
        </p:txBody>
      </p:sp>
      <p:sp>
        <p:nvSpPr>
          <p:cNvPr id="4" name="Slide Number Placeholder 3"/>
          <p:cNvSpPr>
            <a:spLocks noGrp="1"/>
          </p:cNvSpPr>
          <p:nvPr>
            <p:ph type="sldNum" idx="10"/>
          </p:nvPr>
        </p:nvSpPr>
        <p:spPr/>
        <p:txBody>
          <a:bodyPr/>
          <a:lstStyle/>
          <a:p>
            <a:pPr>
              <a:defRPr/>
            </a:pPr>
            <a:fld id="{1AFA7F19-0963-4340-AD46-94BDA6D110D6}" type="slidenum">
              <a:rPr lang="en-US" altLang="en-US" smtClean="0"/>
              <a:pPr>
                <a:defRPr/>
              </a:pPr>
              <a:t>93</a:t>
            </a:fld>
            <a:endParaRPr lang="en-US" altLang="en-US"/>
          </a:p>
        </p:txBody>
      </p:sp>
    </p:spTree>
    <p:extLst>
      <p:ext uri="{BB962C8B-B14F-4D97-AF65-F5344CB8AC3E}">
        <p14:creationId xmlns:p14="http://schemas.microsoft.com/office/powerpoint/2010/main" val="50508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ts val="0"/>
              </a:spcBef>
              <a:spcAft>
                <a:spcPct val="0"/>
              </a:spcAft>
              <a:buClrTx/>
              <a:buSzTx/>
              <a:buFontTx/>
              <a:buNone/>
              <a:tabLst/>
              <a:defRPr/>
            </a:pPr>
            <a:r>
              <a:rPr lang="en-US" altLang="en-US" dirty="0" smtClean="0"/>
              <a:t>peak load: 7million viewers, 2 Tbytes via</a:t>
            </a:r>
          </a:p>
        </p:txBody>
      </p:sp>
      <p:sp>
        <p:nvSpPr>
          <p:cNvPr id="4" name="Slide Number Placeholder 3"/>
          <p:cNvSpPr>
            <a:spLocks noGrp="1"/>
          </p:cNvSpPr>
          <p:nvPr>
            <p:ph type="sldNum" idx="10"/>
          </p:nvPr>
        </p:nvSpPr>
        <p:spPr/>
        <p:txBody>
          <a:bodyPr/>
          <a:lstStyle/>
          <a:p>
            <a:pPr>
              <a:defRPr/>
            </a:pPr>
            <a:fld id="{1AFA7F19-0963-4340-AD46-94BDA6D110D6}" type="slidenum">
              <a:rPr lang="en-US" altLang="en-US" smtClean="0"/>
              <a:pPr>
                <a:defRPr/>
              </a:pPr>
              <a:t>94</a:t>
            </a:fld>
            <a:endParaRPr lang="en-US" altLang="en-US"/>
          </a:p>
        </p:txBody>
      </p:sp>
    </p:spTree>
    <p:extLst>
      <p:ext uri="{BB962C8B-B14F-4D97-AF65-F5344CB8AC3E}">
        <p14:creationId xmlns:p14="http://schemas.microsoft.com/office/powerpoint/2010/main" val="3375252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Shape 17"/>
        <p:cNvGrpSpPr/>
        <p:nvPr/>
      </p:nvGrpSpPr>
      <p:grpSpPr>
        <a:xfrm>
          <a:off x="0" y="0"/>
          <a:ext cx="0" cy="0"/>
          <a:chOff x="0" y="0"/>
          <a:chExt cx="0" cy="0"/>
        </a:xfrm>
      </p:grpSpPr>
      <p:sp>
        <p:nvSpPr>
          <p:cNvPr id="4" name="Shape 18"/>
          <p:cNvSpPr>
            <a:spLocks noChangeArrowheads="1"/>
          </p:cNvSpPr>
          <p:nvPr/>
        </p:nvSpPr>
        <p:spPr bwMode="auto">
          <a:xfrm>
            <a:off x="0" y="0"/>
            <a:ext cx="9144000" cy="3886200"/>
          </a:xfrm>
          <a:prstGeom prst="rect">
            <a:avLst/>
          </a:prstGeom>
          <a:solidFill>
            <a:srgbClr val="007FA3"/>
          </a:solidFill>
          <a:ln w="25400">
            <a:solidFill>
              <a:srgbClr val="007FA3"/>
            </a:solidFill>
            <a:round/>
            <a:headEnd/>
            <a:tailEnd/>
          </a:ln>
        </p:spPr>
        <p:txBody>
          <a:bodyPr lIns="91425" tIns="45700" rIns="91425" bIns="45700"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defRPr/>
            </a:pPr>
            <a:endParaRPr lang="en-US" altLang="en-US" sz="1800" smtClean="0">
              <a:solidFill>
                <a:srgbClr val="FFFFFF"/>
              </a:solidFil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5" name="Shape 21"/>
          <p:cNvSpPr txBox="1">
            <a:spLocks noGrp="1"/>
          </p:cNvSpPr>
          <p:nvPr>
            <p:ph type="ftr" idx="10"/>
          </p:nvPr>
        </p:nvSpPr>
        <p:spPr/>
        <p:txBody>
          <a:bodyPr/>
          <a:lstStyle>
            <a:lvl1pPr>
              <a:defRPr smtClean="0"/>
            </a:lvl1pPr>
          </a:lstStyle>
          <a:p>
            <a:pPr>
              <a:defRPr/>
            </a:pPr>
            <a:endParaRPr lang="en-US" altLang="en-US"/>
          </a:p>
        </p:txBody>
      </p:sp>
      <p:sp>
        <p:nvSpPr>
          <p:cNvPr id="6" name="Shape 22"/>
          <p:cNvSpPr txBox="1">
            <a:spLocks noGrp="1"/>
          </p:cNvSpPr>
          <p:nvPr>
            <p:ph type="dt" idx="11"/>
          </p:nvPr>
        </p:nvSpPr>
        <p:spPr/>
        <p:txBody>
          <a:bodyPr/>
          <a:lstStyle>
            <a:lvl1pPr>
              <a:defRPr smtClean="0"/>
            </a:lvl1pPr>
          </a:lstStyle>
          <a:p>
            <a:pPr>
              <a:defRPr/>
            </a:pPr>
            <a:endParaRPr lang="en-US" altLang="en-US"/>
          </a:p>
        </p:txBody>
      </p:sp>
      <p:sp>
        <p:nvSpPr>
          <p:cNvPr id="7" name="Shape 23"/>
          <p:cNvSpPr txBox="1">
            <a:spLocks noGrp="1"/>
          </p:cNvSpPr>
          <p:nvPr>
            <p:ph type="sldNum" idx="12"/>
          </p:nvPr>
        </p:nvSpPr>
        <p:spPr/>
        <p:txBody>
          <a:bodyPr/>
          <a:lstStyle>
            <a:lvl1pPr>
              <a:defRPr smtClean="0"/>
            </a:lvl1pPr>
          </a:lstStyle>
          <a:p>
            <a:pPr>
              <a:defRPr/>
            </a:pPr>
            <a:fld id="{39BD9778-A8D8-45C4-ACA3-6486906D7669}" type="slidenum">
              <a:rPr lang="en-US" altLang="en-US"/>
              <a:pPr>
                <a:defRPr/>
              </a:pPr>
              <a:t>‹#›</a:t>
            </a:fld>
            <a:endParaRPr lang="en-US" altLang="en-US"/>
          </a:p>
        </p:txBody>
      </p:sp>
    </p:spTree>
    <p:extLst>
      <p:ext uri="{BB962C8B-B14F-4D97-AF65-F5344CB8AC3E}">
        <p14:creationId xmlns:p14="http://schemas.microsoft.com/office/powerpoint/2010/main" val="4168195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7200" y="1600200"/>
            <a:ext cx="8229600" cy="2163763"/>
          </a:xfrm>
          <a:prstGeom prst="rect">
            <a:avLst/>
          </a:prstGeom>
          <a:noFill/>
          <a:ln>
            <a:noFill/>
          </a:ln>
        </p:spPr>
        <p:txBody>
          <a:bodyPr/>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33" name="Shape 33"/>
          <p:cNvSpPr txBox="1">
            <a:spLocks noGrp="1"/>
          </p:cNvSpPr>
          <p:nvPr>
            <p:ph type="body" idx="2"/>
          </p:nvPr>
        </p:nvSpPr>
        <p:spPr>
          <a:xfrm>
            <a:off x="457200" y="3962400"/>
            <a:ext cx="8229600" cy="2163763"/>
          </a:xfrm>
          <a:prstGeom prst="rect">
            <a:avLst/>
          </a:prstGeom>
          <a:noFill/>
          <a:ln>
            <a:noFill/>
          </a:ln>
        </p:spPr>
        <p:txBody>
          <a:bodyPr/>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5" name="Shape 12"/>
          <p:cNvSpPr txBox="1">
            <a:spLocks noGrp="1"/>
          </p:cNvSpPr>
          <p:nvPr>
            <p:ph type="ftr" idx="12"/>
          </p:nvPr>
        </p:nvSpPr>
        <p:spPr>
          <a:ln/>
        </p:spPr>
        <p:txBody>
          <a:bodyPr/>
          <a:lstStyle>
            <a:lvl1pPr>
              <a:defRPr/>
            </a:lvl1pPr>
          </a:lstStyle>
          <a:p>
            <a:pPr>
              <a:defRPr/>
            </a:pPr>
            <a:endParaRPr lang="en-US" altLang="en-US"/>
          </a:p>
        </p:txBody>
      </p:sp>
      <p:sp>
        <p:nvSpPr>
          <p:cNvPr id="6" name="Shape 13"/>
          <p:cNvSpPr txBox="1">
            <a:spLocks noGrp="1"/>
          </p:cNvSpPr>
          <p:nvPr>
            <p:ph type="dt" idx="13"/>
          </p:nvPr>
        </p:nvSpPr>
        <p:spPr>
          <a:ln/>
        </p:spPr>
        <p:txBody>
          <a:bodyPr/>
          <a:lstStyle>
            <a:lvl1pPr>
              <a:defRPr/>
            </a:lvl1pPr>
          </a:lstStyle>
          <a:p>
            <a:pPr>
              <a:defRPr/>
            </a:pPr>
            <a:endParaRPr lang="en-US" altLang="en-US"/>
          </a:p>
        </p:txBody>
      </p:sp>
      <p:sp>
        <p:nvSpPr>
          <p:cNvPr id="7" name="Shape 14"/>
          <p:cNvSpPr txBox="1">
            <a:spLocks noGrp="1"/>
          </p:cNvSpPr>
          <p:nvPr>
            <p:ph type="sldNum" idx="14"/>
          </p:nvPr>
        </p:nvSpPr>
        <p:spPr>
          <a:ln/>
        </p:spPr>
        <p:txBody>
          <a:bodyPr/>
          <a:lstStyle>
            <a:lvl1pPr>
              <a:defRPr/>
            </a:lvl1pPr>
          </a:lstStyle>
          <a:p>
            <a:pPr>
              <a:defRPr/>
            </a:pPr>
            <a:fld id="{59648F2D-918B-4A3D-825C-AEC4BE023310}" type="slidenum">
              <a:rPr lang="en-US" altLang="en-US"/>
              <a:pPr>
                <a:defRPr/>
              </a:pPr>
              <a:t>‹#›</a:t>
            </a:fld>
            <a:endParaRPr lang="en-US" altLang="en-US"/>
          </a:p>
        </p:txBody>
      </p:sp>
    </p:spTree>
    <p:extLst>
      <p:ext uri="{BB962C8B-B14F-4D97-AF65-F5344CB8AC3E}">
        <p14:creationId xmlns:p14="http://schemas.microsoft.com/office/powerpoint/2010/main" val="3479139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lank">
    <p:spTree>
      <p:nvGrpSpPr>
        <p:cNvPr id="1" name="Shape 79"/>
        <p:cNvGrpSpPr/>
        <p:nvPr/>
      </p:nvGrpSpPr>
      <p:grpSpPr>
        <a:xfrm>
          <a:off x="0" y="0"/>
          <a:ext cx="0" cy="0"/>
          <a:chOff x="0" y="0"/>
          <a:chExt cx="0" cy="0"/>
        </a:xfrm>
      </p:grpSpPr>
      <p:sp>
        <p:nvSpPr>
          <p:cNvPr id="2" name="Shape 80"/>
          <p:cNvSpPr txBox="1">
            <a:spLocks noGrp="1"/>
          </p:cNvSpPr>
          <p:nvPr>
            <p:ph type="ftr" idx="10"/>
          </p:nvPr>
        </p:nvSpPr>
        <p:spPr/>
        <p:txBody>
          <a:bodyPr/>
          <a:lstStyle>
            <a:lvl1pPr>
              <a:defRPr smtClean="0"/>
            </a:lvl1pPr>
          </a:lstStyle>
          <a:p>
            <a:pPr>
              <a:defRPr/>
            </a:pPr>
            <a:endParaRPr lang="en-US" altLang="en-US"/>
          </a:p>
        </p:txBody>
      </p:sp>
      <p:sp>
        <p:nvSpPr>
          <p:cNvPr id="3" name="Shape 81"/>
          <p:cNvSpPr txBox="1">
            <a:spLocks noGrp="1"/>
          </p:cNvSpPr>
          <p:nvPr>
            <p:ph type="dt" idx="11"/>
          </p:nvPr>
        </p:nvSpPr>
        <p:spPr/>
        <p:txBody>
          <a:bodyPr/>
          <a:lstStyle>
            <a:lvl1pPr>
              <a:defRPr smtClean="0">
                <a:solidFill>
                  <a:srgbClr val="000000"/>
                </a:solidFill>
              </a:defRPr>
            </a:lvl1pPr>
          </a:lstStyle>
          <a:p>
            <a:pPr>
              <a:defRPr/>
            </a:pPr>
            <a:endParaRPr lang="en-US" altLang="en-US"/>
          </a:p>
        </p:txBody>
      </p:sp>
      <p:sp>
        <p:nvSpPr>
          <p:cNvPr id="4" name="Shape 82"/>
          <p:cNvSpPr txBox="1">
            <a:spLocks noGrp="1"/>
          </p:cNvSpPr>
          <p:nvPr>
            <p:ph type="sldNum" idx="12"/>
          </p:nvPr>
        </p:nvSpPr>
        <p:spPr/>
        <p:txBody>
          <a:bodyPr/>
          <a:lstStyle>
            <a:lvl1pPr>
              <a:defRPr smtClean="0">
                <a:solidFill>
                  <a:srgbClr val="000000"/>
                </a:solidFill>
              </a:defRPr>
            </a:lvl1pPr>
          </a:lstStyle>
          <a:p>
            <a:pPr>
              <a:defRPr/>
            </a:pPr>
            <a:fld id="{2B12CFE4-C5E3-4210-8160-49CBD0A1148B}" type="slidenum">
              <a:rPr lang="en-US" altLang="en-US"/>
              <a:pPr>
                <a:defRPr/>
              </a:pPr>
              <a:t>‹#›</a:t>
            </a:fld>
            <a:endParaRPr lang="en-US" altLang="en-US"/>
          </a:p>
        </p:txBody>
      </p:sp>
    </p:spTree>
    <p:extLst>
      <p:ext uri="{BB962C8B-B14F-4D97-AF65-F5344CB8AC3E}">
        <p14:creationId xmlns:p14="http://schemas.microsoft.com/office/powerpoint/2010/main" val="32891113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4" name="Rectangle 3"/>
          <p:cNvSpPr/>
          <p:nvPr/>
        </p:nvSpPr>
        <p:spPr bwMode="white">
          <a:xfrm>
            <a:off x="0" y="0"/>
            <a:ext cx="9144000" cy="3886200"/>
          </a:xfrm>
          <a:prstGeom prst="rect">
            <a:avLst/>
          </a:prstGeom>
          <a:solidFill>
            <a:srgbClr val="007FA3"/>
          </a:solidFill>
          <a:ln>
            <a:solidFill>
              <a:srgbClr val="007F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kern="0" dirty="0">
              <a:sym typeface="Arial"/>
            </a:endParaRPr>
          </a:p>
        </p:txBody>
      </p:sp>
      <p:sp>
        <p:nvSpPr>
          <p:cNvPr id="5" name="TextBox 16"/>
          <p:cNvSpPr txBox="1">
            <a:spLocks noChangeArrowheads="1"/>
          </p:cNvSpPr>
          <p:nvPr userDrawn="1"/>
        </p:nvSpPr>
        <p:spPr bwMode="auto">
          <a:xfrm>
            <a:off x="1600200" y="6429375"/>
            <a:ext cx="7162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defRPr/>
            </a:pPr>
            <a:r>
              <a:rPr lang="en-US" altLang="en-US" sz="1200" smtClean="0">
                <a:latin typeface="Verdana" panose="020B0604030504040204" pitchFamily="34" charset="0"/>
              </a:rPr>
              <a:t>Copyright © 2016, 2013, 2010 Pearson Education, Inc. All Rights Reserved</a:t>
            </a:r>
          </a:p>
        </p:txBody>
      </p:sp>
      <p:pic>
        <p:nvPicPr>
          <p:cNvPr id="6" name="Picture 17" descr="Pearson Logo"/>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376988"/>
            <a:ext cx="9175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762000"/>
            <a:ext cx="7772400" cy="2838451"/>
          </a:xfrm>
        </p:spPr>
        <p:txBody>
          <a:bodyPr>
            <a:noAutofit/>
          </a:bodyPr>
          <a:lstStyle>
            <a:lvl1pPr algn="l">
              <a:defRPr sz="36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74687" y="3962400"/>
            <a:ext cx="7794626" cy="1752600"/>
          </a:xfrm>
        </p:spPr>
        <p:txBody>
          <a:bodyPr>
            <a:noAutofit/>
          </a:bodyPr>
          <a:lstStyle>
            <a:lvl1pPr marL="0" indent="0" algn="l">
              <a:spcBef>
                <a:spcPts val="0"/>
              </a:spcBef>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Footer Placeholder 4"/>
          <p:cNvSpPr>
            <a:spLocks noGrp="1"/>
          </p:cNvSpPr>
          <p:nvPr>
            <p:ph type="ftr" sz="quarter" idx="10"/>
          </p:nvPr>
        </p:nvSpPr>
        <p:spPr/>
        <p:txBody>
          <a:bodyPr/>
          <a:lstStyle>
            <a:lvl1pPr>
              <a:defRPr smtClean="0"/>
            </a:lvl1pPr>
          </a:lstStyle>
          <a:p>
            <a:pPr>
              <a:defRPr/>
            </a:pPr>
            <a:endParaRPr lang="en-US" altLang="en-US"/>
          </a:p>
        </p:txBody>
      </p:sp>
      <p:sp>
        <p:nvSpPr>
          <p:cNvPr id="8" name="Date Placeholder 3"/>
          <p:cNvSpPr>
            <a:spLocks noGrp="1"/>
          </p:cNvSpPr>
          <p:nvPr>
            <p:ph type="dt" sz="half" idx="11"/>
          </p:nvPr>
        </p:nvSpPr>
        <p:spPr/>
        <p:txBody>
          <a:bodyPr/>
          <a:lstStyle>
            <a:lvl1pPr>
              <a:defRPr smtClean="0"/>
            </a:lvl1pPr>
          </a:lstStyle>
          <a:p>
            <a:pPr>
              <a:defRPr/>
            </a:pPr>
            <a:fld id="{B821E415-C17E-49BD-87C1-F4988EEFA2FC}" type="datetimeFigureOut">
              <a:rPr lang="en-US" altLang="en-US"/>
              <a:pPr>
                <a:defRPr/>
              </a:pPr>
              <a:t>4/12/2018</a:t>
            </a:fld>
            <a:endParaRPr lang="en-US" altLang="en-US"/>
          </a:p>
        </p:txBody>
      </p:sp>
      <p:sp>
        <p:nvSpPr>
          <p:cNvPr id="9" name="Slide Number Placeholder 5"/>
          <p:cNvSpPr>
            <a:spLocks noGrp="1"/>
          </p:cNvSpPr>
          <p:nvPr>
            <p:ph type="sldNum" sz="quarter" idx="12"/>
          </p:nvPr>
        </p:nvSpPr>
        <p:spPr/>
        <p:txBody>
          <a:bodyPr/>
          <a:lstStyle>
            <a:lvl1pPr algn="l">
              <a:buSzTx/>
              <a:defRPr sz="1400" smtClean="0">
                <a:solidFill>
                  <a:srgbClr val="000000"/>
                </a:solidFill>
              </a:defRPr>
            </a:lvl1pPr>
          </a:lstStyle>
          <a:p>
            <a:pPr>
              <a:defRPr/>
            </a:pPr>
            <a:fld id="{67A99087-E7F7-430E-BB21-D183F718A93E}" type="slidenum">
              <a:rPr lang="en-US" altLang="en-US"/>
              <a:pPr>
                <a:defRPr/>
              </a:pPr>
              <a:t>‹#›</a:t>
            </a:fld>
            <a:endParaRPr lang="en-US" altLang="en-US"/>
          </a:p>
        </p:txBody>
      </p:sp>
    </p:spTree>
    <p:extLst>
      <p:ext uri="{BB962C8B-B14F-4D97-AF65-F5344CB8AC3E}">
        <p14:creationId xmlns:p14="http://schemas.microsoft.com/office/powerpoint/2010/main" val="3338532409"/>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Chapter Opener">
    <p:spTree>
      <p:nvGrpSpPr>
        <p:cNvPr id="1" name=""/>
        <p:cNvGrpSpPr/>
        <p:nvPr/>
      </p:nvGrpSpPr>
      <p:grpSpPr>
        <a:xfrm>
          <a:off x="0" y="0"/>
          <a:ext cx="0" cy="0"/>
          <a:chOff x="0" y="0"/>
          <a:chExt cx="0" cy="0"/>
        </a:xfrm>
      </p:grpSpPr>
      <p:pic>
        <p:nvPicPr>
          <p:cNvPr id="8" name="Picture 15" descr="Pearson Logo"/>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376988"/>
            <a:ext cx="9175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0"/>
          <p:cNvSpPr>
            <a:spLocks noGrp="1"/>
          </p:cNvSpPr>
          <p:nvPr>
            <p:ph type="title"/>
          </p:nvPr>
        </p:nvSpPr>
        <p:spPr>
          <a:xfrm>
            <a:off x="457200" y="215372"/>
            <a:ext cx="8229600" cy="622828"/>
          </a:xfrm>
        </p:spPr>
        <p:txBody>
          <a:bodyPr anchor="t"/>
          <a:lstStyle/>
          <a:p>
            <a:r>
              <a:rPr lang="en-US" smtClean="0"/>
              <a:t>Click to edit Master title style</a:t>
            </a:r>
            <a:endParaRPr lang="en-US" dirty="0"/>
          </a:p>
        </p:txBody>
      </p:sp>
      <p:sp>
        <p:nvSpPr>
          <p:cNvPr id="7" name="Text Placeholder 6"/>
          <p:cNvSpPr>
            <a:spLocks noGrp="1"/>
          </p:cNvSpPr>
          <p:nvPr>
            <p:ph type="body" sz="quarter" idx="13"/>
          </p:nvPr>
        </p:nvSpPr>
        <p:spPr>
          <a:xfrm>
            <a:off x="457200" y="816430"/>
            <a:ext cx="8229600" cy="478970"/>
          </a:xfrm>
        </p:spPr>
        <p:txBody>
          <a:bodyPr>
            <a:noAutofit/>
          </a:bodyPr>
          <a:lstStyle>
            <a:lvl1pPr marL="0" indent="0">
              <a:spcBef>
                <a:spcPts val="0"/>
              </a:spcBef>
              <a:buNone/>
              <a:defRPr sz="2000">
                <a:solidFill>
                  <a:srgbClr val="007FA3"/>
                </a:solidFill>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smtClean="0"/>
              <a:t>Edit Master text styles</a:t>
            </a:r>
          </a:p>
        </p:txBody>
      </p:sp>
      <p:sp>
        <p:nvSpPr>
          <p:cNvPr id="9" name="Text Placeholder 8"/>
          <p:cNvSpPr>
            <a:spLocks noGrp="1"/>
          </p:cNvSpPr>
          <p:nvPr>
            <p:ph type="body" sz="quarter" idx="14"/>
          </p:nvPr>
        </p:nvSpPr>
        <p:spPr>
          <a:xfrm>
            <a:off x="5029200" y="1600201"/>
            <a:ext cx="3657600" cy="1600199"/>
          </a:xfrm>
        </p:spPr>
        <p:txBody>
          <a:bodyPr anchor="b">
            <a:noAutofit/>
          </a:bodyPr>
          <a:lstStyle>
            <a:lvl1pPr marL="0" indent="0">
              <a:spcBef>
                <a:spcPts val="0"/>
              </a:spcBef>
              <a:buNone/>
              <a:defRPr sz="3000" baseline="0"/>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smtClean="0"/>
              <a:t>Edit Master text styles</a:t>
            </a:r>
          </a:p>
        </p:txBody>
      </p:sp>
      <p:sp>
        <p:nvSpPr>
          <p:cNvPr id="10" name="Text Placeholder 8"/>
          <p:cNvSpPr>
            <a:spLocks noGrp="1"/>
          </p:cNvSpPr>
          <p:nvPr>
            <p:ph type="body" sz="quarter" idx="15"/>
          </p:nvPr>
        </p:nvSpPr>
        <p:spPr>
          <a:xfrm>
            <a:off x="5029200" y="3200400"/>
            <a:ext cx="3657600" cy="2925763"/>
          </a:xfrm>
        </p:spPr>
        <p:txBody>
          <a:bodyPr>
            <a:noAutofit/>
          </a:bodyPr>
          <a:lstStyle>
            <a:lvl1pPr marL="0" indent="0">
              <a:spcBef>
                <a:spcPts val="0"/>
              </a:spcBef>
              <a:buNone/>
              <a:defRPr sz="2200"/>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smtClean="0"/>
              <a:t>Edit Master text styles</a:t>
            </a:r>
          </a:p>
        </p:txBody>
      </p:sp>
      <p:sp>
        <p:nvSpPr>
          <p:cNvPr id="20" name="Text Placeholder 17"/>
          <p:cNvSpPr>
            <a:spLocks noGrp="1"/>
          </p:cNvSpPr>
          <p:nvPr>
            <p:ph type="body" sz="quarter" idx="16"/>
          </p:nvPr>
        </p:nvSpPr>
        <p:spPr>
          <a:xfrm>
            <a:off x="3048000" y="6529254"/>
            <a:ext cx="5867400" cy="187537"/>
          </a:xfrm>
        </p:spPr>
        <p:txBody>
          <a:bodyPr/>
          <a:lstStyle>
            <a:lvl1pPr marL="0" indent="0" algn="r">
              <a:buNone/>
              <a:defRPr sz="800" baseline="0"/>
            </a:lvl1pPr>
          </a:lstStyle>
          <a:p>
            <a:pPr lvl="0"/>
            <a:r>
              <a:rPr lang="en-US" smtClean="0"/>
              <a:t>Edit Master text styles</a:t>
            </a:r>
          </a:p>
        </p:txBody>
      </p:sp>
      <p:sp>
        <p:nvSpPr>
          <p:cNvPr id="12" name="Footer Placeholder 2"/>
          <p:cNvSpPr>
            <a:spLocks noGrp="1"/>
          </p:cNvSpPr>
          <p:nvPr>
            <p:ph type="ftr" sz="quarter" idx="17"/>
          </p:nvPr>
        </p:nvSpPr>
        <p:spPr>
          <a:xfrm>
            <a:off x="93663" y="6165850"/>
            <a:ext cx="8596312" cy="234950"/>
          </a:xfrm>
        </p:spPr>
        <p:txBody>
          <a:bodyPr/>
          <a:lstStyle>
            <a:lvl1pPr>
              <a:defRPr smtClean="0"/>
            </a:lvl1pPr>
          </a:lstStyle>
          <a:p>
            <a:pPr>
              <a:defRPr/>
            </a:pPr>
            <a:endParaRPr lang="en-US" altLang="en-US"/>
          </a:p>
        </p:txBody>
      </p:sp>
      <p:sp>
        <p:nvSpPr>
          <p:cNvPr id="13" name="Date Placeholder 3"/>
          <p:cNvSpPr>
            <a:spLocks noGrp="1"/>
          </p:cNvSpPr>
          <p:nvPr>
            <p:ph type="dt" sz="half" idx="18"/>
          </p:nvPr>
        </p:nvSpPr>
        <p:spPr/>
        <p:txBody>
          <a:bodyPr/>
          <a:lstStyle>
            <a:lvl1pPr>
              <a:defRPr smtClean="0"/>
            </a:lvl1pPr>
          </a:lstStyle>
          <a:p>
            <a:pPr>
              <a:defRPr/>
            </a:pPr>
            <a:fld id="{B903805B-CFDF-440D-8D90-0B8846CAA46F}" type="datetimeFigureOut">
              <a:rPr lang="en-US" altLang="en-US"/>
              <a:pPr>
                <a:defRPr/>
              </a:pPr>
              <a:t>4/12/2018</a:t>
            </a:fld>
            <a:endParaRPr lang="en-US" altLang="en-US"/>
          </a:p>
        </p:txBody>
      </p:sp>
      <p:sp>
        <p:nvSpPr>
          <p:cNvPr id="14" name="Slide Number Placeholder 4"/>
          <p:cNvSpPr>
            <a:spLocks noGrp="1"/>
          </p:cNvSpPr>
          <p:nvPr>
            <p:ph type="sldNum" sz="quarter" idx="19"/>
          </p:nvPr>
        </p:nvSpPr>
        <p:spPr/>
        <p:txBody>
          <a:bodyPr/>
          <a:lstStyle>
            <a:lvl1pPr algn="l">
              <a:buSzTx/>
              <a:defRPr sz="1400" smtClean="0">
                <a:solidFill>
                  <a:srgbClr val="000000"/>
                </a:solidFill>
              </a:defRPr>
            </a:lvl1pPr>
          </a:lstStyle>
          <a:p>
            <a:pPr>
              <a:defRPr/>
            </a:pPr>
            <a:fld id="{4D6D0AE4-A7A7-4B88-9F17-6DD55A7F1A00}" type="slidenum">
              <a:rPr lang="en-US" altLang="en-US"/>
              <a:pPr>
                <a:defRPr/>
              </a:pPr>
              <a:t>‹#›</a:t>
            </a:fld>
            <a:endParaRPr lang="en-US" altLang="en-US"/>
          </a:p>
        </p:txBody>
      </p:sp>
    </p:spTree>
    <p:extLst>
      <p:ext uri="{BB962C8B-B14F-4D97-AF65-F5344CB8AC3E}">
        <p14:creationId xmlns:p14="http://schemas.microsoft.com/office/powerpoint/2010/main" val="4361548"/>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baseline="0">
                <a:solidFill>
                  <a:schemeClr val="accent1"/>
                </a:solidFill>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Clr>
                <a:schemeClr val="accent1"/>
              </a:buClr>
              <a:buSzPct val="100000"/>
              <a:defRPr/>
            </a:lvl1pPr>
            <a:lvl2pPr>
              <a:buClr>
                <a:schemeClr val="accent1"/>
              </a:buClr>
              <a:defRPr/>
            </a:lvl2pPr>
            <a:lvl3pPr>
              <a:buClr>
                <a:schemeClr val="accent1"/>
              </a:buClr>
              <a:defRPr/>
            </a:lvl3pPr>
            <a:lvl4pPr>
              <a:buClr>
                <a:schemeClr val="accent1"/>
              </a:buClr>
              <a:defRPr/>
            </a:lvl4pPr>
            <a:lvl5pPr>
              <a:buClr>
                <a:schemeClr val="accent1"/>
              </a:buClr>
              <a:defRPr/>
            </a:lvl5pPr>
            <a:lvl6pPr>
              <a:buClr>
                <a:schemeClr val="accent1"/>
              </a:buClr>
              <a:defRPr/>
            </a:lvl6pPr>
            <a:lvl7pPr>
              <a:buClr>
                <a:schemeClr val="accent1"/>
              </a:buClr>
              <a:defRPr/>
            </a:lvl7pPr>
            <a:lvl8pPr>
              <a:buClr>
                <a:schemeClr val="accent1"/>
              </a:buClr>
              <a:defRPr/>
            </a:lvl8pPr>
            <a:lvl9pPr>
              <a:buClr>
                <a:schemeClr val="accent1"/>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a:t>
            </a:r>
          </a:p>
          <a:p>
            <a:pPr lvl="6"/>
            <a:r>
              <a:rPr lang="en-US" dirty="0" smtClean="0"/>
              <a:t>Seventh</a:t>
            </a:r>
          </a:p>
          <a:p>
            <a:pPr lvl="7"/>
            <a:r>
              <a:rPr lang="en-US" dirty="0" smtClean="0"/>
              <a:t>Eighth</a:t>
            </a:r>
          </a:p>
          <a:p>
            <a:pPr lvl="8"/>
            <a:r>
              <a:rPr lang="en-US" dirty="0" smtClean="0"/>
              <a:t>Ninth</a:t>
            </a:r>
            <a:endParaRPr lang="en-US" dirty="0"/>
          </a:p>
        </p:txBody>
      </p:sp>
      <p:sp>
        <p:nvSpPr>
          <p:cNvPr id="4" name="Date Placeholder 3"/>
          <p:cNvSpPr>
            <a:spLocks noGrp="1"/>
          </p:cNvSpPr>
          <p:nvPr>
            <p:ph type="dt" sz="half" idx="10"/>
          </p:nvPr>
        </p:nvSpPr>
        <p:spPr/>
        <p:txBody>
          <a:bodyPr/>
          <a:lstStyle>
            <a:lvl1pPr>
              <a:defRPr smtClean="0"/>
            </a:lvl1pPr>
          </a:lstStyle>
          <a:p>
            <a:pPr>
              <a:defRPr/>
            </a:pPr>
            <a:fld id="{08C84854-01E3-4FDA-81D5-C7E759D8F1A7}" type="datetime1">
              <a:rPr lang="en-US" altLang="en-US"/>
              <a:pPr>
                <a:defRPr/>
              </a:pPr>
              <a:t>4/12/2018</a:t>
            </a:fld>
            <a:endParaRPr lang="en-US" altLang="en-US"/>
          </a:p>
        </p:txBody>
      </p:sp>
      <p:sp>
        <p:nvSpPr>
          <p:cNvPr id="5" name="Slide Number Placeholder 5"/>
          <p:cNvSpPr>
            <a:spLocks noGrp="1"/>
          </p:cNvSpPr>
          <p:nvPr>
            <p:ph type="sldNum" sz="quarter" idx="11"/>
          </p:nvPr>
        </p:nvSpPr>
        <p:spPr/>
        <p:txBody>
          <a:bodyPr/>
          <a:lstStyle>
            <a:lvl1pPr algn="l">
              <a:buSzTx/>
              <a:defRPr sz="1400" smtClean="0">
                <a:solidFill>
                  <a:srgbClr val="000000"/>
                </a:solidFill>
              </a:defRPr>
            </a:lvl1pPr>
          </a:lstStyle>
          <a:p>
            <a:pPr>
              <a:defRPr/>
            </a:pPr>
            <a:fld id="{83FCAD54-3AB3-48BE-AA78-4A7400B23946}" type="slidenum">
              <a:rPr lang="en-US" altLang="en-US"/>
              <a:pPr>
                <a:defRPr/>
              </a:pPr>
              <a:t>‹#›</a:t>
            </a:fld>
            <a:endParaRPr lang="en-US" altLang="en-US"/>
          </a:p>
        </p:txBody>
      </p:sp>
    </p:spTree>
    <p:extLst>
      <p:ext uri="{BB962C8B-B14F-4D97-AF65-F5344CB8AC3E}">
        <p14:creationId xmlns:p14="http://schemas.microsoft.com/office/powerpoint/2010/main" val="820495118"/>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a:solidFill>
                  <a:srgbClr val="3399B5"/>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10"/>
          </p:nvPr>
        </p:nvSpPr>
        <p:spPr/>
        <p:txBody>
          <a:bodyPr/>
          <a:lstStyle>
            <a:lvl1pPr>
              <a:defRPr smtClean="0"/>
            </a:lvl1pPr>
          </a:lstStyle>
          <a:p>
            <a:pPr>
              <a:defRPr/>
            </a:pPr>
            <a:endParaRPr lang="en-US" altLang="en-US"/>
          </a:p>
        </p:txBody>
      </p:sp>
      <p:sp>
        <p:nvSpPr>
          <p:cNvPr id="5" name="Date Placeholder 3"/>
          <p:cNvSpPr>
            <a:spLocks noGrp="1"/>
          </p:cNvSpPr>
          <p:nvPr>
            <p:ph type="dt" sz="half" idx="11"/>
          </p:nvPr>
        </p:nvSpPr>
        <p:spPr/>
        <p:txBody>
          <a:bodyPr/>
          <a:lstStyle>
            <a:lvl1pPr>
              <a:defRPr smtClean="0"/>
            </a:lvl1pPr>
          </a:lstStyle>
          <a:p>
            <a:pPr>
              <a:defRPr/>
            </a:pPr>
            <a:fld id="{043EEF50-F95E-4054-8C77-E88E57E9FA78}" type="datetimeFigureOut">
              <a:rPr lang="en-US" altLang="en-US"/>
              <a:pPr>
                <a:defRPr/>
              </a:pPr>
              <a:t>4/12/2018</a:t>
            </a:fld>
            <a:endParaRPr lang="en-US" altLang="en-US"/>
          </a:p>
        </p:txBody>
      </p:sp>
      <p:sp>
        <p:nvSpPr>
          <p:cNvPr id="6" name="Slide Number Placeholder 5"/>
          <p:cNvSpPr>
            <a:spLocks noGrp="1"/>
          </p:cNvSpPr>
          <p:nvPr>
            <p:ph type="sldNum" sz="quarter" idx="12"/>
          </p:nvPr>
        </p:nvSpPr>
        <p:spPr/>
        <p:txBody>
          <a:bodyPr/>
          <a:lstStyle>
            <a:lvl1pPr algn="l">
              <a:buSzTx/>
              <a:defRPr sz="1400" smtClean="0">
                <a:solidFill>
                  <a:srgbClr val="000000"/>
                </a:solidFill>
              </a:defRPr>
            </a:lvl1pPr>
          </a:lstStyle>
          <a:p>
            <a:pPr>
              <a:defRPr/>
            </a:pPr>
            <a:fld id="{A871E1FA-4ECC-42C8-9813-C30846F9610F}" type="slidenum">
              <a:rPr lang="en-US" altLang="en-US"/>
              <a:pPr>
                <a:defRPr/>
              </a:pPr>
              <a:t>‹#›</a:t>
            </a:fld>
            <a:endParaRPr lang="en-US" altLang="en-US"/>
          </a:p>
        </p:txBody>
      </p:sp>
    </p:spTree>
    <p:extLst>
      <p:ext uri="{BB962C8B-B14F-4D97-AF65-F5344CB8AC3E}">
        <p14:creationId xmlns:p14="http://schemas.microsoft.com/office/powerpoint/2010/main" val="1545831168"/>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Figure + Caption">
    <p:spTree>
      <p:nvGrpSpPr>
        <p:cNvPr id="1" name=""/>
        <p:cNvGrpSpPr/>
        <p:nvPr/>
      </p:nvGrpSpPr>
      <p:grpSpPr>
        <a:xfrm>
          <a:off x="0" y="0"/>
          <a:ext cx="0" cy="0"/>
          <a:chOff x="0" y="0"/>
          <a:chExt cx="0" cy="0"/>
        </a:xfrm>
      </p:grpSpPr>
      <p:pic>
        <p:nvPicPr>
          <p:cNvPr id="4" name="Picture 15" descr="Pearson Logo"/>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376988"/>
            <a:ext cx="9175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userDrawn="1"/>
        </p:nvSpPr>
        <p:spPr bwMode="auto">
          <a:xfrm>
            <a:off x="1600200" y="6429375"/>
            <a:ext cx="7162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defRPr/>
            </a:pPr>
            <a:r>
              <a:rPr lang="en-US" altLang="en-US" sz="1200" smtClean="0">
                <a:latin typeface="Verdana" panose="020B0604030504040204" pitchFamily="34" charset="0"/>
              </a:rPr>
              <a:t>Copyright © 2016, 2013, 2010 Pearson Education, Inc. All Rights Reserved</a:t>
            </a:r>
          </a:p>
        </p:txBody>
      </p:sp>
      <p:sp>
        <p:nvSpPr>
          <p:cNvPr id="8" name="Title 7"/>
          <p:cNvSpPr>
            <a:spLocks noGrp="1"/>
          </p:cNvSpPr>
          <p:nvPr>
            <p:ph type="title"/>
          </p:nvPr>
        </p:nvSpPr>
        <p:spPr>
          <a:xfrm>
            <a:off x="457200" y="228600"/>
            <a:ext cx="8229600" cy="1066800"/>
          </a:xfrm>
        </p:spPr>
        <p:txBody>
          <a:bodyPr anchor="t"/>
          <a:lstStyle>
            <a:lvl1pPr>
              <a:defRPr sz="3400">
                <a:solidFill>
                  <a:srgbClr val="007FA3"/>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457200" y="5368160"/>
            <a:ext cx="8229600" cy="916856"/>
          </a:xfrm>
        </p:spPr>
        <p:txBody>
          <a:bodyPr anchor="b"/>
          <a:lstStyle>
            <a:lvl1pPr marL="0" indent="0">
              <a:spcBef>
                <a:spcPts val="0"/>
              </a:spcBef>
              <a:buNone/>
              <a:defRPr sz="800"/>
            </a:lvl1pPr>
            <a:lvl2pPr marL="0" indent="0">
              <a:spcBef>
                <a:spcPts val="0"/>
              </a:spcBef>
              <a:buNone/>
              <a:defRPr sz="1600"/>
            </a:lvl2pPr>
            <a:lvl3pPr marL="0" indent="0">
              <a:spcBef>
                <a:spcPts val="0"/>
              </a:spcBef>
              <a:buNone/>
              <a:defRPr sz="1600"/>
            </a:lvl3pPr>
            <a:lvl4pPr marL="0" indent="0">
              <a:spcBef>
                <a:spcPts val="0"/>
              </a:spcBef>
              <a:buNone/>
              <a:defRPr sz="1600"/>
            </a:lvl4pPr>
            <a:lvl5pPr marL="0" indent="0">
              <a:spcBef>
                <a:spcPts val="0"/>
              </a:spcBef>
              <a:buNone/>
              <a:defRPr sz="1600"/>
            </a:lvl5pPr>
            <a:lvl6pPr marL="0" indent="0">
              <a:spcBef>
                <a:spcPts val="0"/>
              </a:spcBef>
              <a:buNone/>
              <a:defRPr sz="1600"/>
            </a:lvl6pPr>
            <a:lvl7pPr marL="0" indent="0">
              <a:spcBef>
                <a:spcPts val="0"/>
              </a:spcBef>
              <a:buNone/>
              <a:defRPr sz="1600"/>
            </a:lvl7pPr>
            <a:lvl8pPr marL="0" indent="0">
              <a:spcBef>
                <a:spcPts val="0"/>
              </a:spcBef>
              <a:buNone/>
              <a:defRPr sz="1600"/>
            </a:lvl8pPr>
            <a:lvl9pPr marL="0" indent="0">
              <a:spcBef>
                <a:spcPts val="0"/>
              </a:spcBef>
              <a:buNone/>
              <a:defRPr sz="1600"/>
            </a:lvl9pPr>
          </a:lstStyle>
          <a:p>
            <a:pPr lvl="0"/>
            <a:r>
              <a:rPr lang="en-US" smtClean="0"/>
              <a:t>Edit Master text styles</a:t>
            </a:r>
          </a:p>
        </p:txBody>
      </p:sp>
      <p:sp>
        <p:nvSpPr>
          <p:cNvPr id="6" name="Footer Placeholder 2"/>
          <p:cNvSpPr>
            <a:spLocks noGrp="1"/>
          </p:cNvSpPr>
          <p:nvPr>
            <p:ph type="ftr" sz="quarter" idx="14"/>
          </p:nvPr>
        </p:nvSpPr>
        <p:spPr/>
        <p:txBody>
          <a:bodyPr/>
          <a:lstStyle>
            <a:lvl1pPr>
              <a:defRPr smtClean="0"/>
            </a:lvl1pPr>
          </a:lstStyle>
          <a:p>
            <a:pPr>
              <a:defRPr/>
            </a:pPr>
            <a:endParaRPr lang="en-US" altLang="en-US"/>
          </a:p>
        </p:txBody>
      </p:sp>
      <p:sp>
        <p:nvSpPr>
          <p:cNvPr id="7" name="Date Placeholder 1"/>
          <p:cNvSpPr>
            <a:spLocks noGrp="1"/>
          </p:cNvSpPr>
          <p:nvPr>
            <p:ph type="dt" sz="half" idx="15"/>
          </p:nvPr>
        </p:nvSpPr>
        <p:spPr/>
        <p:txBody>
          <a:bodyPr/>
          <a:lstStyle>
            <a:lvl1pPr>
              <a:defRPr smtClean="0">
                <a:solidFill>
                  <a:schemeClr val="tx1"/>
                </a:solidFill>
              </a:defRPr>
            </a:lvl1pPr>
          </a:lstStyle>
          <a:p>
            <a:pPr>
              <a:defRPr/>
            </a:pPr>
            <a:fld id="{920A1C4A-C052-4D09-81A3-28560CC733C5}" type="datetimeFigureOut">
              <a:rPr lang="en-US" altLang="en-US"/>
              <a:pPr>
                <a:defRPr/>
              </a:pPr>
              <a:t>4/12/2018</a:t>
            </a:fld>
            <a:endParaRPr lang="en-US" altLang="en-US"/>
          </a:p>
        </p:txBody>
      </p:sp>
      <p:sp>
        <p:nvSpPr>
          <p:cNvPr id="9" name="Slide Number Placeholder 3"/>
          <p:cNvSpPr>
            <a:spLocks noGrp="1"/>
          </p:cNvSpPr>
          <p:nvPr>
            <p:ph type="sldNum" sz="quarter" idx="16"/>
          </p:nvPr>
        </p:nvSpPr>
        <p:spPr/>
        <p:txBody>
          <a:bodyPr/>
          <a:lstStyle>
            <a:lvl1pPr algn="l">
              <a:buSzTx/>
              <a:defRPr sz="1400" smtClean="0">
                <a:solidFill>
                  <a:schemeClr val="tx1"/>
                </a:solidFill>
              </a:defRPr>
            </a:lvl1pPr>
          </a:lstStyle>
          <a:p>
            <a:pPr>
              <a:defRPr/>
            </a:pPr>
            <a:fld id="{41EEC4C7-4F50-47E4-B63B-1E070B46AF7F}" type="slidenum">
              <a:rPr lang="en-US" altLang="en-US"/>
              <a:pPr>
                <a:defRPr/>
              </a:pPr>
              <a:t>‹#›</a:t>
            </a:fld>
            <a:endParaRPr lang="en-US" altLang="en-US"/>
          </a:p>
        </p:txBody>
      </p:sp>
    </p:spTree>
    <p:extLst>
      <p:ext uri="{BB962C8B-B14F-4D97-AF65-F5344CB8AC3E}">
        <p14:creationId xmlns:p14="http://schemas.microsoft.com/office/powerpoint/2010/main" val="2460179974"/>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4"/>
          </p:nvPr>
        </p:nvSpPr>
        <p:spPr/>
        <p:txBody>
          <a:bodyPr/>
          <a:lstStyle>
            <a:lvl1pPr>
              <a:defRPr smtClean="0"/>
            </a:lvl1pPr>
          </a:lstStyle>
          <a:p>
            <a:pPr>
              <a:defRPr/>
            </a:pPr>
            <a:fld id="{36D48B98-1F5F-44A5-B64C-89F6545DF92E}" type="datetime1">
              <a:rPr lang="en-US" altLang="en-US"/>
              <a:pPr>
                <a:defRPr/>
              </a:pPr>
              <a:t>4/12/2018</a:t>
            </a:fld>
            <a:endParaRPr lang="en-US" altLang="en-US"/>
          </a:p>
        </p:txBody>
      </p:sp>
      <p:sp>
        <p:nvSpPr>
          <p:cNvPr id="6" name="Slide Number Placeholder 5"/>
          <p:cNvSpPr>
            <a:spLocks noGrp="1"/>
          </p:cNvSpPr>
          <p:nvPr>
            <p:ph type="sldNum" sz="quarter" idx="15"/>
          </p:nvPr>
        </p:nvSpPr>
        <p:spPr/>
        <p:txBody>
          <a:bodyPr/>
          <a:lstStyle>
            <a:lvl1pPr algn="l">
              <a:buSzTx/>
              <a:defRPr sz="1400" smtClean="0">
                <a:solidFill>
                  <a:srgbClr val="000000"/>
                </a:solidFill>
              </a:defRPr>
            </a:lvl1pPr>
          </a:lstStyle>
          <a:p>
            <a:pPr>
              <a:defRPr/>
            </a:pPr>
            <a:fld id="{24FB6600-3CBD-4B5B-9886-2BFEB243226A}" type="slidenum">
              <a:rPr lang="en-US" altLang="en-US"/>
              <a:pPr>
                <a:defRPr/>
              </a:pPr>
              <a:t>‹#›</a:t>
            </a:fld>
            <a:endParaRPr lang="en-US" altLang="en-US"/>
          </a:p>
        </p:txBody>
      </p:sp>
    </p:spTree>
    <p:extLst>
      <p:ext uri="{BB962C8B-B14F-4D97-AF65-F5344CB8AC3E}">
        <p14:creationId xmlns:p14="http://schemas.microsoft.com/office/powerpoint/2010/main" val="1154235639"/>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rgbClr val="007FA3"/>
              </a:buClr>
              <a:buSzPct val="100000"/>
              <a:defRPr/>
            </a:lvl1pPr>
            <a:lvl2pPr>
              <a:buClr>
                <a:srgbClr val="007FA3"/>
              </a:buClr>
              <a:defRPr/>
            </a:lvl2pPr>
            <a:lvl3pPr>
              <a:buClr>
                <a:srgbClr val="007FA3"/>
              </a:buClr>
              <a:defRPr/>
            </a:lvl3pPr>
            <a:lvl4pPr>
              <a:buClr>
                <a:srgbClr val="007FA3"/>
              </a:buClr>
              <a:defRPr/>
            </a:lvl4pPr>
            <a:lvl5pPr>
              <a:buClr>
                <a:srgbClr val="007FA3"/>
              </a:buClr>
              <a:defRPr/>
            </a:lvl5pPr>
            <a:lvl6pPr>
              <a:buClr>
                <a:srgbClr val="007FA3"/>
              </a:buClr>
              <a:defRPr/>
            </a:lvl6pPr>
            <a:lvl7pPr>
              <a:buClr>
                <a:srgbClr val="007FA3"/>
              </a:buClr>
              <a:defRPr/>
            </a:lvl7pPr>
            <a:lvl8pPr>
              <a:buClr>
                <a:srgbClr val="007FA3"/>
              </a:buClr>
              <a:defRPr/>
            </a:lvl8pPr>
            <a:lvl9pPr>
              <a:buClr>
                <a:srgbClr val="007FA3"/>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smtClean="0"/>
            </a:lvl1pPr>
          </a:lstStyle>
          <a:p>
            <a:pPr>
              <a:defRPr/>
            </a:pPr>
            <a:endParaRPr lang="en-US" altLang="en-US"/>
          </a:p>
        </p:txBody>
      </p:sp>
      <p:sp>
        <p:nvSpPr>
          <p:cNvPr id="5" name="Date Placeholder 3"/>
          <p:cNvSpPr>
            <a:spLocks noGrp="1"/>
          </p:cNvSpPr>
          <p:nvPr>
            <p:ph type="dt" sz="half" idx="11"/>
          </p:nvPr>
        </p:nvSpPr>
        <p:spPr/>
        <p:txBody>
          <a:bodyPr/>
          <a:lstStyle>
            <a:lvl1pPr>
              <a:defRPr smtClean="0"/>
            </a:lvl1pPr>
          </a:lstStyle>
          <a:p>
            <a:pPr>
              <a:defRPr/>
            </a:pPr>
            <a:fld id="{2A365714-772E-4367-9465-789B6C4BBF81}" type="datetimeFigureOut">
              <a:rPr lang="en-US" altLang="en-US"/>
              <a:pPr>
                <a:defRPr/>
              </a:pPr>
              <a:t>4/12/2018</a:t>
            </a:fld>
            <a:endParaRPr lang="en-US" altLang="en-US"/>
          </a:p>
        </p:txBody>
      </p:sp>
      <p:sp>
        <p:nvSpPr>
          <p:cNvPr id="6" name="Slide Number Placeholder 5"/>
          <p:cNvSpPr>
            <a:spLocks noGrp="1"/>
          </p:cNvSpPr>
          <p:nvPr>
            <p:ph type="sldNum" sz="quarter" idx="12"/>
          </p:nvPr>
        </p:nvSpPr>
        <p:spPr/>
        <p:txBody>
          <a:bodyPr/>
          <a:lstStyle>
            <a:lvl1pPr algn="l">
              <a:buSzTx/>
              <a:defRPr sz="1400" smtClean="0">
                <a:solidFill>
                  <a:srgbClr val="000000"/>
                </a:solidFill>
              </a:defRPr>
            </a:lvl1pPr>
          </a:lstStyle>
          <a:p>
            <a:pPr>
              <a:defRPr/>
            </a:pPr>
            <a:fld id="{FE74D5D8-4303-4D36-AA34-096769152F7D}" type="slidenum">
              <a:rPr lang="en-US" altLang="en-US"/>
              <a:pPr>
                <a:defRPr/>
              </a:pPr>
              <a:t>‹#›</a:t>
            </a:fld>
            <a:endParaRPr lang="en-US" altLang="en-US"/>
          </a:p>
        </p:txBody>
      </p:sp>
    </p:spTree>
    <p:extLst>
      <p:ext uri="{BB962C8B-B14F-4D97-AF65-F5344CB8AC3E}">
        <p14:creationId xmlns:p14="http://schemas.microsoft.com/office/powerpoint/2010/main" val="54880620"/>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idx="13"/>
          </p:nvPr>
        </p:nvSpPr>
        <p:spPr>
          <a:xfrm>
            <a:off x="457200" y="37338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4"/>
          </p:nvPr>
        </p:nvSpPr>
        <p:spPr/>
        <p:txBody>
          <a:bodyPr/>
          <a:lstStyle>
            <a:lvl1pPr>
              <a:defRPr smtClean="0"/>
            </a:lvl1pPr>
          </a:lstStyle>
          <a:p>
            <a:pPr>
              <a:defRPr/>
            </a:pPr>
            <a:endParaRPr lang="en-US" altLang="en-US"/>
          </a:p>
        </p:txBody>
      </p:sp>
      <p:sp>
        <p:nvSpPr>
          <p:cNvPr id="6" name="Date Placeholder 3"/>
          <p:cNvSpPr>
            <a:spLocks noGrp="1"/>
          </p:cNvSpPr>
          <p:nvPr>
            <p:ph type="dt" sz="half" idx="15"/>
          </p:nvPr>
        </p:nvSpPr>
        <p:spPr/>
        <p:txBody>
          <a:bodyPr/>
          <a:lstStyle>
            <a:lvl1pPr>
              <a:defRPr smtClean="0"/>
            </a:lvl1pPr>
          </a:lstStyle>
          <a:p>
            <a:pPr>
              <a:defRPr/>
            </a:pPr>
            <a:fld id="{B8B11A45-AE8E-40E2-8CEA-4FF9A400FCFB}" type="datetimeFigureOut">
              <a:rPr lang="en-US" altLang="en-US"/>
              <a:pPr>
                <a:defRPr/>
              </a:pPr>
              <a:t>4/12/2018</a:t>
            </a:fld>
            <a:endParaRPr lang="en-US" altLang="en-US"/>
          </a:p>
        </p:txBody>
      </p:sp>
      <p:sp>
        <p:nvSpPr>
          <p:cNvPr id="7" name="Slide Number Placeholder 5"/>
          <p:cNvSpPr>
            <a:spLocks noGrp="1"/>
          </p:cNvSpPr>
          <p:nvPr>
            <p:ph type="sldNum" sz="quarter" idx="16"/>
          </p:nvPr>
        </p:nvSpPr>
        <p:spPr/>
        <p:txBody>
          <a:bodyPr/>
          <a:lstStyle>
            <a:lvl1pPr algn="l">
              <a:buSzTx/>
              <a:defRPr sz="1400" smtClean="0">
                <a:solidFill>
                  <a:srgbClr val="000000"/>
                </a:solidFill>
              </a:defRPr>
            </a:lvl1pPr>
          </a:lstStyle>
          <a:p>
            <a:pPr>
              <a:defRPr/>
            </a:pPr>
            <a:fld id="{344CC599-B2CE-4A93-A0BC-1DF33F006588}" type="slidenum">
              <a:rPr lang="en-US" altLang="en-US"/>
              <a:pPr>
                <a:defRPr/>
              </a:pPr>
              <a:t>‹#›</a:t>
            </a:fld>
            <a:endParaRPr lang="en-US" altLang="en-US"/>
          </a:p>
        </p:txBody>
      </p:sp>
    </p:spTree>
    <p:extLst>
      <p:ext uri="{BB962C8B-B14F-4D97-AF65-F5344CB8AC3E}">
        <p14:creationId xmlns:p14="http://schemas.microsoft.com/office/powerpoint/2010/main" val="103761123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anchor="t"/>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anchor="b"/>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 name="Shape 56"/>
          <p:cNvSpPr txBox="1">
            <a:spLocks noGrp="1"/>
          </p:cNvSpPr>
          <p:nvPr>
            <p:ph type="ftr" idx="10"/>
          </p:nvPr>
        </p:nvSpPr>
        <p:spPr/>
        <p:txBody>
          <a:bodyPr/>
          <a:lstStyle>
            <a:lvl1pPr>
              <a:defRPr smtClean="0"/>
            </a:lvl1pPr>
          </a:lstStyle>
          <a:p>
            <a:pPr>
              <a:defRPr/>
            </a:pPr>
            <a:endParaRPr lang="en-US" altLang="en-US"/>
          </a:p>
        </p:txBody>
      </p:sp>
      <p:sp>
        <p:nvSpPr>
          <p:cNvPr id="5" name="Shape 57"/>
          <p:cNvSpPr txBox="1">
            <a:spLocks noGrp="1"/>
          </p:cNvSpPr>
          <p:nvPr>
            <p:ph type="dt" idx="11"/>
          </p:nvPr>
        </p:nvSpPr>
        <p:spPr/>
        <p:txBody>
          <a:bodyPr/>
          <a:lstStyle>
            <a:lvl1pPr>
              <a:defRPr smtClean="0">
                <a:solidFill>
                  <a:srgbClr val="000000"/>
                </a:solidFill>
              </a:defRPr>
            </a:lvl1pPr>
          </a:lstStyle>
          <a:p>
            <a:pPr>
              <a:defRPr/>
            </a:pPr>
            <a:endParaRPr lang="en-US" altLang="en-US"/>
          </a:p>
        </p:txBody>
      </p:sp>
      <p:sp>
        <p:nvSpPr>
          <p:cNvPr id="6" name="Shape 58"/>
          <p:cNvSpPr txBox="1">
            <a:spLocks noGrp="1"/>
          </p:cNvSpPr>
          <p:nvPr>
            <p:ph type="sldNum" idx="12"/>
          </p:nvPr>
        </p:nvSpPr>
        <p:spPr/>
        <p:txBody>
          <a:bodyPr/>
          <a:lstStyle>
            <a:lvl1pPr>
              <a:defRPr smtClean="0">
                <a:solidFill>
                  <a:srgbClr val="000000"/>
                </a:solidFill>
              </a:defRPr>
            </a:lvl1pPr>
          </a:lstStyle>
          <a:p>
            <a:pPr>
              <a:defRPr/>
            </a:pPr>
            <a:fld id="{298D3CA6-E410-4036-B64B-4735EC541A75}" type="slidenum">
              <a:rPr lang="en-US" altLang="en-US"/>
              <a:pPr>
                <a:defRPr/>
              </a:pPr>
              <a:t>‹#›</a:t>
            </a:fld>
            <a:endParaRPr lang="en-US" altLang="en-US"/>
          </a:p>
        </p:txBody>
      </p:sp>
    </p:spTree>
    <p:extLst>
      <p:ext uri="{BB962C8B-B14F-4D97-AF65-F5344CB8AC3E}">
        <p14:creationId xmlns:p14="http://schemas.microsoft.com/office/powerpoint/2010/main" val="27817889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idx="13"/>
          </p:nvPr>
        </p:nvSpPr>
        <p:spPr>
          <a:xfrm>
            <a:off x="473720" y="2807084"/>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73720" y="4013968"/>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4"/>
          <p:cNvSpPr>
            <a:spLocks noGrp="1"/>
          </p:cNvSpPr>
          <p:nvPr>
            <p:ph type="ftr" sz="quarter" idx="15"/>
          </p:nvPr>
        </p:nvSpPr>
        <p:spPr/>
        <p:txBody>
          <a:bodyPr/>
          <a:lstStyle>
            <a:lvl1pPr>
              <a:defRPr smtClean="0"/>
            </a:lvl1pPr>
          </a:lstStyle>
          <a:p>
            <a:pPr>
              <a:defRPr/>
            </a:pPr>
            <a:endParaRPr lang="en-US" altLang="en-US"/>
          </a:p>
        </p:txBody>
      </p:sp>
      <p:sp>
        <p:nvSpPr>
          <p:cNvPr id="7" name="Date Placeholder 3"/>
          <p:cNvSpPr>
            <a:spLocks noGrp="1"/>
          </p:cNvSpPr>
          <p:nvPr>
            <p:ph type="dt" sz="half" idx="16"/>
          </p:nvPr>
        </p:nvSpPr>
        <p:spPr/>
        <p:txBody>
          <a:bodyPr/>
          <a:lstStyle>
            <a:lvl1pPr>
              <a:defRPr smtClean="0"/>
            </a:lvl1pPr>
          </a:lstStyle>
          <a:p>
            <a:pPr>
              <a:defRPr/>
            </a:pPr>
            <a:fld id="{6DA5058F-417B-4C95-B456-0A74349425D3}" type="datetimeFigureOut">
              <a:rPr lang="en-US" altLang="en-US"/>
              <a:pPr>
                <a:defRPr/>
              </a:pPr>
              <a:t>4/12/2018</a:t>
            </a:fld>
            <a:endParaRPr lang="en-US" altLang="en-US"/>
          </a:p>
        </p:txBody>
      </p:sp>
      <p:sp>
        <p:nvSpPr>
          <p:cNvPr id="10" name="Slide Number Placeholder 5"/>
          <p:cNvSpPr>
            <a:spLocks noGrp="1"/>
          </p:cNvSpPr>
          <p:nvPr>
            <p:ph type="sldNum" sz="quarter" idx="17"/>
          </p:nvPr>
        </p:nvSpPr>
        <p:spPr/>
        <p:txBody>
          <a:bodyPr/>
          <a:lstStyle>
            <a:lvl1pPr algn="l">
              <a:buSzTx/>
              <a:defRPr sz="1400" smtClean="0">
                <a:solidFill>
                  <a:srgbClr val="000000"/>
                </a:solidFill>
              </a:defRPr>
            </a:lvl1pPr>
          </a:lstStyle>
          <a:p>
            <a:pPr>
              <a:defRPr/>
            </a:pPr>
            <a:fld id="{1B17B4BF-AB46-48ED-9F8F-37343FA31460}" type="slidenum">
              <a:rPr lang="en-US" altLang="en-US"/>
              <a:pPr>
                <a:defRPr/>
              </a:pPr>
              <a:t>‹#›</a:t>
            </a:fld>
            <a:endParaRPr lang="en-US" altLang="en-US"/>
          </a:p>
        </p:txBody>
      </p:sp>
    </p:spTree>
    <p:extLst>
      <p:ext uri="{BB962C8B-B14F-4D97-AF65-F5344CB8AC3E}">
        <p14:creationId xmlns:p14="http://schemas.microsoft.com/office/powerpoint/2010/main" val="2385585544"/>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idx="13"/>
          </p:nvPr>
        </p:nvSpPr>
        <p:spPr>
          <a:xfrm>
            <a:off x="473720" y="264168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57200" y="368316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idx="15"/>
          </p:nvPr>
        </p:nvSpPr>
        <p:spPr>
          <a:xfrm>
            <a:off x="457200" y="472464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4"/>
          <p:cNvSpPr>
            <a:spLocks noGrp="1"/>
          </p:cNvSpPr>
          <p:nvPr>
            <p:ph type="ftr" sz="quarter" idx="16"/>
          </p:nvPr>
        </p:nvSpPr>
        <p:spPr/>
        <p:txBody>
          <a:bodyPr/>
          <a:lstStyle>
            <a:lvl1pPr>
              <a:defRPr smtClean="0"/>
            </a:lvl1pPr>
          </a:lstStyle>
          <a:p>
            <a:pPr>
              <a:defRPr/>
            </a:pPr>
            <a:endParaRPr lang="en-US" altLang="en-US"/>
          </a:p>
        </p:txBody>
      </p:sp>
      <p:sp>
        <p:nvSpPr>
          <p:cNvPr id="11" name="Date Placeholder 3"/>
          <p:cNvSpPr>
            <a:spLocks noGrp="1"/>
          </p:cNvSpPr>
          <p:nvPr>
            <p:ph type="dt" sz="half" idx="17"/>
          </p:nvPr>
        </p:nvSpPr>
        <p:spPr/>
        <p:txBody>
          <a:bodyPr/>
          <a:lstStyle>
            <a:lvl1pPr>
              <a:defRPr smtClean="0"/>
            </a:lvl1pPr>
          </a:lstStyle>
          <a:p>
            <a:pPr>
              <a:defRPr/>
            </a:pPr>
            <a:fld id="{5C899C9E-EF1D-43B7-8B41-5AA788A2EA20}" type="datetimeFigureOut">
              <a:rPr lang="en-US" altLang="en-US"/>
              <a:pPr>
                <a:defRPr/>
              </a:pPr>
              <a:t>4/12/2018</a:t>
            </a:fld>
            <a:endParaRPr lang="en-US" altLang="en-US"/>
          </a:p>
        </p:txBody>
      </p:sp>
      <p:sp>
        <p:nvSpPr>
          <p:cNvPr id="12" name="Slide Number Placeholder 5"/>
          <p:cNvSpPr>
            <a:spLocks noGrp="1"/>
          </p:cNvSpPr>
          <p:nvPr>
            <p:ph type="sldNum" sz="quarter" idx="18"/>
          </p:nvPr>
        </p:nvSpPr>
        <p:spPr/>
        <p:txBody>
          <a:bodyPr/>
          <a:lstStyle>
            <a:lvl1pPr algn="l">
              <a:buSzTx/>
              <a:defRPr sz="1400" smtClean="0">
                <a:solidFill>
                  <a:srgbClr val="000000"/>
                </a:solidFill>
              </a:defRPr>
            </a:lvl1pPr>
          </a:lstStyle>
          <a:p>
            <a:pPr>
              <a:defRPr/>
            </a:pPr>
            <a:fld id="{705B95C8-C6E1-4D73-8446-4B6F8F8217F3}" type="slidenum">
              <a:rPr lang="en-US" altLang="en-US"/>
              <a:pPr>
                <a:defRPr/>
              </a:pPr>
              <a:t>‹#›</a:t>
            </a:fld>
            <a:endParaRPr lang="en-US" altLang="en-US"/>
          </a:p>
        </p:txBody>
      </p:sp>
    </p:spTree>
    <p:extLst>
      <p:ext uri="{BB962C8B-B14F-4D97-AF65-F5344CB8AC3E}">
        <p14:creationId xmlns:p14="http://schemas.microsoft.com/office/powerpoint/2010/main" val="3414272116"/>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8"/>
          </p:nvPr>
        </p:nvSpPr>
        <p:spPr/>
        <p:txBody>
          <a:bodyPr/>
          <a:lstStyle>
            <a:lvl1pPr>
              <a:defRPr smtClean="0"/>
            </a:lvl1pPr>
          </a:lstStyle>
          <a:p>
            <a:pPr>
              <a:defRPr/>
            </a:pPr>
            <a:endParaRPr lang="en-US" altLang="en-US"/>
          </a:p>
        </p:txBody>
      </p:sp>
      <p:sp>
        <p:nvSpPr>
          <p:cNvPr id="11" name="Date Placeholder 3"/>
          <p:cNvSpPr>
            <a:spLocks noGrp="1"/>
          </p:cNvSpPr>
          <p:nvPr>
            <p:ph type="dt" sz="half" idx="19"/>
          </p:nvPr>
        </p:nvSpPr>
        <p:spPr/>
        <p:txBody>
          <a:bodyPr/>
          <a:lstStyle>
            <a:lvl1pPr>
              <a:defRPr smtClean="0"/>
            </a:lvl1pPr>
          </a:lstStyle>
          <a:p>
            <a:pPr>
              <a:defRPr/>
            </a:pPr>
            <a:fld id="{31CB6B7A-A3F1-4E59-B5A1-B4640142D7CA}" type="datetimeFigureOut">
              <a:rPr lang="en-US" altLang="en-US"/>
              <a:pPr>
                <a:defRPr/>
              </a:pPr>
              <a:t>4/12/2018</a:t>
            </a:fld>
            <a:endParaRPr lang="en-US" altLang="en-US"/>
          </a:p>
        </p:txBody>
      </p:sp>
      <p:sp>
        <p:nvSpPr>
          <p:cNvPr id="12" name="Slide Number Placeholder 5"/>
          <p:cNvSpPr>
            <a:spLocks noGrp="1"/>
          </p:cNvSpPr>
          <p:nvPr>
            <p:ph type="sldNum" sz="quarter" idx="20"/>
          </p:nvPr>
        </p:nvSpPr>
        <p:spPr/>
        <p:txBody>
          <a:bodyPr/>
          <a:lstStyle>
            <a:lvl1pPr algn="l">
              <a:buSzTx/>
              <a:defRPr sz="1400" smtClean="0">
                <a:solidFill>
                  <a:srgbClr val="000000"/>
                </a:solidFill>
              </a:defRPr>
            </a:lvl1pPr>
          </a:lstStyle>
          <a:p>
            <a:pPr>
              <a:defRPr/>
            </a:pPr>
            <a:fld id="{6EDF553D-A018-468A-A5CA-403F72A28DF9}" type="slidenum">
              <a:rPr lang="en-US" altLang="en-US"/>
              <a:pPr>
                <a:defRPr/>
              </a:pPr>
              <a:t>‹#›</a:t>
            </a:fld>
            <a:endParaRPr lang="en-US" altLang="en-US"/>
          </a:p>
        </p:txBody>
      </p:sp>
    </p:spTree>
    <p:extLst>
      <p:ext uri="{BB962C8B-B14F-4D97-AF65-F5344CB8AC3E}">
        <p14:creationId xmlns:p14="http://schemas.microsoft.com/office/powerpoint/2010/main" val="284321834"/>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6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8"/>
          </p:nvPr>
        </p:nvSpPr>
        <p:spPr/>
        <p:txBody>
          <a:bodyPr/>
          <a:lstStyle>
            <a:lvl1pPr>
              <a:defRPr smtClean="0"/>
            </a:lvl1pPr>
          </a:lstStyle>
          <a:p>
            <a:pPr>
              <a:defRPr/>
            </a:pPr>
            <a:endParaRPr lang="en-US" altLang="en-US"/>
          </a:p>
        </p:txBody>
      </p:sp>
      <p:sp>
        <p:nvSpPr>
          <p:cNvPr id="11" name="Date Placeholder 3"/>
          <p:cNvSpPr>
            <a:spLocks noGrp="1"/>
          </p:cNvSpPr>
          <p:nvPr>
            <p:ph type="dt" sz="half" idx="19"/>
          </p:nvPr>
        </p:nvSpPr>
        <p:spPr/>
        <p:txBody>
          <a:bodyPr/>
          <a:lstStyle>
            <a:lvl1pPr>
              <a:defRPr smtClean="0"/>
            </a:lvl1pPr>
          </a:lstStyle>
          <a:p>
            <a:pPr>
              <a:defRPr/>
            </a:pPr>
            <a:fld id="{7D478406-8460-4152-98A0-7A0C36235CE7}" type="datetimeFigureOut">
              <a:rPr lang="en-US" altLang="en-US"/>
              <a:pPr>
                <a:defRPr/>
              </a:pPr>
              <a:t>4/12/2018</a:t>
            </a:fld>
            <a:endParaRPr lang="en-US" altLang="en-US"/>
          </a:p>
        </p:txBody>
      </p:sp>
      <p:sp>
        <p:nvSpPr>
          <p:cNvPr id="13" name="Slide Number Placeholder 5"/>
          <p:cNvSpPr>
            <a:spLocks noGrp="1"/>
          </p:cNvSpPr>
          <p:nvPr>
            <p:ph type="sldNum" sz="quarter" idx="20"/>
          </p:nvPr>
        </p:nvSpPr>
        <p:spPr/>
        <p:txBody>
          <a:bodyPr/>
          <a:lstStyle>
            <a:lvl1pPr algn="l">
              <a:buSzTx/>
              <a:defRPr sz="1400" smtClean="0">
                <a:solidFill>
                  <a:srgbClr val="000000"/>
                </a:solidFill>
              </a:defRPr>
            </a:lvl1pPr>
          </a:lstStyle>
          <a:p>
            <a:pPr>
              <a:defRPr/>
            </a:pPr>
            <a:fld id="{075C4C2D-90E6-4477-A9B5-965B6C97BD9D}" type="slidenum">
              <a:rPr lang="en-US" altLang="en-US"/>
              <a:pPr>
                <a:defRPr/>
              </a:pPr>
              <a:t>‹#›</a:t>
            </a:fld>
            <a:endParaRPr lang="en-US" altLang="en-US"/>
          </a:p>
        </p:txBody>
      </p:sp>
    </p:spTree>
    <p:extLst>
      <p:ext uri="{BB962C8B-B14F-4D97-AF65-F5344CB8AC3E}">
        <p14:creationId xmlns:p14="http://schemas.microsoft.com/office/powerpoint/2010/main" val="1736724060"/>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7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9"/>
          </p:nvPr>
        </p:nvSpPr>
        <p:spPr/>
        <p:txBody>
          <a:bodyPr/>
          <a:lstStyle>
            <a:lvl1pPr>
              <a:defRPr smtClean="0"/>
            </a:lvl1pPr>
          </a:lstStyle>
          <a:p>
            <a:pPr>
              <a:defRPr/>
            </a:pPr>
            <a:endParaRPr lang="en-US" altLang="en-US"/>
          </a:p>
        </p:txBody>
      </p:sp>
      <p:sp>
        <p:nvSpPr>
          <p:cNvPr id="11" name="Date Placeholder 3"/>
          <p:cNvSpPr>
            <a:spLocks noGrp="1"/>
          </p:cNvSpPr>
          <p:nvPr>
            <p:ph type="dt" sz="half" idx="20"/>
          </p:nvPr>
        </p:nvSpPr>
        <p:spPr/>
        <p:txBody>
          <a:bodyPr/>
          <a:lstStyle>
            <a:lvl1pPr>
              <a:defRPr smtClean="0"/>
            </a:lvl1pPr>
          </a:lstStyle>
          <a:p>
            <a:pPr>
              <a:defRPr/>
            </a:pPr>
            <a:fld id="{90C12B65-7F15-4B26-83F4-E8F29C956539}" type="datetimeFigureOut">
              <a:rPr lang="en-US" altLang="en-US"/>
              <a:pPr>
                <a:defRPr/>
              </a:pPr>
              <a:t>4/12/2018</a:t>
            </a:fld>
            <a:endParaRPr lang="en-US" altLang="en-US"/>
          </a:p>
        </p:txBody>
      </p:sp>
      <p:sp>
        <p:nvSpPr>
          <p:cNvPr id="15" name="Slide Number Placeholder 5"/>
          <p:cNvSpPr>
            <a:spLocks noGrp="1"/>
          </p:cNvSpPr>
          <p:nvPr>
            <p:ph type="sldNum" sz="quarter" idx="21"/>
          </p:nvPr>
        </p:nvSpPr>
        <p:spPr/>
        <p:txBody>
          <a:bodyPr/>
          <a:lstStyle>
            <a:lvl1pPr algn="l">
              <a:buSzTx/>
              <a:defRPr sz="1400" smtClean="0">
                <a:solidFill>
                  <a:srgbClr val="000000"/>
                </a:solidFill>
              </a:defRPr>
            </a:lvl1pPr>
          </a:lstStyle>
          <a:p>
            <a:pPr>
              <a:defRPr/>
            </a:pPr>
            <a:fld id="{A69EB3E1-1E1F-4024-A95E-AF0D19910808}" type="slidenum">
              <a:rPr lang="en-US" altLang="en-US"/>
              <a:pPr>
                <a:defRPr/>
              </a:pPr>
              <a:t>‹#›</a:t>
            </a:fld>
            <a:endParaRPr lang="en-US" altLang="en-US"/>
          </a:p>
        </p:txBody>
      </p:sp>
    </p:spTree>
    <p:extLst>
      <p:ext uri="{BB962C8B-B14F-4D97-AF65-F5344CB8AC3E}">
        <p14:creationId xmlns:p14="http://schemas.microsoft.com/office/powerpoint/2010/main" val="1279008373"/>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20"/>
          </p:nvPr>
        </p:nvSpPr>
        <p:spPr/>
        <p:txBody>
          <a:bodyPr/>
          <a:lstStyle>
            <a:lvl1pPr>
              <a:defRPr smtClean="0"/>
            </a:lvl1pPr>
          </a:lstStyle>
          <a:p>
            <a:pPr>
              <a:defRPr/>
            </a:pPr>
            <a:endParaRPr lang="en-US" altLang="en-US"/>
          </a:p>
        </p:txBody>
      </p:sp>
      <p:sp>
        <p:nvSpPr>
          <p:cNvPr id="16" name="Date Placeholder 3"/>
          <p:cNvSpPr>
            <a:spLocks noGrp="1"/>
          </p:cNvSpPr>
          <p:nvPr>
            <p:ph type="dt" sz="half" idx="21"/>
          </p:nvPr>
        </p:nvSpPr>
        <p:spPr/>
        <p:txBody>
          <a:bodyPr/>
          <a:lstStyle>
            <a:lvl1pPr>
              <a:defRPr smtClean="0"/>
            </a:lvl1pPr>
          </a:lstStyle>
          <a:p>
            <a:pPr>
              <a:defRPr/>
            </a:pPr>
            <a:fld id="{02CDBC6A-9D79-4A8A-8DBD-DECA2E27FC76}" type="datetimeFigureOut">
              <a:rPr lang="en-US" altLang="en-US"/>
              <a:pPr>
                <a:defRPr/>
              </a:pPr>
              <a:t>4/12/2018</a:t>
            </a:fld>
            <a:endParaRPr lang="en-US" altLang="en-US"/>
          </a:p>
        </p:txBody>
      </p:sp>
      <p:sp>
        <p:nvSpPr>
          <p:cNvPr id="17" name="Slide Number Placeholder 5"/>
          <p:cNvSpPr>
            <a:spLocks noGrp="1"/>
          </p:cNvSpPr>
          <p:nvPr>
            <p:ph type="sldNum" sz="quarter" idx="22"/>
          </p:nvPr>
        </p:nvSpPr>
        <p:spPr/>
        <p:txBody>
          <a:bodyPr/>
          <a:lstStyle>
            <a:lvl1pPr algn="l">
              <a:buSzTx/>
              <a:defRPr sz="1400" smtClean="0">
                <a:solidFill>
                  <a:srgbClr val="000000"/>
                </a:solidFill>
              </a:defRPr>
            </a:lvl1pPr>
          </a:lstStyle>
          <a:p>
            <a:pPr>
              <a:defRPr/>
            </a:pPr>
            <a:fld id="{30259D14-65E7-412A-928D-757572CAA18A}" type="slidenum">
              <a:rPr lang="en-US" altLang="en-US"/>
              <a:pPr>
                <a:defRPr/>
              </a:pPr>
              <a:t>‹#›</a:t>
            </a:fld>
            <a:endParaRPr lang="en-US" altLang="en-US"/>
          </a:p>
        </p:txBody>
      </p:sp>
    </p:spTree>
    <p:extLst>
      <p:ext uri="{BB962C8B-B14F-4D97-AF65-F5344CB8AC3E}">
        <p14:creationId xmlns:p14="http://schemas.microsoft.com/office/powerpoint/2010/main" val="2671594451"/>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9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Footer Placeholder 4"/>
          <p:cNvSpPr>
            <a:spLocks noGrp="1"/>
          </p:cNvSpPr>
          <p:nvPr>
            <p:ph type="ftr" sz="quarter" idx="21"/>
          </p:nvPr>
        </p:nvSpPr>
        <p:spPr/>
        <p:txBody>
          <a:bodyPr/>
          <a:lstStyle>
            <a:lvl1pPr>
              <a:defRPr smtClean="0"/>
            </a:lvl1pPr>
          </a:lstStyle>
          <a:p>
            <a:pPr>
              <a:defRPr/>
            </a:pPr>
            <a:endParaRPr lang="en-US" altLang="en-US"/>
          </a:p>
        </p:txBody>
      </p:sp>
      <p:sp>
        <p:nvSpPr>
          <p:cNvPr id="18" name="Date Placeholder 3"/>
          <p:cNvSpPr>
            <a:spLocks noGrp="1"/>
          </p:cNvSpPr>
          <p:nvPr>
            <p:ph type="dt" sz="half" idx="22"/>
          </p:nvPr>
        </p:nvSpPr>
        <p:spPr/>
        <p:txBody>
          <a:bodyPr/>
          <a:lstStyle>
            <a:lvl1pPr>
              <a:defRPr smtClean="0"/>
            </a:lvl1pPr>
          </a:lstStyle>
          <a:p>
            <a:pPr>
              <a:defRPr/>
            </a:pPr>
            <a:fld id="{EADEFF90-68CB-428C-9EC8-EE9DEFDE265F}" type="datetimeFigureOut">
              <a:rPr lang="en-US" altLang="en-US"/>
              <a:pPr>
                <a:defRPr/>
              </a:pPr>
              <a:t>4/12/2018</a:t>
            </a:fld>
            <a:endParaRPr lang="en-US" altLang="en-US"/>
          </a:p>
        </p:txBody>
      </p:sp>
      <p:sp>
        <p:nvSpPr>
          <p:cNvPr id="19" name="Slide Number Placeholder 5"/>
          <p:cNvSpPr>
            <a:spLocks noGrp="1"/>
          </p:cNvSpPr>
          <p:nvPr>
            <p:ph type="sldNum" sz="quarter" idx="23"/>
          </p:nvPr>
        </p:nvSpPr>
        <p:spPr/>
        <p:txBody>
          <a:bodyPr/>
          <a:lstStyle>
            <a:lvl1pPr algn="l">
              <a:buSzTx/>
              <a:defRPr sz="1400" smtClean="0">
                <a:solidFill>
                  <a:srgbClr val="000000"/>
                </a:solidFill>
              </a:defRPr>
            </a:lvl1pPr>
          </a:lstStyle>
          <a:p>
            <a:pPr>
              <a:defRPr/>
            </a:pPr>
            <a:fld id="{DF104113-2C9E-4621-A9BA-4B69347F8693}" type="slidenum">
              <a:rPr lang="en-US" altLang="en-US"/>
              <a:pPr>
                <a:defRPr/>
              </a:pPr>
              <a:t>‹#›</a:t>
            </a:fld>
            <a:endParaRPr lang="en-US" altLang="en-US"/>
          </a:p>
        </p:txBody>
      </p:sp>
    </p:spTree>
    <p:extLst>
      <p:ext uri="{BB962C8B-B14F-4D97-AF65-F5344CB8AC3E}">
        <p14:creationId xmlns:p14="http://schemas.microsoft.com/office/powerpoint/2010/main" val="3746345502"/>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1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Footer Placeholder 4"/>
          <p:cNvSpPr>
            <a:spLocks noGrp="1"/>
          </p:cNvSpPr>
          <p:nvPr>
            <p:ph type="ftr" sz="quarter" idx="22"/>
          </p:nvPr>
        </p:nvSpPr>
        <p:spPr/>
        <p:txBody>
          <a:bodyPr/>
          <a:lstStyle>
            <a:lvl1pPr>
              <a:defRPr smtClean="0"/>
            </a:lvl1pPr>
          </a:lstStyle>
          <a:p>
            <a:pPr>
              <a:defRPr/>
            </a:pPr>
            <a:endParaRPr lang="en-US" altLang="en-US"/>
          </a:p>
        </p:txBody>
      </p:sp>
      <p:sp>
        <p:nvSpPr>
          <p:cNvPr id="19" name="Date Placeholder 3"/>
          <p:cNvSpPr>
            <a:spLocks noGrp="1"/>
          </p:cNvSpPr>
          <p:nvPr>
            <p:ph type="dt" sz="half" idx="23"/>
          </p:nvPr>
        </p:nvSpPr>
        <p:spPr/>
        <p:txBody>
          <a:bodyPr/>
          <a:lstStyle>
            <a:lvl1pPr>
              <a:defRPr smtClean="0"/>
            </a:lvl1pPr>
          </a:lstStyle>
          <a:p>
            <a:pPr>
              <a:defRPr/>
            </a:pPr>
            <a:fld id="{365E6191-D8FD-4135-AB24-1641CE093158}" type="datetimeFigureOut">
              <a:rPr lang="en-US" altLang="en-US"/>
              <a:pPr>
                <a:defRPr/>
              </a:pPr>
              <a:t>4/12/2018</a:t>
            </a:fld>
            <a:endParaRPr lang="en-US" altLang="en-US"/>
          </a:p>
        </p:txBody>
      </p:sp>
      <p:sp>
        <p:nvSpPr>
          <p:cNvPr id="20" name="Slide Number Placeholder 5"/>
          <p:cNvSpPr>
            <a:spLocks noGrp="1"/>
          </p:cNvSpPr>
          <p:nvPr>
            <p:ph type="sldNum" sz="quarter" idx="24"/>
          </p:nvPr>
        </p:nvSpPr>
        <p:spPr/>
        <p:txBody>
          <a:bodyPr/>
          <a:lstStyle>
            <a:lvl1pPr algn="l">
              <a:buSzTx/>
              <a:defRPr sz="1400" smtClean="0">
                <a:solidFill>
                  <a:srgbClr val="000000"/>
                </a:solidFill>
              </a:defRPr>
            </a:lvl1pPr>
          </a:lstStyle>
          <a:p>
            <a:pPr>
              <a:defRPr/>
            </a:pPr>
            <a:fld id="{56FB77E2-19A5-469F-9C23-8EBD2BBC8328}" type="slidenum">
              <a:rPr lang="en-US" altLang="en-US"/>
              <a:pPr>
                <a:defRPr/>
              </a:pPr>
              <a:t>‹#›</a:t>
            </a:fld>
            <a:endParaRPr lang="en-US" altLang="en-US"/>
          </a:p>
        </p:txBody>
      </p:sp>
    </p:spTree>
    <p:extLst>
      <p:ext uri="{BB962C8B-B14F-4D97-AF65-F5344CB8AC3E}">
        <p14:creationId xmlns:p14="http://schemas.microsoft.com/office/powerpoint/2010/main" val="3602607872"/>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1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Footer Placeholder 4"/>
          <p:cNvSpPr>
            <a:spLocks noGrp="1"/>
          </p:cNvSpPr>
          <p:nvPr>
            <p:ph type="ftr" sz="quarter" idx="23"/>
          </p:nvPr>
        </p:nvSpPr>
        <p:spPr/>
        <p:txBody>
          <a:bodyPr/>
          <a:lstStyle>
            <a:lvl1pPr>
              <a:defRPr smtClean="0"/>
            </a:lvl1pPr>
          </a:lstStyle>
          <a:p>
            <a:pPr>
              <a:defRPr/>
            </a:pPr>
            <a:endParaRPr lang="en-US" altLang="en-US"/>
          </a:p>
        </p:txBody>
      </p:sp>
      <p:sp>
        <p:nvSpPr>
          <p:cNvPr id="20" name="Date Placeholder 3"/>
          <p:cNvSpPr>
            <a:spLocks noGrp="1"/>
          </p:cNvSpPr>
          <p:nvPr>
            <p:ph type="dt" sz="half" idx="24"/>
          </p:nvPr>
        </p:nvSpPr>
        <p:spPr/>
        <p:txBody>
          <a:bodyPr/>
          <a:lstStyle>
            <a:lvl1pPr>
              <a:defRPr smtClean="0"/>
            </a:lvl1pPr>
          </a:lstStyle>
          <a:p>
            <a:pPr>
              <a:defRPr/>
            </a:pPr>
            <a:fld id="{ED720556-CC21-4538-B91E-DEE3A5D44D3E}" type="datetimeFigureOut">
              <a:rPr lang="en-US" altLang="en-US"/>
              <a:pPr>
                <a:defRPr/>
              </a:pPr>
              <a:t>4/12/2018</a:t>
            </a:fld>
            <a:endParaRPr lang="en-US" altLang="en-US"/>
          </a:p>
        </p:txBody>
      </p:sp>
      <p:sp>
        <p:nvSpPr>
          <p:cNvPr id="21" name="Slide Number Placeholder 5"/>
          <p:cNvSpPr>
            <a:spLocks noGrp="1"/>
          </p:cNvSpPr>
          <p:nvPr>
            <p:ph type="sldNum" sz="quarter" idx="25"/>
          </p:nvPr>
        </p:nvSpPr>
        <p:spPr/>
        <p:txBody>
          <a:bodyPr/>
          <a:lstStyle>
            <a:lvl1pPr algn="l">
              <a:buSzTx/>
              <a:defRPr sz="1400" smtClean="0">
                <a:solidFill>
                  <a:srgbClr val="000000"/>
                </a:solidFill>
              </a:defRPr>
            </a:lvl1pPr>
          </a:lstStyle>
          <a:p>
            <a:pPr>
              <a:defRPr/>
            </a:pPr>
            <a:fld id="{1249EA21-33C2-43BA-8F50-933E98C9A693}" type="slidenum">
              <a:rPr lang="en-US" altLang="en-US"/>
              <a:pPr>
                <a:defRPr/>
              </a:pPr>
              <a:t>‹#›</a:t>
            </a:fld>
            <a:endParaRPr lang="en-US" altLang="en-US"/>
          </a:p>
        </p:txBody>
      </p:sp>
    </p:spTree>
    <p:extLst>
      <p:ext uri="{BB962C8B-B14F-4D97-AF65-F5344CB8AC3E}">
        <p14:creationId xmlns:p14="http://schemas.microsoft.com/office/powerpoint/2010/main" val="3249449592"/>
      </p:ext>
    </p:extLst>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1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Footer Placeholder 4"/>
          <p:cNvSpPr>
            <a:spLocks noGrp="1"/>
          </p:cNvSpPr>
          <p:nvPr>
            <p:ph type="ftr" sz="quarter" idx="26"/>
          </p:nvPr>
        </p:nvSpPr>
        <p:spPr/>
        <p:txBody>
          <a:bodyPr/>
          <a:lstStyle>
            <a:lvl1pPr>
              <a:defRPr smtClean="0"/>
            </a:lvl1pPr>
          </a:lstStyle>
          <a:p>
            <a:pPr>
              <a:defRPr/>
            </a:pPr>
            <a:endParaRPr lang="en-US" altLang="en-US"/>
          </a:p>
        </p:txBody>
      </p:sp>
      <p:sp>
        <p:nvSpPr>
          <p:cNvPr id="23" name="Date Placeholder 3"/>
          <p:cNvSpPr>
            <a:spLocks noGrp="1"/>
          </p:cNvSpPr>
          <p:nvPr>
            <p:ph type="dt" sz="half" idx="27"/>
          </p:nvPr>
        </p:nvSpPr>
        <p:spPr/>
        <p:txBody>
          <a:bodyPr/>
          <a:lstStyle>
            <a:lvl1pPr>
              <a:defRPr smtClean="0"/>
            </a:lvl1pPr>
          </a:lstStyle>
          <a:p>
            <a:pPr>
              <a:defRPr/>
            </a:pPr>
            <a:fld id="{8E2FC6C5-498C-43C2-B2A1-C4C03D507F35}" type="datetimeFigureOut">
              <a:rPr lang="en-US" altLang="en-US"/>
              <a:pPr>
                <a:defRPr/>
              </a:pPr>
              <a:t>4/12/2018</a:t>
            </a:fld>
            <a:endParaRPr lang="en-US" altLang="en-US"/>
          </a:p>
        </p:txBody>
      </p:sp>
      <p:sp>
        <p:nvSpPr>
          <p:cNvPr id="24" name="Slide Number Placeholder 5"/>
          <p:cNvSpPr>
            <a:spLocks noGrp="1"/>
          </p:cNvSpPr>
          <p:nvPr>
            <p:ph type="sldNum" sz="quarter" idx="28"/>
          </p:nvPr>
        </p:nvSpPr>
        <p:spPr/>
        <p:txBody>
          <a:bodyPr/>
          <a:lstStyle>
            <a:lvl1pPr algn="l">
              <a:buSzTx/>
              <a:defRPr sz="1400" smtClean="0">
                <a:solidFill>
                  <a:srgbClr val="000000"/>
                </a:solidFill>
              </a:defRPr>
            </a:lvl1pPr>
          </a:lstStyle>
          <a:p>
            <a:pPr>
              <a:defRPr/>
            </a:pPr>
            <a:fld id="{5EA3807E-E8AD-4D66-A7D7-5A4D81F517BD}" type="slidenum">
              <a:rPr lang="en-US" altLang="en-US"/>
              <a:pPr>
                <a:defRPr/>
              </a:pPr>
              <a:t>‹#›</a:t>
            </a:fld>
            <a:endParaRPr lang="en-US" altLang="en-US"/>
          </a:p>
        </p:txBody>
      </p:sp>
    </p:spTree>
    <p:extLst>
      <p:ext uri="{BB962C8B-B14F-4D97-AF65-F5344CB8AC3E}">
        <p14:creationId xmlns:p14="http://schemas.microsoft.com/office/powerpoint/2010/main" val="201455674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p:cNvSpPr txBox="1">
            <a:spLocks noGrp="1"/>
          </p:cNvSpPr>
          <p:nvPr>
            <p:ph type="body" idx="1"/>
          </p:nvPr>
        </p:nvSpPr>
        <p:spPr>
          <a:xfrm>
            <a:off x="457200" y="1600200"/>
            <a:ext cx="8229600" cy="4525963"/>
          </a:xfrm>
          <a:prstGeom prst="rect">
            <a:avLst/>
          </a:prstGeom>
          <a:noFill/>
          <a:ln>
            <a:noFill/>
          </a:ln>
        </p:spPr>
        <p:txBody>
          <a:bodyPr/>
          <a:lstStyle>
            <a:lvl1pPr marL="255600" marR="0" lvl="0" indent="-255600" algn="l" rtl="0">
              <a:spcBef>
                <a:spcPts val="1500"/>
              </a:spcBef>
              <a:buClr>
                <a:srgbClr val="007FA3"/>
              </a:buClr>
              <a:buSzPct val="100000"/>
              <a:buFont typeface="Arial" panose="020B0604020202020204" pitchFamily="34" charset="0"/>
              <a:buChar char="•"/>
              <a:tabLst>
                <a:tab pos="176213" algn="l"/>
              </a:tabLst>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a:p>
            <a:pPr lvl="1"/>
            <a:endParaRPr lang="en-IN" dirty="0" smtClean="0"/>
          </a:p>
          <a:p>
            <a:pPr lvl="2"/>
            <a:endParaRPr lang="en-IN" dirty="0" smtClean="0"/>
          </a:p>
        </p:txBody>
      </p:sp>
    </p:spTree>
    <p:extLst>
      <p:ext uri="{BB962C8B-B14F-4D97-AF65-F5344CB8AC3E}">
        <p14:creationId xmlns:p14="http://schemas.microsoft.com/office/powerpoint/2010/main" val="3657516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1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Footer Placeholder 4"/>
          <p:cNvSpPr>
            <a:spLocks noGrp="1"/>
          </p:cNvSpPr>
          <p:nvPr>
            <p:ph type="ftr" sz="quarter" idx="27"/>
          </p:nvPr>
        </p:nvSpPr>
        <p:spPr/>
        <p:txBody>
          <a:bodyPr/>
          <a:lstStyle>
            <a:lvl1pPr>
              <a:defRPr smtClean="0"/>
            </a:lvl1pPr>
          </a:lstStyle>
          <a:p>
            <a:pPr>
              <a:defRPr/>
            </a:pPr>
            <a:endParaRPr lang="en-US" altLang="en-US"/>
          </a:p>
        </p:txBody>
      </p:sp>
      <p:sp>
        <p:nvSpPr>
          <p:cNvPr id="24" name="Date Placeholder 3"/>
          <p:cNvSpPr>
            <a:spLocks noGrp="1"/>
          </p:cNvSpPr>
          <p:nvPr>
            <p:ph type="dt" sz="half" idx="28"/>
          </p:nvPr>
        </p:nvSpPr>
        <p:spPr/>
        <p:txBody>
          <a:bodyPr/>
          <a:lstStyle>
            <a:lvl1pPr>
              <a:defRPr smtClean="0"/>
            </a:lvl1pPr>
          </a:lstStyle>
          <a:p>
            <a:pPr>
              <a:defRPr/>
            </a:pPr>
            <a:fld id="{0CA016B6-D4D6-4CA7-BA9B-6448EB2CB78F}" type="datetimeFigureOut">
              <a:rPr lang="en-US" altLang="en-US"/>
              <a:pPr>
                <a:defRPr/>
              </a:pPr>
              <a:t>4/12/2018</a:t>
            </a:fld>
            <a:endParaRPr lang="en-US" altLang="en-US"/>
          </a:p>
        </p:txBody>
      </p:sp>
      <p:sp>
        <p:nvSpPr>
          <p:cNvPr id="25" name="Slide Number Placeholder 5"/>
          <p:cNvSpPr>
            <a:spLocks noGrp="1"/>
          </p:cNvSpPr>
          <p:nvPr>
            <p:ph type="sldNum" sz="quarter" idx="29"/>
          </p:nvPr>
        </p:nvSpPr>
        <p:spPr/>
        <p:txBody>
          <a:bodyPr/>
          <a:lstStyle>
            <a:lvl1pPr algn="l">
              <a:buSzTx/>
              <a:defRPr sz="1400" smtClean="0">
                <a:solidFill>
                  <a:srgbClr val="000000"/>
                </a:solidFill>
              </a:defRPr>
            </a:lvl1pPr>
          </a:lstStyle>
          <a:p>
            <a:pPr>
              <a:defRPr/>
            </a:pPr>
            <a:fld id="{DA235EBF-CFC8-463D-A867-6570A7094553}" type="slidenum">
              <a:rPr lang="en-US" altLang="en-US"/>
              <a:pPr>
                <a:defRPr/>
              </a:pPr>
              <a:t>‹#›</a:t>
            </a:fld>
            <a:endParaRPr lang="en-US" altLang="en-US"/>
          </a:p>
        </p:txBody>
      </p:sp>
    </p:spTree>
    <p:extLst>
      <p:ext uri="{BB962C8B-B14F-4D97-AF65-F5344CB8AC3E}">
        <p14:creationId xmlns:p14="http://schemas.microsoft.com/office/powerpoint/2010/main" val="4257847152"/>
      </p:ext>
    </p:extLst>
  </p:cSld>
  <p:clrMapOvr>
    <a:masterClrMapping/>
  </p:clrMapOvr>
  <p:transition spd="slow"/>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1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Footer Placeholder 4"/>
          <p:cNvSpPr>
            <a:spLocks noGrp="1"/>
          </p:cNvSpPr>
          <p:nvPr>
            <p:ph type="ftr" sz="quarter" idx="28"/>
          </p:nvPr>
        </p:nvSpPr>
        <p:spPr/>
        <p:txBody>
          <a:bodyPr/>
          <a:lstStyle>
            <a:lvl1pPr>
              <a:defRPr smtClean="0"/>
            </a:lvl1pPr>
          </a:lstStyle>
          <a:p>
            <a:pPr>
              <a:defRPr/>
            </a:pPr>
            <a:endParaRPr lang="en-US" altLang="en-US"/>
          </a:p>
        </p:txBody>
      </p:sp>
      <p:sp>
        <p:nvSpPr>
          <p:cNvPr id="25" name="Date Placeholder 3"/>
          <p:cNvSpPr>
            <a:spLocks noGrp="1"/>
          </p:cNvSpPr>
          <p:nvPr>
            <p:ph type="dt" sz="half" idx="29"/>
          </p:nvPr>
        </p:nvSpPr>
        <p:spPr/>
        <p:txBody>
          <a:bodyPr/>
          <a:lstStyle>
            <a:lvl1pPr>
              <a:defRPr smtClean="0"/>
            </a:lvl1pPr>
          </a:lstStyle>
          <a:p>
            <a:pPr>
              <a:defRPr/>
            </a:pPr>
            <a:fld id="{7A530928-2810-4078-BD5C-DB54BFD2AD26}" type="datetimeFigureOut">
              <a:rPr lang="en-US" altLang="en-US"/>
              <a:pPr>
                <a:defRPr/>
              </a:pPr>
              <a:t>4/12/2018</a:t>
            </a:fld>
            <a:endParaRPr lang="en-US" altLang="en-US"/>
          </a:p>
        </p:txBody>
      </p:sp>
      <p:sp>
        <p:nvSpPr>
          <p:cNvPr id="26" name="Slide Number Placeholder 5"/>
          <p:cNvSpPr>
            <a:spLocks noGrp="1"/>
          </p:cNvSpPr>
          <p:nvPr>
            <p:ph type="sldNum" sz="quarter" idx="30"/>
          </p:nvPr>
        </p:nvSpPr>
        <p:spPr/>
        <p:txBody>
          <a:bodyPr/>
          <a:lstStyle>
            <a:lvl1pPr algn="l">
              <a:buSzTx/>
              <a:defRPr sz="1400" smtClean="0">
                <a:solidFill>
                  <a:srgbClr val="000000"/>
                </a:solidFill>
              </a:defRPr>
            </a:lvl1pPr>
          </a:lstStyle>
          <a:p>
            <a:pPr>
              <a:defRPr/>
            </a:pPr>
            <a:fld id="{D6B81C9A-1162-43EE-8EE6-BB803D648EA0}" type="slidenum">
              <a:rPr lang="en-US" altLang="en-US"/>
              <a:pPr>
                <a:defRPr/>
              </a:pPr>
              <a:t>‹#›</a:t>
            </a:fld>
            <a:endParaRPr lang="en-US" altLang="en-US"/>
          </a:p>
        </p:txBody>
      </p:sp>
    </p:spTree>
    <p:extLst>
      <p:ext uri="{BB962C8B-B14F-4D97-AF65-F5344CB8AC3E}">
        <p14:creationId xmlns:p14="http://schemas.microsoft.com/office/powerpoint/2010/main" val="3767521148"/>
      </p:ext>
    </p:extLst>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1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13"/>
          <p:cNvSpPr>
            <a:spLocks noGrp="1"/>
          </p:cNvSpPr>
          <p:nvPr>
            <p:ph sz="quarter" idx="28"/>
          </p:nvPr>
        </p:nvSpPr>
        <p:spPr>
          <a:xfrm>
            <a:off x="4326230" y="5504746"/>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Footer Placeholder 4"/>
          <p:cNvSpPr>
            <a:spLocks noGrp="1"/>
          </p:cNvSpPr>
          <p:nvPr>
            <p:ph type="ftr" sz="quarter" idx="29"/>
          </p:nvPr>
        </p:nvSpPr>
        <p:spPr/>
        <p:txBody>
          <a:bodyPr/>
          <a:lstStyle>
            <a:lvl1pPr>
              <a:defRPr smtClean="0"/>
            </a:lvl1pPr>
          </a:lstStyle>
          <a:p>
            <a:pPr>
              <a:defRPr/>
            </a:pPr>
            <a:endParaRPr lang="en-US" altLang="en-US"/>
          </a:p>
        </p:txBody>
      </p:sp>
      <p:sp>
        <p:nvSpPr>
          <p:cNvPr id="26" name="Date Placeholder 3"/>
          <p:cNvSpPr>
            <a:spLocks noGrp="1"/>
          </p:cNvSpPr>
          <p:nvPr>
            <p:ph type="dt" sz="half" idx="30"/>
          </p:nvPr>
        </p:nvSpPr>
        <p:spPr/>
        <p:txBody>
          <a:bodyPr/>
          <a:lstStyle>
            <a:lvl1pPr>
              <a:defRPr smtClean="0"/>
            </a:lvl1pPr>
          </a:lstStyle>
          <a:p>
            <a:pPr>
              <a:defRPr/>
            </a:pPr>
            <a:fld id="{C59275AF-9F93-442A-AD89-87DEF7DEB4D1}" type="datetimeFigureOut">
              <a:rPr lang="en-US" altLang="en-US"/>
              <a:pPr>
                <a:defRPr/>
              </a:pPr>
              <a:t>4/12/2018</a:t>
            </a:fld>
            <a:endParaRPr lang="en-US" altLang="en-US"/>
          </a:p>
        </p:txBody>
      </p:sp>
      <p:sp>
        <p:nvSpPr>
          <p:cNvPr id="27" name="Slide Number Placeholder 5"/>
          <p:cNvSpPr>
            <a:spLocks noGrp="1"/>
          </p:cNvSpPr>
          <p:nvPr>
            <p:ph type="sldNum" sz="quarter" idx="31"/>
          </p:nvPr>
        </p:nvSpPr>
        <p:spPr/>
        <p:txBody>
          <a:bodyPr/>
          <a:lstStyle>
            <a:lvl1pPr algn="l">
              <a:buSzTx/>
              <a:defRPr sz="1400" smtClean="0">
                <a:solidFill>
                  <a:srgbClr val="000000"/>
                </a:solidFill>
              </a:defRPr>
            </a:lvl1pPr>
          </a:lstStyle>
          <a:p>
            <a:pPr>
              <a:defRPr/>
            </a:pPr>
            <a:fld id="{E4A867C6-A071-4196-B9BA-98C017A9BC7B}" type="slidenum">
              <a:rPr lang="en-US" altLang="en-US"/>
              <a:pPr>
                <a:defRPr/>
              </a:pPr>
              <a:t>‹#›</a:t>
            </a:fld>
            <a:endParaRPr lang="en-US" altLang="en-US"/>
          </a:p>
        </p:txBody>
      </p:sp>
    </p:spTree>
    <p:extLst>
      <p:ext uri="{BB962C8B-B14F-4D97-AF65-F5344CB8AC3E}">
        <p14:creationId xmlns:p14="http://schemas.microsoft.com/office/powerpoint/2010/main" val="956039107"/>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2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15" name="Content Placeholder 2"/>
          <p:cNvSpPr>
            <a:spLocks noGrp="1"/>
          </p:cNvSpPr>
          <p:nvPr>
            <p:ph idx="19"/>
          </p:nvPr>
        </p:nvSpPr>
        <p:spPr>
          <a:xfrm>
            <a:off x="4790255"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790256"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790255"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2"/>
          <p:cNvSpPr>
            <a:spLocks noGrp="1"/>
          </p:cNvSpPr>
          <p:nvPr>
            <p:ph idx="26"/>
          </p:nvPr>
        </p:nvSpPr>
        <p:spPr>
          <a:xfrm>
            <a:off x="4790255"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2"/>
          <p:cNvSpPr>
            <a:spLocks noGrp="1"/>
          </p:cNvSpPr>
          <p:nvPr>
            <p:ph idx="27"/>
          </p:nvPr>
        </p:nvSpPr>
        <p:spPr>
          <a:xfrm>
            <a:off x="4790256"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2"/>
          <p:cNvSpPr>
            <a:spLocks noGrp="1"/>
          </p:cNvSpPr>
          <p:nvPr>
            <p:ph idx="28"/>
          </p:nvPr>
        </p:nvSpPr>
        <p:spPr>
          <a:xfrm>
            <a:off x="4790255"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Content Placeholder 2"/>
          <p:cNvSpPr>
            <a:spLocks noGrp="1"/>
          </p:cNvSpPr>
          <p:nvPr>
            <p:ph idx="29"/>
          </p:nvPr>
        </p:nvSpPr>
        <p:spPr>
          <a:xfrm>
            <a:off x="4790255"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Content Placeholder 2"/>
          <p:cNvSpPr>
            <a:spLocks noGrp="1"/>
          </p:cNvSpPr>
          <p:nvPr>
            <p:ph idx="30"/>
          </p:nvPr>
        </p:nvSpPr>
        <p:spPr>
          <a:xfrm>
            <a:off x="4790256"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Content Placeholder 2"/>
          <p:cNvSpPr>
            <a:spLocks noGrp="1"/>
          </p:cNvSpPr>
          <p:nvPr>
            <p:ph idx="31"/>
          </p:nvPr>
        </p:nvSpPr>
        <p:spPr>
          <a:xfrm>
            <a:off x="4790255"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8" name="Content Placeholder 2"/>
          <p:cNvSpPr>
            <a:spLocks noGrp="1"/>
          </p:cNvSpPr>
          <p:nvPr>
            <p:ph idx="32"/>
          </p:nvPr>
        </p:nvSpPr>
        <p:spPr>
          <a:xfrm>
            <a:off x="4790255"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1" name="Content Placeholder 2"/>
          <p:cNvSpPr>
            <a:spLocks noGrp="1"/>
          </p:cNvSpPr>
          <p:nvPr>
            <p:ph idx="33"/>
          </p:nvPr>
        </p:nvSpPr>
        <p:spPr>
          <a:xfrm>
            <a:off x="457200"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Content Placeholder 2"/>
          <p:cNvSpPr>
            <a:spLocks noGrp="1"/>
          </p:cNvSpPr>
          <p:nvPr>
            <p:ph idx="34"/>
          </p:nvPr>
        </p:nvSpPr>
        <p:spPr>
          <a:xfrm>
            <a:off x="457201"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Content Placeholder 2"/>
          <p:cNvSpPr>
            <a:spLocks noGrp="1"/>
          </p:cNvSpPr>
          <p:nvPr>
            <p:ph idx="35"/>
          </p:nvPr>
        </p:nvSpPr>
        <p:spPr>
          <a:xfrm>
            <a:off x="457200"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Content Placeholder 2"/>
          <p:cNvSpPr>
            <a:spLocks noGrp="1"/>
          </p:cNvSpPr>
          <p:nvPr>
            <p:ph idx="36"/>
          </p:nvPr>
        </p:nvSpPr>
        <p:spPr>
          <a:xfrm>
            <a:off x="457200"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5" name="Content Placeholder 2"/>
          <p:cNvSpPr>
            <a:spLocks noGrp="1"/>
          </p:cNvSpPr>
          <p:nvPr>
            <p:ph idx="37"/>
          </p:nvPr>
        </p:nvSpPr>
        <p:spPr>
          <a:xfrm>
            <a:off x="457201"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Content Placeholder 2"/>
          <p:cNvSpPr>
            <a:spLocks noGrp="1"/>
          </p:cNvSpPr>
          <p:nvPr>
            <p:ph idx="38"/>
          </p:nvPr>
        </p:nvSpPr>
        <p:spPr>
          <a:xfrm>
            <a:off x="457200"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7" name="Content Placeholder 2"/>
          <p:cNvSpPr>
            <a:spLocks noGrp="1"/>
          </p:cNvSpPr>
          <p:nvPr>
            <p:ph idx="39"/>
          </p:nvPr>
        </p:nvSpPr>
        <p:spPr>
          <a:xfrm>
            <a:off x="457200"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8" name="Content Placeholder 2"/>
          <p:cNvSpPr>
            <a:spLocks noGrp="1"/>
          </p:cNvSpPr>
          <p:nvPr>
            <p:ph idx="40"/>
          </p:nvPr>
        </p:nvSpPr>
        <p:spPr>
          <a:xfrm>
            <a:off x="457201"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9" name="Content Placeholder 2"/>
          <p:cNvSpPr>
            <a:spLocks noGrp="1"/>
          </p:cNvSpPr>
          <p:nvPr>
            <p:ph idx="41"/>
          </p:nvPr>
        </p:nvSpPr>
        <p:spPr>
          <a:xfrm>
            <a:off x="457200"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0" name="Content Placeholder 2"/>
          <p:cNvSpPr>
            <a:spLocks noGrp="1"/>
          </p:cNvSpPr>
          <p:nvPr>
            <p:ph idx="42"/>
          </p:nvPr>
        </p:nvSpPr>
        <p:spPr>
          <a:xfrm>
            <a:off x="457200"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9" name="Footer Placeholder 4"/>
          <p:cNvSpPr>
            <a:spLocks noGrp="1"/>
          </p:cNvSpPr>
          <p:nvPr>
            <p:ph type="ftr" sz="quarter" idx="43"/>
          </p:nvPr>
        </p:nvSpPr>
        <p:spPr/>
        <p:txBody>
          <a:bodyPr/>
          <a:lstStyle>
            <a:lvl1pPr>
              <a:defRPr smtClean="0"/>
            </a:lvl1pPr>
          </a:lstStyle>
          <a:p>
            <a:pPr>
              <a:defRPr/>
            </a:pPr>
            <a:endParaRPr lang="en-US" altLang="en-US"/>
          </a:p>
        </p:txBody>
      </p:sp>
      <p:sp>
        <p:nvSpPr>
          <p:cNvPr id="30" name="Date Placeholder 3"/>
          <p:cNvSpPr>
            <a:spLocks noGrp="1"/>
          </p:cNvSpPr>
          <p:nvPr>
            <p:ph type="dt" sz="half" idx="44"/>
          </p:nvPr>
        </p:nvSpPr>
        <p:spPr/>
        <p:txBody>
          <a:bodyPr/>
          <a:lstStyle>
            <a:lvl1pPr>
              <a:defRPr smtClean="0"/>
            </a:lvl1pPr>
          </a:lstStyle>
          <a:p>
            <a:pPr>
              <a:defRPr/>
            </a:pPr>
            <a:fld id="{6723185A-504A-4F0B-9F45-25067A3E587A}" type="datetimeFigureOut">
              <a:rPr lang="en-US" altLang="en-US"/>
              <a:pPr>
                <a:defRPr/>
              </a:pPr>
              <a:t>4/12/2018</a:t>
            </a:fld>
            <a:endParaRPr lang="en-US" altLang="en-US"/>
          </a:p>
        </p:txBody>
      </p:sp>
      <p:sp>
        <p:nvSpPr>
          <p:cNvPr id="41" name="Slide Number Placeholder 5"/>
          <p:cNvSpPr>
            <a:spLocks noGrp="1"/>
          </p:cNvSpPr>
          <p:nvPr>
            <p:ph type="sldNum" sz="quarter" idx="45"/>
          </p:nvPr>
        </p:nvSpPr>
        <p:spPr/>
        <p:txBody>
          <a:bodyPr/>
          <a:lstStyle>
            <a:lvl1pPr algn="l">
              <a:buSzTx/>
              <a:defRPr sz="1400" smtClean="0">
                <a:solidFill>
                  <a:srgbClr val="000000"/>
                </a:solidFill>
              </a:defRPr>
            </a:lvl1pPr>
          </a:lstStyle>
          <a:p>
            <a:pPr>
              <a:defRPr/>
            </a:pPr>
            <a:fld id="{5C8BD670-5046-4AF8-BA5B-70D087F92284}" type="slidenum">
              <a:rPr lang="en-US" altLang="en-US"/>
              <a:pPr>
                <a:defRPr/>
              </a:pPr>
              <a:t>‹#›</a:t>
            </a:fld>
            <a:endParaRPr lang="en-US" altLang="en-US"/>
          </a:p>
        </p:txBody>
      </p:sp>
    </p:spTree>
    <p:extLst>
      <p:ext uri="{BB962C8B-B14F-4D97-AF65-F5344CB8AC3E}">
        <p14:creationId xmlns:p14="http://schemas.microsoft.com/office/powerpoint/2010/main" val="92999004"/>
      </p:ext>
    </p:extLst>
  </p:cSld>
  <p:clrMapOvr>
    <a:masterClrMapping/>
  </p:clrMapOvr>
  <p:transition spd="slow"/>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pic>
        <p:nvPicPr>
          <p:cNvPr id="2" name="Picture 15" descr="Pearson Logo"/>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376988"/>
            <a:ext cx="9175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userDrawn="1"/>
        </p:nvSpPr>
        <p:spPr bwMode="auto">
          <a:xfrm>
            <a:off x="1600200" y="6429375"/>
            <a:ext cx="7162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defRPr/>
            </a:pPr>
            <a:r>
              <a:rPr lang="en-US" altLang="en-US" sz="1200" smtClean="0">
                <a:latin typeface="Verdana" panose="020B0604030504040204" pitchFamily="34" charset="0"/>
              </a:rPr>
              <a:t>Copyright © 2016, 2013, 2010 Pearson Education, Inc. All Rights Reserved</a:t>
            </a:r>
          </a:p>
        </p:txBody>
      </p:sp>
      <p:sp>
        <p:nvSpPr>
          <p:cNvPr id="4" name="Footer Placeholder 2"/>
          <p:cNvSpPr>
            <a:spLocks noGrp="1"/>
          </p:cNvSpPr>
          <p:nvPr>
            <p:ph type="ftr" sz="quarter" idx="10"/>
          </p:nvPr>
        </p:nvSpPr>
        <p:spPr/>
        <p:txBody>
          <a:bodyPr/>
          <a:lstStyle>
            <a:lvl1pPr>
              <a:defRPr smtClean="0"/>
            </a:lvl1pPr>
          </a:lstStyle>
          <a:p>
            <a:pPr>
              <a:defRPr/>
            </a:pPr>
            <a:endParaRPr lang="en-US" altLang="en-US"/>
          </a:p>
        </p:txBody>
      </p:sp>
      <p:sp>
        <p:nvSpPr>
          <p:cNvPr id="5" name="Date Placeholder 1"/>
          <p:cNvSpPr>
            <a:spLocks noGrp="1"/>
          </p:cNvSpPr>
          <p:nvPr>
            <p:ph type="dt" sz="half" idx="11"/>
          </p:nvPr>
        </p:nvSpPr>
        <p:spPr/>
        <p:txBody>
          <a:bodyPr/>
          <a:lstStyle>
            <a:lvl1pPr>
              <a:defRPr smtClean="0">
                <a:solidFill>
                  <a:schemeClr val="tx1"/>
                </a:solidFill>
              </a:defRPr>
            </a:lvl1pPr>
          </a:lstStyle>
          <a:p>
            <a:pPr>
              <a:defRPr/>
            </a:pPr>
            <a:fld id="{E73C1B8B-C76D-4E4D-A3AA-12AFE70E27C4}" type="datetimeFigureOut">
              <a:rPr lang="en-US" altLang="en-US"/>
              <a:pPr>
                <a:defRPr/>
              </a:pPr>
              <a:t>4/12/2018</a:t>
            </a:fld>
            <a:endParaRPr lang="en-US" altLang="en-US"/>
          </a:p>
        </p:txBody>
      </p:sp>
      <p:sp>
        <p:nvSpPr>
          <p:cNvPr id="6" name="Slide Number Placeholder 3"/>
          <p:cNvSpPr>
            <a:spLocks noGrp="1"/>
          </p:cNvSpPr>
          <p:nvPr>
            <p:ph type="sldNum" sz="quarter" idx="12"/>
          </p:nvPr>
        </p:nvSpPr>
        <p:spPr/>
        <p:txBody>
          <a:bodyPr/>
          <a:lstStyle>
            <a:lvl1pPr algn="l">
              <a:buSzTx/>
              <a:defRPr sz="1400" smtClean="0">
                <a:solidFill>
                  <a:schemeClr val="tx1"/>
                </a:solidFill>
              </a:defRPr>
            </a:lvl1pPr>
          </a:lstStyle>
          <a:p>
            <a:pPr>
              <a:defRPr/>
            </a:pPr>
            <a:fld id="{08BBD81D-7DED-4522-8311-8FDA9275DDB2}" type="slidenum">
              <a:rPr lang="en-US" altLang="en-US"/>
              <a:pPr>
                <a:defRPr/>
              </a:pPr>
              <a:t>‹#›</a:t>
            </a:fld>
            <a:endParaRPr lang="en-US" altLang="en-US"/>
          </a:p>
        </p:txBody>
      </p:sp>
    </p:spTree>
    <p:extLst>
      <p:ext uri="{BB962C8B-B14F-4D97-AF65-F5344CB8AC3E}">
        <p14:creationId xmlns:p14="http://schemas.microsoft.com/office/powerpoint/2010/main" val="2550376027"/>
      </p:ext>
    </p:extLst>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Shape 12"/>
          <p:cNvSpPr txBox="1">
            <a:spLocks noGrp="1"/>
          </p:cNvSpPr>
          <p:nvPr>
            <p:ph type="ftr" idx="12"/>
          </p:nvPr>
        </p:nvSpPr>
        <p:spPr>
          <a:ln/>
        </p:spPr>
        <p:txBody>
          <a:bodyPr/>
          <a:lstStyle>
            <a:lvl1pPr>
              <a:defRPr/>
            </a:lvl1pPr>
          </a:lstStyle>
          <a:p>
            <a:pPr>
              <a:defRPr/>
            </a:pPr>
            <a:endParaRPr lang="en-US" altLang="en-US"/>
          </a:p>
        </p:txBody>
      </p:sp>
      <p:sp>
        <p:nvSpPr>
          <p:cNvPr id="3" name="Shape 13"/>
          <p:cNvSpPr txBox="1">
            <a:spLocks noGrp="1"/>
          </p:cNvSpPr>
          <p:nvPr>
            <p:ph type="dt" idx="13"/>
          </p:nvPr>
        </p:nvSpPr>
        <p:spPr>
          <a:ln/>
        </p:spPr>
        <p:txBody>
          <a:bodyPr/>
          <a:lstStyle>
            <a:lvl1pPr>
              <a:defRPr/>
            </a:lvl1pPr>
          </a:lstStyle>
          <a:p>
            <a:pPr>
              <a:defRPr/>
            </a:pPr>
            <a:endParaRPr lang="en-US" altLang="en-US"/>
          </a:p>
        </p:txBody>
      </p:sp>
      <p:sp>
        <p:nvSpPr>
          <p:cNvPr id="4" name="Shape 14"/>
          <p:cNvSpPr txBox="1">
            <a:spLocks noGrp="1"/>
          </p:cNvSpPr>
          <p:nvPr>
            <p:ph type="sldNum" idx="14"/>
          </p:nvPr>
        </p:nvSpPr>
        <p:spPr>
          <a:ln/>
        </p:spPr>
        <p:txBody>
          <a:bodyPr/>
          <a:lstStyle>
            <a:lvl1pPr>
              <a:defRPr/>
            </a:lvl1pPr>
          </a:lstStyle>
          <a:p>
            <a:pPr>
              <a:defRPr/>
            </a:pPr>
            <a:fld id="{405C04FC-565D-435A-A97B-F6FD79B97732}" type="slidenum">
              <a:rPr lang="en-US" altLang="en-US"/>
              <a:pPr>
                <a:defRPr/>
              </a:pPr>
              <a:t>‹#›</a:t>
            </a:fld>
            <a:endParaRPr lang="en-US" altLang="en-US"/>
          </a:p>
        </p:txBody>
      </p:sp>
    </p:spTree>
    <p:extLst>
      <p:ext uri="{BB962C8B-B14F-4D97-AF65-F5344CB8AC3E}">
        <p14:creationId xmlns:p14="http://schemas.microsoft.com/office/powerpoint/2010/main" val="14181611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anchor="t"/>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anchor="b"/>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9" name="Shape 39"/>
          <p:cNvSpPr txBox="1">
            <a:spLocks noGrp="1"/>
          </p:cNvSpPr>
          <p:nvPr>
            <p:ph type="body" idx="13"/>
          </p:nvPr>
        </p:nvSpPr>
        <p:spPr>
          <a:xfrm>
            <a:off x="474779" y="1500547"/>
            <a:ext cx="8229600" cy="205153"/>
          </a:xfrm>
          <a:prstGeom prst="rect">
            <a:avLst/>
          </a:prstGeom>
          <a:noFill/>
          <a:ln>
            <a:noFill/>
          </a:ln>
        </p:spPr>
        <p:txBody>
          <a:bodyPr/>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7" name="Shape 42"/>
          <p:cNvSpPr txBox="1">
            <a:spLocks noGrp="1"/>
          </p:cNvSpPr>
          <p:nvPr>
            <p:ph type="ftr" idx="14"/>
          </p:nvPr>
        </p:nvSpPr>
        <p:spPr>
          <a:xfrm>
            <a:off x="93663" y="6165850"/>
            <a:ext cx="8596312" cy="234950"/>
          </a:xfrm>
        </p:spPr>
        <p:txBody>
          <a:bodyPr/>
          <a:lstStyle>
            <a:lvl1pPr>
              <a:defRPr smtClean="0"/>
            </a:lvl1pPr>
          </a:lstStyle>
          <a:p>
            <a:pPr>
              <a:defRPr/>
            </a:pPr>
            <a:endParaRPr lang="en-US" altLang="en-US"/>
          </a:p>
        </p:txBody>
      </p:sp>
      <p:sp>
        <p:nvSpPr>
          <p:cNvPr id="8" name="Shape 43"/>
          <p:cNvSpPr txBox="1">
            <a:spLocks noGrp="1"/>
          </p:cNvSpPr>
          <p:nvPr>
            <p:ph type="dt" idx="15"/>
          </p:nvPr>
        </p:nvSpPr>
        <p:spPr/>
        <p:txBody>
          <a:bodyPr/>
          <a:lstStyle>
            <a:lvl1pPr>
              <a:defRPr smtClean="0"/>
            </a:lvl1pPr>
          </a:lstStyle>
          <a:p>
            <a:pPr>
              <a:defRPr/>
            </a:pPr>
            <a:endParaRPr lang="en-US" altLang="en-US"/>
          </a:p>
        </p:txBody>
      </p:sp>
      <p:sp>
        <p:nvSpPr>
          <p:cNvPr id="10" name="Shape 44"/>
          <p:cNvSpPr txBox="1">
            <a:spLocks noGrp="1"/>
          </p:cNvSpPr>
          <p:nvPr>
            <p:ph type="sldNum" idx="16"/>
          </p:nvPr>
        </p:nvSpPr>
        <p:spPr/>
        <p:txBody>
          <a:bodyPr/>
          <a:lstStyle>
            <a:lvl1pPr>
              <a:defRPr smtClean="0"/>
            </a:lvl1pPr>
          </a:lstStyle>
          <a:p>
            <a:pPr>
              <a:defRPr/>
            </a:pPr>
            <a:fld id="{7EBB6FB7-E6BB-4BBF-B753-6428502CFD8B}" type="slidenum">
              <a:rPr lang="en-US" altLang="en-US"/>
              <a:pPr>
                <a:defRPr/>
              </a:pPr>
              <a:t>‹#›</a:t>
            </a:fld>
            <a:endParaRPr lang="en-US" altLang="en-US"/>
          </a:p>
        </p:txBody>
      </p:sp>
    </p:spTree>
    <p:extLst>
      <p:ext uri="{BB962C8B-B14F-4D97-AF65-F5344CB8AC3E}">
        <p14:creationId xmlns:p14="http://schemas.microsoft.com/office/powerpoint/2010/main" val="9367740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hape 12"/>
          <p:cNvSpPr txBox="1">
            <a:spLocks noGrp="1"/>
          </p:cNvSpPr>
          <p:nvPr>
            <p:ph type="ftr" idx="12"/>
          </p:nvPr>
        </p:nvSpPr>
        <p:spPr>
          <a:ln/>
        </p:spPr>
        <p:txBody>
          <a:bodyPr/>
          <a:lstStyle>
            <a:lvl1pPr>
              <a:defRPr/>
            </a:lvl1pPr>
          </a:lstStyle>
          <a:p>
            <a:pPr>
              <a:defRPr/>
            </a:pPr>
            <a:endParaRPr lang="en-US" altLang="en-US"/>
          </a:p>
        </p:txBody>
      </p:sp>
      <p:sp>
        <p:nvSpPr>
          <p:cNvPr id="3" name="Shape 13"/>
          <p:cNvSpPr txBox="1">
            <a:spLocks noGrp="1"/>
          </p:cNvSpPr>
          <p:nvPr>
            <p:ph type="dt" idx="13"/>
          </p:nvPr>
        </p:nvSpPr>
        <p:spPr>
          <a:ln/>
        </p:spPr>
        <p:txBody>
          <a:bodyPr/>
          <a:lstStyle>
            <a:lvl1pPr>
              <a:defRPr/>
            </a:lvl1pPr>
          </a:lstStyle>
          <a:p>
            <a:pPr>
              <a:defRPr/>
            </a:pPr>
            <a:endParaRPr lang="en-US" altLang="en-US"/>
          </a:p>
        </p:txBody>
      </p:sp>
      <p:sp>
        <p:nvSpPr>
          <p:cNvPr id="4" name="Shape 14"/>
          <p:cNvSpPr txBox="1">
            <a:spLocks noGrp="1"/>
          </p:cNvSpPr>
          <p:nvPr>
            <p:ph type="sldNum" idx="14"/>
          </p:nvPr>
        </p:nvSpPr>
        <p:spPr>
          <a:ln/>
        </p:spPr>
        <p:txBody>
          <a:bodyPr/>
          <a:lstStyle>
            <a:lvl1pPr>
              <a:defRPr/>
            </a:lvl1pPr>
          </a:lstStyle>
          <a:p>
            <a:pPr>
              <a:defRPr/>
            </a:pPr>
            <a:fld id="{C7552346-2A9E-4670-A7BE-6B66B1955E94}" type="slidenum">
              <a:rPr lang="en-US" altLang="en-US"/>
              <a:pPr>
                <a:defRPr/>
              </a:pPr>
              <a:t>‹#›</a:t>
            </a:fld>
            <a:endParaRPr lang="en-US" altLang="en-US"/>
          </a:p>
        </p:txBody>
      </p:sp>
    </p:spTree>
    <p:extLst>
      <p:ext uri="{BB962C8B-B14F-4D97-AF65-F5344CB8AC3E}">
        <p14:creationId xmlns:p14="http://schemas.microsoft.com/office/powerpoint/2010/main" val="2596899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Tree>
    <p:extLst>
      <p:ext uri="{BB962C8B-B14F-4D97-AF65-F5344CB8AC3E}">
        <p14:creationId xmlns:p14="http://schemas.microsoft.com/office/powerpoint/2010/main" val="37884212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Content Placeholder 3"/>
          <p:cNvSpPr>
            <a:spLocks noGrp="1"/>
          </p:cNvSpPr>
          <p:nvPr>
            <p:ph sz="quarter" idx="18"/>
          </p:nvPr>
        </p:nvSpPr>
        <p:spPr>
          <a:xfrm>
            <a:off x="457200" y="5811838"/>
            <a:ext cx="8229600" cy="457200"/>
          </a:xfrm>
        </p:spPr>
        <p:txBody>
          <a:bodyPr/>
          <a:lstStyle>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9"/>
          </p:nvPr>
        </p:nvSpPr>
        <p:spPr>
          <a:xfrm>
            <a:off x="3657601" y="6418263"/>
            <a:ext cx="479834" cy="29845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20"/>
          </p:nvPr>
        </p:nvSpPr>
        <p:spPr>
          <a:xfrm>
            <a:off x="5503863" y="6418263"/>
            <a:ext cx="45331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21"/>
          </p:nvPr>
        </p:nvSpPr>
        <p:spPr>
          <a:xfrm>
            <a:off x="7200900" y="6418263"/>
            <a:ext cx="57602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22"/>
          </p:nvPr>
        </p:nvSpPr>
        <p:spPr>
          <a:xfrm flipH="1">
            <a:off x="7976101" y="6418263"/>
            <a:ext cx="778599"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365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anchor="t"/>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anchor="b"/>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6" name="Shape 42"/>
          <p:cNvSpPr txBox="1">
            <a:spLocks noGrp="1"/>
          </p:cNvSpPr>
          <p:nvPr>
            <p:ph type="ftr" idx="10"/>
          </p:nvPr>
        </p:nvSpPr>
        <p:spPr>
          <a:xfrm>
            <a:off x="93663" y="6165850"/>
            <a:ext cx="8596312" cy="234950"/>
          </a:xfrm>
        </p:spPr>
        <p:txBody>
          <a:bodyPr/>
          <a:lstStyle>
            <a:lvl1pPr>
              <a:defRPr smtClean="0"/>
            </a:lvl1pPr>
          </a:lstStyle>
          <a:p>
            <a:pPr>
              <a:defRPr/>
            </a:pPr>
            <a:endParaRPr lang="en-US" altLang="en-US"/>
          </a:p>
        </p:txBody>
      </p:sp>
      <p:sp>
        <p:nvSpPr>
          <p:cNvPr id="7" name="Shape 43"/>
          <p:cNvSpPr txBox="1">
            <a:spLocks noGrp="1"/>
          </p:cNvSpPr>
          <p:nvPr>
            <p:ph type="dt" idx="11"/>
          </p:nvPr>
        </p:nvSpPr>
        <p:spPr/>
        <p:txBody>
          <a:bodyPr/>
          <a:lstStyle>
            <a:lvl1pPr>
              <a:defRPr smtClean="0"/>
            </a:lvl1pPr>
          </a:lstStyle>
          <a:p>
            <a:pPr>
              <a:defRPr/>
            </a:pPr>
            <a:endParaRPr lang="en-US" altLang="en-US"/>
          </a:p>
        </p:txBody>
      </p:sp>
      <p:sp>
        <p:nvSpPr>
          <p:cNvPr id="8" name="Shape 44"/>
          <p:cNvSpPr txBox="1">
            <a:spLocks noGrp="1"/>
          </p:cNvSpPr>
          <p:nvPr>
            <p:ph type="sldNum" idx="12"/>
          </p:nvPr>
        </p:nvSpPr>
        <p:spPr/>
        <p:txBody>
          <a:bodyPr/>
          <a:lstStyle>
            <a:lvl1pPr>
              <a:defRPr smtClean="0"/>
            </a:lvl1pPr>
          </a:lstStyle>
          <a:p>
            <a:pPr>
              <a:defRPr/>
            </a:pPr>
            <a:fld id="{BE70601E-1C86-4D3C-B42C-AAE742C67BC2}" type="slidenum">
              <a:rPr lang="en-US" altLang="en-US"/>
              <a:pPr>
                <a:defRPr/>
              </a:pPr>
              <a:t>‹#›</a:t>
            </a:fld>
            <a:endParaRPr lang="en-US" altLang="en-US"/>
          </a:p>
        </p:txBody>
      </p:sp>
    </p:spTree>
    <p:extLst>
      <p:ext uri="{BB962C8B-B14F-4D97-AF65-F5344CB8AC3E}">
        <p14:creationId xmlns:p14="http://schemas.microsoft.com/office/powerpoint/2010/main" val="475616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 Learning Objectives and Conten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15371"/>
            <a:ext cx="8229600" cy="622828"/>
          </a:xfrm>
          <a:prstGeom prst="rect">
            <a:avLst/>
          </a:prstGeom>
          <a:noFill/>
          <a:ln>
            <a:noFill/>
          </a:ln>
        </p:spPr>
        <p:txBody>
          <a:bodyPr anchor="t"/>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txBox="1">
            <a:spLocks noGrp="1"/>
          </p:cNvSpPr>
          <p:nvPr>
            <p:ph type="body" idx="1"/>
          </p:nvPr>
        </p:nvSpPr>
        <p:spPr>
          <a:xfrm>
            <a:off x="457200" y="816429"/>
            <a:ext cx="8229600" cy="402769"/>
          </a:xfrm>
          <a:prstGeom prst="rect">
            <a:avLst/>
          </a:prstGeom>
          <a:noFill/>
          <a:ln>
            <a:noFill/>
          </a:ln>
        </p:spPr>
        <p:txBody>
          <a:bodyPr/>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64" name="Shape 64"/>
          <p:cNvSpPr txBox="1">
            <a:spLocks noGrp="1"/>
          </p:cNvSpPr>
          <p:nvPr>
            <p:ph type="body" idx="2"/>
          </p:nvPr>
        </p:nvSpPr>
        <p:spPr>
          <a:xfrm>
            <a:off x="457200" y="1600200"/>
            <a:ext cx="8229600" cy="4525963"/>
          </a:xfrm>
          <a:prstGeom prst="rect">
            <a:avLst/>
          </a:prstGeom>
          <a:noFill/>
          <a:ln>
            <a:noFill/>
          </a:ln>
        </p:spPr>
        <p:txBody>
          <a:bodyPr/>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5" name="Shape 12"/>
          <p:cNvSpPr txBox="1">
            <a:spLocks noGrp="1"/>
          </p:cNvSpPr>
          <p:nvPr>
            <p:ph type="ftr" idx="12"/>
          </p:nvPr>
        </p:nvSpPr>
        <p:spPr>
          <a:ln/>
        </p:spPr>
        <p:txBody>
          <a:bodyPr/>
          <a:lstStyle>
            <a:lvl1pPr>
              <a:defRPr/>
            </a:lvl1pPr>
          </a:lstStyle>
          <a:p>
            <a:pPr>
              <a:defRPr/>
            </a:pPr>
            <a:endParaRPr lang="en-US" altLang="en-US"/>
          </a:p>
        </p:txBody>
      </p:sp>
      <p:sp>
        <p:nvSpPr>
          <p:cNvPr id="6" name="Shape 13"/>
          <p:cNvSpPr txBox="1">
            <a:spLocks noGrp="1"/>
          </p:cNvSpPr>
          <p:nvPr>
            <p:ph type="dt" idx="13"/>
          </p:nvPr>
        </p:nvSpPr>
        <p:spPr>
          <a:ln/>
        </p:spPr>
        <p:txBody>
          <a:bodyPr/>
          <a:lstStyle>
            <a:lvl1pPr>
              <a:defRPr/>
            </a:lvl1pPr>
          </a:lstStyle>
          <a:p>
            <a:pPr>
              <a:defRPr/>
            </a:pPr>
            <a:endParaRPr lang="en-US" altLang="en-US"/>
          </a:p>
        </p:txBody>
      </p:sp>
      <p:sp>
        <p:nvSpPr>
          <p:cNvPr id="7" name="Shape 14"/>
          <p:cNvSpPr txBox="1">
            <a:spLocks noGrp="1"/>
          </p:cNvSpPr>
          <p:nvPr>
            <p:ph type="sldNum" idx="14"/>
          </p:nvPr>
        </p:nvSpPr>
        <p:spPr>
          <a:ln/>
        </p:spPr>
        <p:txBody>
          <a:bodyPr/>
          <a:lstStyle>
            <a:lvl1pPr>
              <a:defRPr/>
            </a:lvl1pPr>
          </a:lstStyle>
          <a:p>
            <a:pPr>
              <a:defRPr/>
            </a:pPr>
            <a:fld id="{2A730894-D4F0-4408-B358-3713AA0F06E4}" type="slidenum">
              <a:rPr lang="en-US" altLang="en-US"/>
              <a:pPr>
                <a:defRPr/>
              </a:pPr>
              <a:t>‹#›</a:t>
            </a:fld>
            <a:endParaRPr lang="en-US" altLang="en-US"/>
          </a:p>
        </p:txBody>
      </p:sp>
    </p:spTree>
    <p:extLst>
      <p:ext uri="{BB962C8B-B14F-4D97-AF65-F5344CB8AC3E}">
        <p14:creationId xmlns:p14="http://schemas.microsoft.com/office/powerpoint/2010/main" val="2835377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85800" y="1447800"/>
            <a:ext cx="7772400" cy="2152651"/>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a:off x="674687" y="3962400"/>
            <a:ext cx="7794626" cy="1752600"/>
          </a:xfrm>
          <a:prstGeom prst="rect">
            <a:avLst/>
          </a:prstGeom>
          <a:noFill/>
          <a:ln>
            <a:noFill/>
          </a:ln>
        </p:spPr>
        <p:txBody>
          <a:bodyPr/>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a:p>
        </p:txBody>
      </p:sp>
      <p:sp>
        <p:nvSpPr>
          <p:cNvPr id="4" name="Shape 12"/>
          <p:cNvSpPr txBox="1">
            <a:spLocks noGrp="1"/>
          </p:cNvSpPr>
          <p:nvPr>
            <p:ph type="ftr" idx="12"/>
          </p:nvPr>
        </p:nvSpPr>
        <p:spPr>
          <a:ln/>
        </p:spPr>
        <p:txBody>
          <a:bodyPr/>
          <a:lstStyle>
            <a:lvl1pPr>
              <a:defRPr/>
            </a:lvl1pPr>
          </a:lstStyle>
          <a:p>
            <a:pPr>
              <a:defRPr/>
            </a:pPr>
            <a:endParaRPr lang="en-US" altLang="en-US"/>
          </a:p>
        </p:txBody>
      </p:sp>
      <p:sp>
        <p:nvSpPr>
          <p:cNvPr id="5" name="Shape 13"/>
          <p:cNvSpPr txBox="1">
            <a:spLocks noGrp="1"/>
          </p:cNvSpPr>
          <p:nvPr>
            <p:ph type="dt" idx="13"/>
          </p:nvPr>
        </p:nvSpPr>
        <p:spPr>
          <a:ln/>
        </p:spPr>
        <p:txBody>
          <a:bodyPr/>
          <a:lstStyle>
            <a:lvl1pPr>
              <a:defRPr/>
            </a:lvl1pPr>
          </a:lstStyle>
          <a:p>
            <a:pPr>
              <a:defRPr/>
            </a:pPr>
            <a:endParaRPr lang="en-US" altLang="en-US"/>
          </a:p>
        </p:txBody>
      </p:sp>
      <p:sp>
        <p:nvSpPr>
          <p:cNvPr id="6" name="Shape 14"/>
          <p:cNvSpPr txBox="1">
            <a:spLocks noGrp="1"/>
          </p:cNvSpPr>
          <p:nvPr>
            <p:ph type="sldNum" idx="14"/>
          </p:nvPr>
        </p:nvSpPr>
        <p:spPr>
          <a:ln/>
        </p:spPr>
        <p:txBody>
          <a:bodyPr/>
          <a:lstStyle>
            <a:lvl1pPr>
              <a:defRPr/>
            </a:lvl1pPr>
          </a:lstStyle>
          <a:p>
            <a:pPr>
              <a:defRPr/>
            </a:pPr>
            <a:fld id="{43144A4A-56B4-4A5E-A666-8B146F060517}" type="slidenum">
              <a:rPr lang="en-US" altLang="en-US"/>
              <a:pPr>
                <a:defRPr/>
              </a:pPr>
              <a:t>‹#›</a:t>
            </a:fld>
            <a:endParaRPr lang="en-US" altLang="en-US"/>
          </a:p>
        </p:txBody>
      </p:sp>
    </p:spTree>
    <p:extLst>
      <p:ext uri="{BB962C8B-B14F-4D97-AF65-F5344CB8AC3E}">
        <p14:creationId xmlns:p14="http://schemas.microsoft.com/office/powerpoint/2010/main" val="1889713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Only">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457200" y="215371"/>
            <a:ext cx="8229600" cy="1097279"/>
          </a:xfrm>
          <a:prstGeom prst="rect">
            <a:avLst/>
          </a:prstGeom>
          <a:noFill/>
          <a:ln>
            <a:noFill/>
          </a:ln>
        </p:spPr>
        <p:txBody>
          <a:bodyPr/>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12"/>
          <p:cNvSpPr txBox="1">
            <a:spLocks noGrp="1"/>
          </p:cNvSpPr>
          <p:nvPr>
            <p:ph type="ftr" idx="12"/>
          </p:nvPr>
        </p:nvSpPr>
        <p:spPr>
          <a:ln/>
        </p:spPr>
        <p:txBody>
          <a:bodyPr/>
          <a:lstStyle>
            <a:lvl1pPr>
              <a:defRPr/>
            </a:lvl1pPr>
          </a:lstStyle>
          <a:p>
            <a:pPr>
              <a:defRPr/>
            </a:pPr>
            <a:endParaRPr lang="en-US" altLang="en-US"/>
          </a:p>
        </p:txBody>
      </p:sp>
      <p:sp>
        <p:nvSpPr>
          <p:cNvPr id="4" name="Shape 13"/>
          <p:cNvSpPr txBox="1">
            <a:spLocks noGrp="1"/>
          </p:cNvSpPr>
          <p:nvPr>
            <p:ph type="dt" idx="13"/>
          </p:nvPr>
        </p:nvSpPr>
        <p:spPr>
          <a:ln/>
        </p:spPr>
        <p:txBody>
          <a:bodyPr/>
          <a:lstStyle>
            <a:lvl1pPr>
              <a:defRPr/>
            </a:lvl1pPr>
          </a:lstStyle>
          <a:p>
            <a:pPr>
              <a:defRPr/>
            </a:pPr>
            <a:endParaRPr lang="en-US" altLang="en-US"/>
          </a:p>
        </p:txBody>
      </p:sp>
      <p:sp>
        <p:nvSpPr>
          <p:cNvPr id="5" name="Shape 14"/>
          <p:cNvSpPr txBox="1">
            <a:spLocks noGrp="1"/>
          </p:cNvSpPr>
          <p:nvPr>
            <p:ph type="sldNum" idx="14"/>
          </p:nvPr>
        </p:nvSpPr>
        <p:spPr>
          <a:ln/>
        </p:spPr>
        <p:txBody>
          <a:bodyPr/>
          <a:lstStyle>
            <a:lvl1pPr>
              <a:defRPr/>
            </a:lvl1pPr>
          </a:lstStyle>
          <a:p>
            <a:pPr>
              <a:defRPr/>
            </a:pPr>
            <a:fld id="{8498F9EF-9F7E-4E5F-AA9B-530D35E033AF}" type="slidenum">
              <a:rPr lang="en-US" altLang="en-US"/>
              <a:pPr>
                <a:defRPr/>
              </a:pPr>
              <a:t>‹#›</a:t>
            </a:fld>
            <a:endParaRPr lang="en-US" altLang="en-US"/>
          </a:p>
        </p:txBody>
      </p:sp>
    </p:spTree>
    <p:extLst>
      <p:ext uri="{BB962C8B-B14F-4D97-AF65-F5344CB8AC3E}">
        <p14:creationId xmlns:p14="http://schemas.microsoft.com/office/powerpoint/2010/main" val="262361624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hape 10"/>
          <p:cNvSpPr txBox="1">
            <a:spLocks noGrp="1"/>
          </p:cNvSpPr>
          <p:nvPr>
            <p:ph type="title"/>
          </p:nvPr>
        </p:nvSpPr>
        <p:spPr bwMode="auto">
          <a:xfrm>
            <a:off x="457200" y="215900"/>
            <a:ext cx="82296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altLang="en-US" smtClean="0">
              <a:sym typeface="Arial" panose="020B0604020202020204" pitchFamily="34" charset="0"/>
            </a:endParaRPr>
          </a:p>
        </p:txBody>
      </p:sp>
      <p:sp>
        <p:nvSpPr>
          <p:cNvPr id="1027" name="Shape 11"/>
          <p:cNvSpPr txBox="1">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smtClean="0">
              <a:sym typeface="Arial" panose="020B0604020202020204" pitchFamily="34" charset="0"/>
            </a:endParaRPr>
          </a:p>
        </p:txBody>
      </p:sp>
      <p:sp>
        <p:nvSpPr>
          <p:cNvPr id="1028" name="Shape 12"/>
          <p:cNvSpPr txBox="1">
            <a:spLocks noGrp="1"/>
          </p:cNvSpPr>
          <p:nvPr>
            <p:ph type="ftr" idx="11"/>
          </p:nvPr>
        </p:nvSpPr>
        <p:spPr bwMode="auto">
          <a:xfrm>
            <a:off x="93663" y="6172200"/>
            <a:ext cx="8596312"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lvl1pPr eaLnBrk="1" hangingPunct="1">
              <a:defRPr sz="1100" smtClean="0"/>
            </a:lvl1pPr>
          </a:lstStyle>
          <a:p>
            <a:pPr>
              <a:defRPr/>
            </a:pPr>
            <a:endParaRPr lang="en-US" altLang="en-US"/>
          </a:p>
        </p:txBody>
      </p:sp>
      <p:sp>
        <p:nvSpPr>
          <p:cNvPr id="1029" name="Shape 13"/>
          <p:cNvSpPr txBox="1">
            <a:spLocks noGrp="1"/>
          </p:cNvSpPr>
          <p:nvPr>
            <p:ph type="dt" idx="10"/>
          </p:nvPr>
        </p:nvSpPr>
        <p:spPr bwMode="auto">
          <a:xfrm>
            <a:off x="6335713" y="112713"/>
            <a:ext cx="2133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lvl1pPr algn="r" eaLnBrk="1" hangingPunct="1">
              <a:defRPr sz="900" smtClean="0">
                <a:solidFill>
                  <a:srgbClr val="FFFFFF"/>
                </a:solidFill>
              </a:defRPr>
            </a:lvl1pPr>
          </a:lstStyle>
          <a:p>
            <a:pPr>
              <a:defRPr/>
            </a:pPr>
            <a:endParaRPr lang="en-US" altLang="en-US"/>
          </a:p>
        </p:txBody>
      </p:sp>
      <p:sp>
        <p:nvSpPr>
          <p:cNvPr id="1030" name="Shape 14"/>
          <p:cNvSpPr txBox="1">
            <a:spLocks noGrp="1"/>
          </p:cNvSpPr>
          <p:nvPr>
            <p:ph type="sldNum" idx="12"/>
          </p:nvPr>
        </p:nvSpPr>
        <p:spPr bwMode="auto">
          <a:xfrm>
            <a:off x="8469313" y="112713"/>
            <a:ext cx="5524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prstTxWarp prst="textNoShape">
              <a:avLst/>
            </a:prstTxWarp>
          </a:bodyPr>
          <a:lstStyle>
            <a:lvl1pPr algn="r" eaLnBrk="1" hangingPunct="1">
              <a:buSzPct val="25000"/>
              <a:defRPr sz="900" smtClean="0">
                <a:solidFill>
                  <a:srgbClr val="FFFFFF"/>
                </a:solidFill>
              </a:defRPr>
            </a:lvl1pPr>
          </a:lstStyle>
          <a:p>
            <a:pPr>
              <a:defRPr/>
            </a:pPr>
            <a:fld id="{1A62F761-1C04-4BC5-B7F0-04C177140DD8}" type="slidenum">
              <a:rPr lang="en-US" altLang="en-US"/>
              <a:pPr>
                <a:defRPr/>
              </a:pPr>
              <a:t>‹#›</a:t>
            </a:fld>
            <a:endParaRPr lang="en-US" altLang="en-US"/>
          </a:p>
        </p:txBody>
      </p:sp>
      <p:pic>
        <p:nvPicPr>
          <p:cNvPr id="1031" name="Shape 15" descr="Pearson Logo"/>
          <p:cNvPicPr preferRelativeResize="0">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44500" y="6429375"/>
            <a:ext cx="9175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Text Placeholder 5"/>
          <p:cNvSpPr txBox="1">
            <a:spLocks/>
          </p:cNvSpPr>
          <p:nvPr userDrawn="1"/>
        </p:nvSpPr>
        <p:spPr bwMode="auto">
          <a:xfrm>
            <a:off x="2670175" y="6450013"/>
            <a:ext cx="60896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255588" indent="-255588">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defRPr/>
            </a:pPr>
            <a:r>
              <a:rPr lang="en-US" altLang="en-US" sz="1200" smtClean="0">
                <a:solidFill>
                  <a:schemeClr val="tx1"/>
                </a:solidFill>
                <a:latin typeface="Verdana" panose="020B0604030504040204" pitchFamily="34" charset="0"/>
              </a:rPr>
              <a:t>Copyright © 2017, 2013, 2010 Pearson Education, Inc. All Rights Reserved</a:t>
            </a:r>
          </a:p>
        </p:txBody>
      </p:sp>
    </p:spTree>
  </p:cSld>
  <p:clrMap bg1="lt1" tx1="dk1" bg2="dk2"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796" r:id="rId7"/>
    <p:sldLayoutId id="2147483797" r:id="rId8"/>
    <p:sldLayoutId id="2147483798" r:id="rId9"/>
    <p:sldLayoutId id="2147483799"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 id="2147483819" r:id="rId22"/>
    <p:sldLayoutId id="2147483820" r:id="rId23"/>
    <p:sldLayoutId id="2147483821" r:id="rId24"/>
    <p:sldLayoutId id="2147483822" r:id="rId25"/>
    <p:sldLayoutId id="2147483823" r:id="rId26"/>
    <p:sldLayoutId id="2147483824" r:id="rId27"/>
    <p:sldLayoutId id="2147483825" r:id="rId28"/>
    <p:sldLayoutId id="2147483826" r:id="rId29"/>
    <p:sldLayoutId id="2147483827" r:id="rId30"/>
    <p:sldLayoutId id="2147483828" r:id="rId31"/>
    <p:sldLayoutId id="2147483829" r:id="rId32"/>
    <p:sldLayoutId id="2147483830" r:id="rId33"/>
    <p:sldLayoutId id="2147483831" r:id="rId34"/>
    <p:sldLayoutId id="2147483800" r:id="rId35"/>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p:titleStyle>
    <p:bodyStyle>
      <a:defPPr marR="0" lvl="0" algn="l" rtl="0">
        <a:lnSpc>
          <a:spcPct val="100000"/>
        </a:lnSpc>
        <a:spcBef>
          <a:spcPts val="0"/>
        </a:spcBef>
        <a:spcAft>
          <a:spcPts val="0"/>
        </a:spcAft>
      </a:defPPr>
      <a:lvl1pPr marL="255588" indent="-255588"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Shape 10"/>
          <p:cNvSpPr txBox="1">
            <a:spLocks noGrp="1"/>
          </p:cNvSpPr>
          <p:nvPr>
            <p:ph type="title"/>
          </p:nvPr>
        </p:nvSpPr>
        <p:spPr bwMode="auto">
          <a:xfrm>
            <a:off x="457200" y="215900"/>
            <a:ext cx="82296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altLang="en-US" smtClean="0">
              <a:sym typeface="Arial" panose="020B0604020202020204" pitchFamily="34" charset="0"/>
            </a:endParaRPr>
          </a:p>
        </p:txBody>
      </p:sp>
      <p:sp>
        <p:nvSpPr>
          <p:cNvPr id="2051" name="Shape 11"/>
          <p:cNvSpPr txBox="1">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smtClean="0">
              <a:sym typeface="Arial" panose="020B0604020202020204" pitchFamily="34" charset="0"/>
            </a:endParaRPr>
          </a:p>
        </p:txBody>
      </p:sp>
      <p:sp>
        <p:nvSpPr>
          <p:cNvPr id="2052" name="Shape 12"/>
          <p:cNvSpPr txBox="1">
            <a:spLocks noGrp="1"/>
          </p:cNvSpPr>
          <p:nvPr>
            <p:ph type="ftr" idx="11"/>
          </p:nvPr>
        </p:nvSpPr>
        <p:spPr bwMode="auto">
          <a:xfrm>
            <a:off x="93663" y="6172200"/>
            <a:ext cx="8596312"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lvl1pPr eaLnBrk="1" hangingPunct="1">
              <a:defRPr sz="1100" smtClean="0"/>
            </a:lvl1pPr>
          </a:lstStyle>
          <a:p>
            <a:pPr>
              <a:defRPr/>
            </a:pPr>
            <a:endParaRPr lang="en-US" altLang="en-US"/>
          </a:p>
        </p:txBody>
      </p:sp>
      <p:sp>
        <p:nvSpPr>
          <p:cNvPr id="2053" name="Shape 13"/>
          <p:cNvSpPr txBox="1">
            <a:spLocks noGrp="1"/>
          </p:cNvSpPr>
          <p:nvPr>
            <p:ph type="dt" idx="10"/>
          </p:nvPr>
        </p:nvSpPr>
        <p:spPr bwMode="auto">
          <a:xfrm>
            <a:off x="6335713" y="112713"/>
            <a:ext cx="2133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lvl1pPr algn="r" eaLnBrk="1" hangingPunct="1">
              <a:defRPr sz="900" smtClean="0">
                <a:solidFill>
                  <a:srgbClr val="FFFFFF"/>
                </a:solidFill>
              </a:defRPr>
            </a:lvl1pPr>
          </a:lstStyle>
          <a:p>
            <a:pPr>
              <a:defRPr/>
            </a:pPr>
            <a:endParaRPr lang="en-US" altLang="en-US"/>
          </a:p>
        </p:txBody>
      </p:sp>
      <p:sp>
        <p:nvSpPr>
          <p:cNvPr id="2054" name="Shape 14"/>
          <p:cNvSpPr txBox="1">
            <a:spLocks noGrp="1"/>
          </p:cNvSpPr>
          <p:nvPr>
            <p:ph type="sldNum" idx="12"/>
          </p:nvPr>
        </p:nvSpPr>
        <p:spPr bwMode="auto">
          <a:xfrm>
            <a:off x="8469313" y="112713"/>
            <a:ext cx="5524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prstTxWarp prst="textNoShape">
              <a:avLst/>
            </a:prstTxWarp>
          </a:bodyPr>
          <a:lstStyle>
            <a:lvl1pPr algn="r" eaLnBrk="1" hangingPunct="1">
              <a:buSzPct val="25000"/>
              <a:defRPr sz="900" smtClean="0">
                <a:solidFill>
                  <a:srgbClr val="FFFFFF"/>
                </a:solidFill>
              </a:defRPr>
            </a:lvl1pPr>
          </a:lstStyle>
          <a:p>
            <a:pPr>
              <a:defRPr/>
            </a:pPr>
            <a:fld id="{4BCCD3D3-C598-4300-B7F6-62028703CFDE}" type="slidenum">
              <a:rPr lang="en-US" altLang="en-US"/>
              <a:pPr>
                <a:defRPr/>
              </a:pPr>
              <a:t>‹#›</a:t>
            </a:fld>
            <a:endParaRPr lang="en-US" altLang="en-US"/>
          </a:p>
        </p:txBody>
      </p:sp>
      <p:pic>
        <p:nvPicPr>
          <p:cNvPr id="2055" name="Shape 15" descr="Pearson Logo"/>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0" y="6429375"/>
            <a:ext cx="9175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dk2" tx2="lt2" accent1="accent1" accent2="accent2" accent3="accent3" accent4="accent4" accent5="accent5" accent6="accent6" hlink="hlink" folHlink="folHlink"/>
  <p:sldLayoutIdLst>
    <p:sldLayoutId id="2147483832" r:id="rId1"/>
    <p:sldLayoutId id="2147483801" r:id="rId2"/>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p:titleStyle>
    <p:bodyStyle>
      <a:defPPr marR="0" lvl="0" algn="l" rtl="0">
        <a:lnSpc>
          <a:spcPct val="100000"/>
        </a:lnSpc>
        <a:spcBef>
          <a:spcPts val="0"/>
        </a:spcBef>
        <a:spcAft>
          <a:spcPts val="0"/>
        </a:spcAft>
      </a:defPPr>
      <a:lvl1pPr marL="255588" indent="-255588"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someschool.edu/someDepartment/home.index"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hyperlink" Target="http://gaia.cs.umass.edu/kurose_ross/interactive/" TargetMode="External"/><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hyperlink" Target="http://www.somesite.com/animalsearch?monkeys&amp;banana"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hyperlink" Target="http://gaia.cs.umass.edu/kurose_ross/interactive/"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8.wmf"/><Relationship Id="rId5" Type="http://schemas.openxmlformats.org/officeDocument/2006/relationships/oleObject" Target="../embeddings/oleObject2.bin"/><Relationship Id="rId10" Type="http://schemas.openxmlformats.org/officeDocument/2006/relationships/image" Target="../media/image30.wmf"/><Relationship Id="rId4" Type="http://schemas.openxmlformats.org/officeDocument/2006/relationships/image" Target="../media/image27.wmf"/><Relationship Id="rId9" Type="http://schemas.openxmlformats.org/officeDocument/2006/relationships/oleObject" Target="../embeddings/oleObject4.bin"/></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google.co.in/search?q=bob@someschool.edu&amp;oq=bob@someschool.edu&amp;aqs=chrome..69i57j69i58.1291j0j7&amp;sourceid=chrome&amp;ie=UTF-8" TargetMode="Externa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hyperlink" Target="https://in.yahoo.com/?p=us" TargetMode="Externa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40.jpg"/><Relationship Id="rId7" Type="http://schemas.openxmlformats.org/officeDocument/2006/relationships/hyperlink" Target="amazon.com" TargetMode="External"/><Relationship Id="rId2" Type="http://schemas.openxmlformats.org/officeDocument/2006/relationships/slideLayout" Target="../slideLayouts/slideLayout20.xml"/><Relationship Id="rId1" Type="http://schemas.openxmlformats.org/officeDocument/2006/relationships/vmlDrawing" Target="../drawings/vmlDrawing2.vml"/><Relationship Id="rId6" Type="http://schemas.openxmlformats.org/officeDocument/2006/relationships/image" Target="../media/image39.wmf"/><Relationship Id="rId5" Type="http://schemas.openxmlformats.org/officeDocument/2006/relationships/oleObject" Target="../embeddings/oleObject5.bin"/><Relationship Id="rId4" Type="http://schemas.openxmlformats.org/officeDocument/2006/relationships/hyperlink" Target="http://www.amazon.com/" TargetMode="External"/></Relationships>
</file>

<file path=ppt/slides/_rels/slide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hyperlink" Target="foo.com" TargetMode="External"/><Relationship Id="rId2" Type="http://schemas.openxmlformats.org/officeDocument/2006/relationships/image" Target="../media/image44.png"/><Relationship Id="rId1" Type="http://schemas.openxmlformats.org/officeDocument/2006/relationships/slideLayout" Target="../slideLayouts/slideLayout21.xml"/><Relationship Id="rId5" Type="http://schemas.openxmlformats.org/officeDocument/2006/relationships/hyperlink" Target="http://servereast.backup2.ibm.com/" TargetMode="External"/><Relationship Id="rId4" Type="http://schemas.openxmlformats.org/officeDocument/2006/relationships/hyperlink" Target="https://www.ibm.com/in-en/"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into20.com" TargetMode="External"/><Relationship Id="rId1" Type="http://schemas.openxmlformats.org/officeDocument/2006/relationships/slideLayout" Target="../slideLayouts/slideLayout10.xml"/><Relationship Id="rId4" Type="http://schemas.openxmlformats.org/officeDocument/2006/relationships/hyperlink" Target="http://www.networkuptopia.com/"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51.wmf"/><Relationship Id="rId5" Type="http://schemas.openxmlformats.org/officeDocument/2006/relationships/oleObject" Target="../embeddings/oleObject7.bin"/><Relationship Id="rId10" Type="http://schemas.openxmlformats.org/officeDocument/2006/relationships/image" Target="../media/image54.png"/><Relationship Id="rId4" Type="http://schemas.openxmlformats.org/officeDocument/2006/relationships/image" Target="../media/image50.wmf"/><Relationship Id="rId9" Type="http://schemas.openxmlformats.org/officeDocument/2006/relationships/image" Target="../media/image53.png"/></Relationships>
</file>

<file path=ppt/slides/_rels/slide78.xml.rels><?xml version="1.0" encoding="UTF-8" standalone="yes"?>
<Relationships xmlns="http://schemas.openxmlformats.org/package/2006/relationships"><Relationship Id="rId8" Type="http://schemas.openxmlformats.org/officeDocument/2006/relationships/image" Target="../media/image55.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52.wmf"/><Relationship Id="rId5" Type="http://schemas.openxmlformats.org/officeDocument/2006/relationships/oleObject" Target="../embeddings/oleObject10.bin"/><Relationship Id="rId10" Type="http://schemas.openxmlformats.org/officeDocument/2006/relationships/image" Target="../media/image56.png"/><Relationship Id="rId4" Type="http://schemas.openxmlformats.org/officeDocument/2006/relationships/image" Target="../media/image50.wmf"/><Relationship Id="rId9" Type="http://schemas.openxmlformats.org/officeDocument/2006/relationships/image" Target="../media/image53.png"/></Relationships>
</file>

<file path=ppt/slides/_rels/slide79.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hyperlink" Target="http://kingcdn.com/NetC6y&amp;B23V" TargetMode="External"/><Relationship Id="rId2" Type="http://schemas.openxmlformats.org/officeDocument/2006/relationships/hyperlink" Target="http://netcinema.com/6Y7B23V" TargetMode="External"/><Relationship Id="rId1" Type="http://schemas.openxmlformats.org/officeDocument/2006/relationships/slideLayout" Target="../slideLayouts/slideLayout10.xml"/><Relationship Id="rId5" Type="http://schemas.openxmlformats.org/officeDocument/2006/relationships/image" Target="../media/image66.png"/><Relationship Id="rId4" Type="http://schemas.openxmlformats.org/officeDocument/2006/relationships/hyperlink" Target="http://kingcdn.com/NetC6y&amp;B23" TargetMode="External"/></Relationships>
</file>

<file path=ppt/slides/_rels/slide9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txBox="1">
            <a:spLocks noGrp="1"/>
          </p:cNvSpPr>
          <p:nvPr>
            <p:ph type="title"/>
          </p:nvPr>
        </p:nvSpPr>
        <p:spPr>
          <a:xfrm>
            <a:off x="457200" y="185738"/>
            <a:ext cx="8362950" cy="1025525"/>
          </a:xfrm>
        </p:spPr>
        <p:txBody>
          <a:bodyPr anchor="ctr"/>
          <a:lstStyle/>
          <a:p>
            <a:pPr eaLnBrk="1" hangingPunct="1">
              <a:spcBef>
                <a:spcPct val="0"/>
              </a:spcBef>
              <a:buFont typeface="Times New Roman" panose="02020603050405020304" pitchFamily="18" charset="0"/>
              <a:buNone/>
            </a:pPr>
            <a:r>
              <a:rPr lang="en-US" altLang="en-US" dirty="0" smtClean="0">
                <a:solidFill>
                  <a:schemeClr val="tx2"/>
                </a:solidFill>
                <a:latin typeface="Times New Roman" panose="02020603050405020304" pitchFamily="18" charset="0"/>
                <a:cs typeface="Times New Roman" panose="02020603050405020304" pitchFamily="18" charset="0"/>
                <a:sym typeface="Arial" panose="020B0604020202020204" pitchFamily="34" charset="0"/>
              </a:rPr>
              <a:t>Computer Networking: A Top Down Approach</a:t>
            </a:r>
          </a:p>
        </p:txBody>
      </p:sp>
      <p:sp>
        <p:nvSpPr>
          <p:cNvPr id="3" name="Text Placeholder 2"/>
          <p:cNvSpPr>
            <a:spLocks noGrp="1"/>
          </p:cNvSpPr>
          <p:nvPr>
            <p:ph type="body" idx="1"/>
          </p:nvPr>
        </p:nvSpPr>
        <p:spPr>
          <a:xfrm>
            <a:off x="457200" y="1252538"/>
            <a:ext cx="8362950" cy="439737"/>
          </a:xfrm>
        </p:spPr>
        <p:txBody>
          <a:bodyPr/>
          <a:lstStyle/>
          <a:p>
            <a:pPr eaLnBrk="1" fontAlgn="auto" hangingPunct="1">
              <a:spcAft>
                <a:spcPts val="0"/>
              </a:spcAft>
              <a:buSzPct val="100000"/>
              <a:defRPr/>
            </a:pPr>
            <a:r>
              <a:rPr lang="en-US" dirty="0" smtClean="0">
                <a:solidFill>
                  <a:schemeClr val="tx2"/>
                </a:solidFill>
                <a:latin typeface="+mn-lt"/>
              </a:rPr>
              <a:t>Seventh Edition</a:t>
            </a:r>
            <a:endParaRPr lang="en-US" dirty="0">
              <a:solidFill>
                <a:schemeClr val="tx2"/>
              </a:solidFill>
              <a:latin typeface="+mn-lt"/>
            </a:endParaRPr>
          </a:p>
        </p:txBody>
      </p:sp>
      <p:sp>
        <p:nvSpPr>
          <p:cNvPr id="4" name="Text Placeholder 3"/>
          <p:cNvSpPr>
            <a:spLocks noGrp="1"/>
          </p:cNvSpPr>
          <p:nvPr>
            <p:ph type="body" idx="2"/>
          </p:nvPr>
        </p:nvSpPr>
        <p:spPr>
          <a:xfrm>
            <a:off x="4876800" y="2286000"/>
            <a:ext cx="3657600" cy="739775"/>
          </a:xfrm>
        </p:spPr>
        <p:txBody>
          <a:bodyPr/>
          <a:lstStyle/>
          <a:p>
            <a:pPr algn="ctr" eaLnBrk="1" fontAlgn="auto" hangingPunct="1">
              <a:spcAft>
                <a:spcPts val="0"/>
              </a:spcAft>
              <a:buSzPct val="100000"/>
              <a:defRPr/>
            </a:pPr>
            <a:r>
              <a:rPr lang="en-US" b="1" dirty="0" smtClean="0">
                <a:latin typeface="+mn-lt"/>
              </a:rPr>
              <a:t>Chapter </a:t>
            </a:r>
            <a:r>
              <a:rPr lang="en-US" b="1" dirty="0">
                <a:latin typeface="+mn-lt"/>
              </a:rPr>
              <a:t>2</a:t>
            </a:r>
          </a:p>
        </p:txBody>
      </p:sp>
      <p:sp>
        <p:nvSpPr>
          <p:cNvPr id="5" name="Text Placeholder 4"/>
          <p:cNvSpPr>
            <a:spLocks noGrp="1"/>
          </p:cNvSpPr>
          <p:nvPr>
            <p:ph type="body" idx="3"/>
          </p:nvPr>
        </p:nvSpPr>
        <p:spPr>
          <a:xfrm>
            <a:off x="4876800" y="3114675"/>
            <a:ext cx="3657600" cy="504825"/>
          </a:xfrm>
          <a:ln w="9525"/>
        </p:spPr>
        <p:txBody>
          <a:bodyPr/>
          <a:lstStyle/>
          <a:p>
            <a:pPr algn="ctr" eaLnBrk="1" fontAlgn="auto" hangingPunct="1">
              <a:spcAft>
                <a:spcPts val="0"/>
              </a:spcAft>
              <a:buSzPct val="100000"/>
              <a:defRPr/>
            </a:pPr>
            <a:r>
              <a:rPr lang="en-US" altLang="en-US" dirty="0">
                <a:solidFill>
                  <a:schemeClr val="tx1"/>
                </a:solidFill>
                <a:latin typeface="+mn-lt"/>
                <a:cs typeface="Arial" panose="020B0604020202020204" pitchFamily="34" charset="0"/>
              </a:rPr>
              <a:t>Application Layer</a:t>
            </a:r>
            <a:endParaRPr lang="en-US" altLang="en-US" dirty="0">
              <a:solidFill>
                <a:schemeClr val="tx1"/>
              </a:solidFill>
              <a:latin typeface="+mn-lt"/>
            </a:endParaRPr>
          </a:p>
        </p:txBody>
      </p:sp>
      <p:pic>
        <p:nvPicPr>
          <p:cNvPr id="36870" name="Picture 1" descr="Front Cover: Computer Networking: A Top Down Approach Seventh Edition by Kurose and Ros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1675" y="1806575"/>
            <a:ext cx="3621088" cy="4514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6871" name="Text Placeholder 5"/>
          <p:cNvSpPr txBox="1">
            <a:spLocks noGrp="1"/>
          </p:cNvSpPr>
          <p:nvPr>
            <p:ph type="body" idx="13"/>
          </p:nvPr>
        </p:nvSpPr>
        <p:spPr>
          <a:xfrm>
            <a:off x="2670175" y="6450013"/>
            <a:ext cx="6089650" cy="231775"/>
          </a:xfrm>
        </p:spPr>
        <p:txBody>
          <a:bodyPr anchor="ctr"/>
          <a:lstStyle/>
          <a:p>
            <a:pPr algn="r" eaLnBrk="1" hangingPunct="1">
              <a:spcBef>
                <a:spcPct val="0"/>
              </a:spcBef>
              <a:buFontTx/>
              <a:buNone/>
            </a:pPr>
            <a:r>
              <a:rPr lang="en-US" altLang="en-US" sz="1200" dirty="0" smtClean="0">
                <a:solidFill>
                  <a:schemeClr val="tx1"/>
                </a:solidFill>
                <a:latin typeface="Verdana" panose="020B0604030504040204" pitchFamily="34" charset="0"/>
                <a:cs typeface="Arial" panose="020B0604020202020204" pitchFamily="34" charset="0"/>
                <a:sym typeface="Arial" panose="020B0604020202020204" pitchFamily="34" charset="0"/>
              </a:rPr>
              <a:t>Copyright © 2017, 2013, 2010 Pearson Education, Inc. All Rights Reserved</a:t>
            </a:r>
          </a:p>
        </p:txBody>
      </p:sp>
      <p:sp>
        <p:nvSpPr>
          <p:cNvPr id="2" name="TextBox 1"/>
          <p:cNvSpPr txBox="1"/>
          <p:nvPr/>
        </p:nvSpPr>
        <p:spPr>
          <a:xfrm>
            <a:off x="5128591" y="4045226"/>
            <a:ext cx="3405809" cy="646331"/>
          </a:xfrm>
          <a:prstGeom prst="rect">
            <a:avLst/>
          </a:prstGeom>
          <a:noFill/>
        </p:spPr>
        <p:txBody>
          <a:bodyPr wrap="square" rtlCol="0">
            <a:spAutoFit/>
          </a:bodyPr>
          <a:lstStyle/>
          <a:p>
            <a:r>
              <a:rPr lang="en-US" sz="1200" dirty="0">
                <a:solidFill>
                  <a:schemeClr val="bg1"/>
                </a:solidFill>
                <a:latin typeface="+mn-lt"/>
              </a:rPr>
              <a:t>Slides in this presentation contain hyperlinks. JAWS users should be able to get a list of links by using INSERT+F7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txBox="1">
            <a:spLocks noGrp="1"/>
          </p:cNvSpPr>
          <p:nvPr>
            <p:ph type="title"/>
          </p:nvPr>
        </p:nvSpPr>
        <p:spPr/>
        <p:txBody>
          <a:bodyPr>
            <a:spAutoFit/>
          </a:bodyPr>
          <a:lstStyle/>
          <a:p>
            <a:pPr>
              <a:buFont typeface="Times New Roman" panose="02020603050405020304" pitchFamily="18" charset="0"/>
              <a:buNone/>
            </a:pP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Sockets</a:t>
            </a:r>
          </a:p>
        </p:txBody>
      </p:sp>
      <p:sp>
        <p:nvSpPr>
          <p:cNvPr id="49155" name="Content Placeholder 2"/>
          <p:cNvSpPr txBox="1">
            <a:spLocks noGrp="1"/>
          </p:cNvSpPr>
          <p:nvPr>
            <p:ph idx="1"/>
          </p:nvPr>
        </p:nvSpPr>
        <p:spPr>
          <a:xfrm>
            <a:off x="457200" y="1600200"/>
            <a:ext cx="8229600" cy="2070100"/>
          </a:xfrm>
        </p:spPr>
        <p:txBody>
          <a:bodyPr>
            <a:spAutoFit/>
          </a:bodyPr>
          <a:lstStyle/>
          <a:p>
            <a:pPr>
              <a:spcBef>
                <a:spcPts val="1500"/>
              </a:spcBef>
              <a:buClr>
                <a:srgbClr val="007FA3"/>
              </a:buClr>
              <a:buSzTx/>
              <a:buFontTx/>
              <a:buChar char="•"/>
            </a:pPr>
            <a:r>
              <a:rPr lang="en-US" altLang="en-US" sz="2000" dirty="0" smtClean="0">
                <a:latin typeface="Arial (Body)"/>
                <a:ea typeface="MS PGothic" panose="020B0600070205080204" pitchFamily="34" charset="-128"/>
                <a:cs typeface="Arial" panose="020B0604020202020204" pitchFamily="34" charset="0"/>
              </a:rPr>
              <a:t>process sends/receives messages to/from its </a:t>
            </a:r>
            <a:r>
              <a:rPr lang="en-US" altLang="en-US" sz="2000" b="1" dirty="0" smtClean="0">
                <a:latin typeface="Arial (Body)"/>
                <a:ea typeface="MS PGothic" panose="020B0600070205080204" pitchFamily="34" charset="-128"/>
                <a:cs typeface="Arial" panose="020B0604020202020204" pitchFamily="34" charset="0"/>
              </a:rPr>
              <a:t>socket</a:t>
            </a:r>
          </a:p>
          <a:p>
            <a:pPr>
              <a:spcBef>
                <a:spcPts val="1500"/>
              </a:spcBef>
              <a:buClr>
                <a:srgbClr val="007FA3"/>
              </a:buClr>
              <a:buSzTx/>
              <a:buFontTx/>
              <a:buChar char="•"/>
            </a:pPr>
            <a:r>
              <a:rPr lang="en-US" altLang="en-US" sz="2000" dirty="0" smtClean="0">
                <a:latin typeface="Arial (Body)"/>
                <a:ea typeface="MS PGothic" panose="020B0600070205080204" pitchFamily="34" charset="-128"/>
                <a:cs typeface="Arial" panose="020B0604020202020204" pitchFamily="34" charset="0"/>
              </a:rPr>
              <a:t>socket analogous to door</a:t>
            </a:r>
          </a:p>
          <a:p>
            <a:pPr marL="741363" lvl="1" indent="-284163">
              <a:spcBef>
                <a:spcPts val="600"/>
              </a:spcBef>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sending process shoves message out door</a:t>
            </a:r>
          </a:p>
          <a:p>
            <a:pPr marL="741363" lvl="1" indent="-284163">
              <a:spcBef>
                <a:spcPts val="600"/>
              </a:spcBef>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sending process relies on transport infrastructure on other side of door to deliver message to socket at receiving process</a:t>
            </a:r>
          </a:p>
        </p:txBody>
      </p:sp>
      <p:pic>
        <p:nvPicPr>
          <p:cNvPr id="5" name="Picture 4" descr="A diagram has 2 identical hosts or servers, connected over the internet. In each host or server, the process, controlled by the application developer, is connected via a socket to the T C P with buffers, variables, which is controlled by operating systems."/>
          <p:cNvPicPr>
            <a:picLocks noChangeAspect="1"/>
          </p:cNvPicPr>
          <p:nvPr/>
        </p:nvPicPr>
        <p:blipFill rotWithShape="1">
          <a:blip r:embed="rId2"/>
          <a:srcRect b="18002"/>
          <a:stretch/>
        </p:blipFill>
        <p:spPr>
          <a:xfrm>
            <a:off x="1032665" y="3957637"/>
            <a:ext cx="7078670" cy="2148657"/>
          </a:xfrm>
          <a:prstGeom prst="rect">
            <a:avLst/>
          </a:prstGeo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Socket Programming with </a:t>
            </a:r>
            <a:r>
              <a:rPr lang="en-US" dirty="0" smtClean="0"/>
              <a:t>U</a:t>
            </a:r>
            <a:r>
              <a:rPr lang="en-US" sz="100" dirty="0" smtClean="0"/>
              <a:t> </a:t>
            </a:r>
            <a:r>
              <a:rPr lang="en-US" dirty="0" smtClean="0"/>
              <a:t>D</a:t>
            </a:r>
            <a:r>
              <a:rPr lang="en-US" sz="100" dirty="0" smtClean="0"/>
              <a:t> </a:t>
            </a:r>
            <a:r>
              <a:rPr lang="en-US" dirty="0" smtClean="0"/>
              <a:t>P</a:t>
            </a:r>
            <a:endParaRPr lang="en-US" sz="2000" b="0" dirty="0"/>
          </a:p>
        </p:txBody>
      </p:sp>
      <p:sp>
        <p:nvSpPr>
          <p:cNvPr id="3" name="Text Placeholder 2"/>
          <p:cNvSpPr>
            <a:spLocks noGrp="1"/>
          </p:cNvSpPr>
          <p:nvPr>
            <p:ph type="body" idx="1"/>
          </p:nvPr>
        </p:nvSpPr>
        <p:spPr>
          <a:xfrm>
            <a:off x="457200" y="1600200"/>
            <a:ext cx="8229600" cy="2694214"/>
          </a:xfrm>
        </p:spPr>
        <p:txBody>
          <a:bodyPr/>
          <a:lstStyle/>
          <a:p>
            <a:pPr>
              <a:spcBef>
                <a:spcPts val="800"/>
              </a:spcBef>
              <a:buFont typeface="Wingdings" panose="05000000000000000000" pitchFamily="2" charset="2"/>
              <a:buNone/>
            </a:pPr>
            <a:r>
              <a:rPr lang="en-US" altLang="en-US" sz="2200" b="1" dirty="0" smtClean="0">
                <a:solidFill>
                  <a:schemeClr val="tx1"/>
                </a:solidFill>
                <a:latin typeface="+mn-lt"/>
              </a:rPr>
              <a:t>U</a:t>
            </a:r>
            <a:r>
              <a:rPr lang="en-US" altLang="en-US" sz="100" b="1" dirty="0" smtClean="0">
                <a:solidFill>
                  <a:schemeClr val="tx1"/>
                </a:solidFill>
                <a:latin typeface="+mn-lt"/>
              </a:rPr>
              <a:t> </a:t>
            </a:r>
            <a:r>
              <a:rPr lang="en-US" altLang="en-US" sz="2200" b="1" dirty="0" smtClean="0">
                <a:solidFill>
                  <a:schemeClr val="tx1"/>
                </a:solidFill>
                <a:latin typeface="+mn-lt"/>
              </a:rPr>
              <a:t>D</a:t>
            </a:r>
            <a:r>
              <a:rPr lang="en-US" altLang="en-US" sz="100" b="1" dirty="0" smtClean="0">
                <a:solidFill>
                  <a:schemeClr val="tx1"/>
                </a:solidFill>
                <a:latin typeface="+mn-lt"/>
              </a:rPr>
              <a:t> </a:t>
            </a:r>
            <a:r>
              <a:rPr lang="en-US" altLang="en-US" sz="2200" b="1" dirty="0" smtClean="0">
                <a:solidFill>
                  <a:schemeClr val="tx1"/>
                </a:solidFill>
                <a:latin typeface="+mn-lt"/>
              </a:rPr>
              <a:t>P</a:t>
            </a:r>
            <a:r>
              <a:rPr lang="en-US" altLang="en-US" sz="2200" b="1" dirty="0">
                <a:solidFill>
                  <a:schemeClr val="tx1"/>
                </a:solidFill>
                <a:latin typeface="+mn-lt"/>
              </a:rPr>
              <a:t>: no </a:t>
            </a:r>
            <a:r>
              <a:rPr lang="en-US" altLang="ja-JP" sz="2200" b="1" dirty="0" smtClean="0">
                <a:solidFill>
                  <a:schemeClr val="tx1"/>
                </a:solidFill>
                <a:latin typeface="+mn-lt"/>
              </a:rPr>
              <a:t>“connection” </a:t>
            </a:r>
            <a:r>
              <a:rPr lang="en-US" altLang="ja-JP" sz="2200" b="1" dirty="0">
                <a:solidFill>
                  <a:schemeClr val="tx1"/>
                </a:solidFill>
                <a:latin typeface="+mn-lt"/>
              </a:rPr>
              <a:t>between client &amp; server</a:t>
            </a:r>
          </a:p>
          <a:p>
            <a:r>
              <a:rPr lang="en-US" altLang="en-US" sz="2200" dirty="0">
                <a:latin typeface="+mn-lt"/>
              </a:rPr>
              <a:t>no handshaking before sending data</a:t>
            </a:r>
          </a:p>
          <a:p>
            <a:r>
              <a:rPr lang="en-US" altLang="en-US" sz="2200" dirty="0">
                <a:latin typeface="+mn-lt"/>
              </a:rPr>
              <a:t>sender explicitly attaches </a:t>
            </a:r>
            <a:r>
              <a:rPr lang="en-US" altLang="en-US" sz="2200" dirty="0" smtClean="0">
                <a:latin typeface="+mn-lt"/>
              </a:rPr>
              <a:t>I</a:t>
            </a:r>
            <a:r>
              <a:rPr lang="en-US" altLang="en-US" sz="100" dirty="0" smtClean="0">
                <a:latin typeface="+mn-lt"/>
              </a:rPr>
              <a:t> </a:t>
            </a:r>
            <a:r>
              <a:rPr lang="en-US" altLang="en-US" sz="2200" dirty="0" smtClean="0">
                <a:latin typeface="+mn-lt"/>
              </a:rPr>
              <a:t>P </a:t>
            </a:r>
            <a:r>
              <a:rPr lang="en-US" altLang="en-US" sz="2200" dirty="0">
                <a:latin typeface="+mn-lt"/>
              </a:rPr>
              <a:t>destination address and port # to each packet</a:t>
            </a:r>
          </a:p>
          <a:p>
            <a:r>
              <a:rPr lang="en-US" altLang="en-US" sz="2200" dirty="0">
                <a:latin typeface="+mn-lt"/>
              </a:rPr>
              <a:t>receiver extracts sender </a:t>
            </a:r>
            <a:r>
              <a:rPr lang="en-US" altLang="en-US" sz="2200" dirty="0" smtClean="0">
                <a:latin typeface="+mn-lt"/>
              </a:rPr>
              <a:t>I</a:t>
            </a:r>
            <a:r>
              <a:rPr lang="en-US" altLang="en-US" sz="100" dirty="0" smtClean="0">
                <a:latin typeface="+mn-lt"/>
              </a:rPr>
              <a:t> </a:t>
            </a:r>
            <a:r>
              <a:rPr lang="en-US" altLang="en-US" sz="2200" dirty="0" smtClean="0">
                <a:latin typeface="+mn-lt"/>
              </a:rPr>
              <a:t>P </a:t>
            </a:r>
            <a:r>
              <a:rPr lang="en-US" altLang="en-US" sz="2200" dirty="0">
                <a:latin typeface="+mn-lt"/>
              </a:rPr>
              <a:t>address and port# from received </a:t>
            </a:r>
            <a:r>
              <a:rPr lang="en-US" altLang="en-US" sz="2200" dirty="0" smtClean="0">
                <a:latin typeface="+mn-lt"/>
              </a:rPr>
              <a:t>packet</a:t>
            </a:r>
            <a:endParaRPr lang="en-US" altLang="en-US" sz="2200" dirty="0">
              <a:latin typeface="+mn-lt"/>
            </a:endParaRPr>
          </a:p>
        </p:txBody>
      </p:sp>
      <p:sp>
        <p:nvSpPr>
          <p:cNvPr id="4" name="Text Placeholder 3"/>
          <p:cNvSpPr>
            <a:spLocks noGrp="1"/>
          </p:cNvSpPr>
          <p:nvPr>
            <p:ph type="body" idx="2"/>
          </p:nvPr>
        </p:nvSpPr>
        <p:spPr>
          <a:xfrm>
            <a:off x="457200" y="4457700"/>
            <a:ext cx="8229600" cy="1668463"/>
          </a:xfrm>
        </p:spPr>
        <p:txBody>
          <a:bodyPr anchor="b"/>
          <a:lstStyle/>
          <a:p>
            <a:pPr>
              <a:spcBef>
                <a:spcPts val="400"/>
              </a:spcBef>
              <a:buFont typeface="Wingdings" panose="05000000000000000000" pitchFamily="2" charset="2"/>
              <a:buNone/>
            </a:pPr>
            <a:r>
              <a:rPr lang="en-US" altLang="en-US" sz="2200" b="1" dirty="0" smtClean="0">
                <a:solidFill>
                  <a:schemeClr val="tx1"/>
                </a:solidFill>
                <a:latin typeface="+mn-lt"/>
              </a:rPr>
              <a:t>U</a:t>
            </a:r>
            <a:r>
              <a:rPr lang="en-US" altLang="en-US" sz="100" b="1" dirty="0" smtClean="0">
                <a:solidFill>
                  <a:schemeClr val="tx1"/>
                </a:solidFill>
                <a:latin typeface="+mn-lt"/>
              </a:rPr>
              <a:t> </a:t>
            </a:r>
            <a:r>
              <a:rPr lang="en-US" altLang="en-US" sz="2200" b="1" dirty="0" smtClean="0">
                <a:solidFill>
                  <a:schemeClr val="tx1"/>
                </a:solidFill>
                <a:latin typeface="+mn-lt"/>
              </a:rPr>
              <a:t>D</a:t>
            </a:r>
            <a:r>
              <a:rPr lang="en-US" altLang="en-US" sz="100" b="1" dirty="0" smtClean="0">
                <a:solidFill>
                  <a:schemeClr val="tx1"/>
                </a:solidFill>
                <a:latin typeface="+mn-lt"/>
              </a:rPr>
              <a:t> </a:t>
            </a:r>
            <a:r>
              <a:rPr lang="en-US" altLang="en-US" sz="2200" b="1" dirty="0" smtClean="0">
                <a:solidFill>
                  <a:schemeClr val="tx1"/>
                </a:solidFill>
                <a:latin typeface="+mn-lt"/>
              </a:rPr>
              <a:t>P</a:t>
            </a:r>
            <a:r>
              <a:rPr lang="en-US" altLang="en-US" sz="2200" b="1" dirty="0">
                <a:solidFill>
                  <a:schemeClr val="tx1"/>
                </a:solidFill>
                <a:latin typeface="+mn-lt"/>
              </a:rPr>
              <a:t>: transmitted data may be lost or received out-of-order</a:t>
            </a:r>
          </a:p>
          <a:p>
            <a:pPr>
              <a:spcBef>
                <a:spcPts val="400"/>
              </a:spcBef>
              <a:buFont typeface="Wingdings" panose="05000000000000000000" pitchFamily="2" charset="2"/>
              <a:buNone/>
            </a:pPr>
            <a:r>
              <a:rPr lang="en-US" altLang="en-US" sz="2200" b="1" dirty="0">
                <a:solidFill>
                  <a:schemeClr val="tx1"/>
                </a:solidFill>
                <a:latin typeface="+mn-lt"/>
              </a:rPr>
              <a:t>Application viewpoint:</a:t>
            </a:r>
          </a:p>
          <a:p>
            <a:pPr>
              <a:buClr>
                <a:schemeClr val="tx2"/>
              </a:buClr>
              <a:buSzTx/>
              <a:buFont typeface="Arial" panose="020B0604020202020204" pitchFamily="34" charset="0"/>
              <a:buChar char="•"/>
            </a:pPr>
            <a:r>
              <a:rPr lang="en-US" altLang="en-US" sz="2200" dirty="0" smtClean="0">
                <a:latin typeface="+mn-lt"/>
              </a:rPr>
              <a:t>U</a:t>
            </a:r>
            <a:r>
              <a:rPr lang="en-US" altLang="en-US" sz="100" dirty="0" smtClean="0">
                <a:latin typeface="+mn-lt"/>
              </a:rPr>
              <a:t> </a:t>
            </a:r>
            <a:r>
              <a:rPr lang="en-US" altLang="en-US" sz="2200" dirty="0" smtClean="0">
                <a:latin typeface="+mn-lt"/>
              </a:rPr>
              <a:t>D</a:t>
            </a:r>
            <a:r>
              <a:rPr lang="en-US" altLang="en-US" sz="100" dirty="0" smtClean="0">
                <a:latin typeface="+mn-lt"/>
              </a:rPr>
              <a:t> </a:t>
            </a:r>
            <a:r>
              <a:rPr lang="en-US" altLang="en-US" sz="2200" dirty="0" smtClean="0">
                <a:latin typeface="+mn-lt"/>
              </a:rPr>
              <a:t>P </a:t>
            </a:r>
            <a:r>
              <a:rPr lang="en-US" altLang="en-US" sz="2200" dirty="0">
                <a:latin typeface="+mn-lt"/>
              </a:rPr>
              <a:t>provides </a:t>
            </a:r>
            <a:r>
              <a:rPr lang="en-US" altLang="en-US" sz="2200" b="1" dirty="0">
                <a:latin typeface="+mn-lt"/>
              </a:rPr>
              <a:t>unreliable</a:t>
            </a:r>
            <a:r>
              <a:rPr lang="en-US" altLang="en-US" sz="2200" dirty="0">
                <a:latin typeface="+mn-lt"/>
              </a:rPr>
              <a:t> transfer </a:t>
            </a:r>
            <a:r>
              <a:rPr lang="en-US" altLang="en-US" sz="2200" dirty="0" smtClean="0">
                <a:latin typeface="+mn-lt"/>
              </a:rPr>
              <a:t>of </a:t>
            </a:r>
            <a:r>
              <a:rPr lang="en-US" altLang="en-US" sz="2200" dirty="0">
                <a:latin typeface="+mn-lt"/>
              </a:rPr>
              <a:t>groups of bytes </a:t>
            </a:r>
            <a:r>
              <a:rPr lang="en-US" altLang="en-US" sz="2200" dirty="0" smtClean="0">
                <a:latin typeface="+mn-lt"/>
              </a:rPr>
              <a:t>(</a:t>
            </a:r>
            <a:r>
              <a:rPr lang="en-US" altLang="ja-JP" sz="2200" dirty="0" smtClean="0">
                <a:latin typeface="+mn-lt"/>
              </a:rPr>
              <a:t>“datagrams”) between </a:t>
            </a:r>
            <a:r>
              <a:rPr lang="en-US" altLang="ja-JP" sz="2200" dirty="0">
                <a:latin typeface="+mn-lt"/>
              </a:rPr>
              <a:t>client and </a:t>
            </a:r>
            <a:r>
              <a:rPr lang="en-US" altLang="ja-JP" sz="2200" dirty="0" smtClean="0">
                <a:latin typeface="+mn-lt"/>
              </a:rPr>
              <a:t>server</a:t>
            </a:r>
            <a:endParaRPr lang="en-US" altLang="ja-JP" sz="2200" dirty="0">
              <a:latin typeface="+mn-lt"/>
            </a:endParaRPr>
          </a:p>
        </p:txBody>
      </p:sp>
    </p:spTree>
    <p:extLst>
      <p:ext uri="{BB962C8B-B14F-4D97-AF65-F5344CB8AC3E}">
        <p14:creationId xmlns:p14="http://schemas.microsoft.com/office/powerpoint/2010/main" val="351294851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Client/Server Socket Interaction: </a:t>
            </a:r>
            <a:r>
              <a:rPr lang="en-US" dirty="0" smtClean="0"/>
              <a:t>U</a:t>
            </a:r>
            <a:r>
              <a:rPr lang="en-US" sz="100" dirty="0" smtClean="0"/>
              <a:t> </a:t>
            </a:r>
            <a:r>
              <a:rPr lang="en-US" dirty="0" smtClean="0"/>
              <a:t>D</a:t>
            </a:r>
            <a:r>
              <a:rPr lang="en-US" sz="100" dirty="0" smtClean="0"/>
              <a:t> </a:t>
            </a:r>
            <a:r>
              <a:rPr lang="en-US" dirty="0" smtClean="0"/>
              <a:t>P</a:t>
            </a:r>
            <a:endParaRPr lang="en-US" dirty="0"/>
          </a:p>
        </p:txBody>
      </p:sp>
      <p:pic>
        <p:nvPicPr>
          <p:cNvPr id="4" name="Picture 3" descr="Client server interaction is as follows. The server, running on server I P, creates a socket, port = x. Server socket = socket left parenthesis A F underscore I N E T comma sock underscore D G R A M right parenthesis. The client creates a socket, client socket = socket left parenthesis A F underscore I N E T comma sock underscore D G R A M right parenthesis. Then, the client creates a datagram with server I P and port = x, and sends the datagram via client socket. The server reads the datagram from server socket and writes a reply to server socket specifying client address and port number. Then, the client reads the datagram from client socket and closes client socket."/>
          <p:cNvPicPr>
            <a:picLocks noChangeAspect="1"/>
          </p:cNvPicPr>
          <p:nvPr/>
        </p:nvPicPr>
        <p:blipFill>
          <a:blip r:embed="rId2"/>
          <a:stretch>
            <a:fillRect/>
          </a:stretch>
        </p:blipFill>
        <p:spPr>
          <a:xfrm>
            <a:off x="625884" y="1542101"/>
            <a:ext cx="7892233" cy="4589024"/>
          </a:xfrm>
          <a:prstGeom prst="rect">
            <a:avLst/>
          </a:prstGeom>
        </p:spPr>
      </p:pic>
    </p:spTree>
    <p:extLst>
      <p:ext uri="{BB962C8B-B14F-4D97-AF65-F5344CB8AC3E}">
        <p14:creationId xmlns:p14="http://schemas.microsoft.com/office/powerpoint/2010/main" val="184906797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App: </a:t>
            </a:r>
            <a:r>
              <a:rPr lang="en-US" dirty="0" smtClean="0"/>
              <a:t>U</a:t>
            </a:r>
            <a:r>
              <a:rPr lang="en-US" sz="100" dirty="0" smtClean="0"/>
              <a:t> </a:t>
            </a:r>
            <a:r>
              <a:rPr lang="en-US" dirty="0" smtClean="0"/>
              <a:t>D</a:t>
            </a:r>
            <a:r>
              <a:rPr lang="en-US" sz="100" dirty="0" smtClean="0"/>
              <a:t> </a:t>
            </a:r>
            <a:r>
              <a:rPr lang="en-US" dirty="0" smtClean="0"/>
              <a:t>P </a:t>
            </a:r>
            <a:r>
              <a:rPr lang="en-US" dirty="0"/>
              <a:t>Client</a:t>
            </a:r>
          </a:p>
        </p:txBody>
      </p:sp>
      <p:pic>
        <p:nvPicPr>
          <p:cNvPr id="4" name="Picture 3" descr="A Python U D P client example has 12 lines. Most lines have notes beside them. Line 1. From socket import asterisk. Notes. Include Python’s socket library. Line 2. Server Name = quote hostname quote. Line 3. Server Port = 1 2 0 0 0. Line 4. client Socket = socket left parenthesis A F underscore I N E T comma. Notes, create U D P socket for server. Line 5. Several indents, S O C K underscore D G R A M right parenthesis. Line 6. Message = raw underscore input left parenthesis quote Input lowercase sentence colon quote right parenthesis. Notes, get user keyboard input. Line 7. client Socket period send to left parenthesis message period encode left parenthesis right parenthesis comma. Notes. Attach server name, port to message, send into socket. Line 8. Several indents. Left parenthesis server Name comma server Port right parenthesis right parenthesis. Line 9. modified Message comma server Address equals. Line 10. client Socket period rec v from left parenthesis 2 0 4 8 right parenthesis. Line 11. print modified Message period decode left parenthesis right parenthesis. Notes. Print out received string and close socket. Line 12. client Socket period close left parenthesis right parenthesis."/>
          <p:cNvPicPr>
            <a:picLocks noChangeAspect="1"/>
          </p:cNvPicPr>
          <p:nvPr/>
        </p:nvPicPr>
        <p:blipFill>
          <a:blip r:embed="rId2"/>
          <a:stretch>
            <a:fillRect/>
          </a:stretch>
        </p:blipFill>
        <p:spPr>
          <a:xfrm>
            <a:off x="702273" y="1601267"/>
            <a:ext cx="6988335" cy="4569877"/>
          </a:xfrm>
          <a:prstGeom prst="rect">
            <a:avLst/>
          </a:prstGeom>
        </p:spPr>
      </p:pic>
    </p:spTree>
    <p:extLst>
      <p:ext uri="{BB962C8B-B14F-4D97-AF65-F5344CB8AC3E}">
        <p14:creationId xmlns:p14="http://schemas.microsoft.com/office/powerpoint/2010/main" val="338564244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App: </a:t>
            </a:r>
            <a:r>
              <a:rPr lang="en-US" dirty="0" smtClean="0"/>
              <a:t>U</a:t>
            </a:r>
            <a:r>
              <a:rPr lang="en-US" sz="100" dirty="0" smtClean="0"/>
              <a:t> </a:t>
            </a:r>
            <a:r>
              <a:rPr lang="en-US" dirty="0" smtClean="0"/>
              <a:t>D</a:t>
            </a:r>
            <a:r>
              <a:rPr lang="en-US" sz="100" dirty="0" smtClean="0"/>
              <a:t> </a:t>
            </a:r>
            <a:r>
              <a:rPr lang="en-US" dirty="0" smtClean="0"/>
              <a:t>P </a:t>
            </a:r>
            <a:r>
              <a:rPr lang="en-US" dirty="0"/>
              <a:t>Server</a:t>
            </a:r>
          </a:p>
        </p:txBody>
      </p:sp>
      <p:pic>
        <p:nvPicPr>
          <p:cNvPr id="5" name="Picture 4" descr="A Python U D P client example has 10 lines. Some lines have notes beside them. Line 1. from socket import asterisk. Line 2. server Port = 1 2 0 0 0. Line 3. server Socket = socket left parenthesis A F underscore I N E T comma S O C K underscore D G R A M right parenthesis. Notes, create U D P socket. Line 4. server Socket period bind left parenthesis left parenthesis double quote comma server Port right parenthesis right parenthesis. Notes. Bind socket to local port number 1 2 0 0 0. Line 5. Print left parenthesis double quote The server is ready to receive double quote right parenthesis. Line 6. while True colon. Notes. Loop forever. Line 7. message comma client Address = server Socket period rec v from left parenthesis 2 0 4 8 right parenthesis. Notes, read from U D P socket into message, getting client’s address, client I P and port. Line 8. modified Message = message period decode left parenthesis right parenthesis period upper left parenthesis right parenthesis. Line 9. server Socket period send to left parenthesis modified Message dot encode left parenthesis right parenthesis comma. Notes. send uppercase string back to this client. Line 10. Several indents, client Address right parenthesis."/>
          <p:cNvPicPr>
            <a:picLocks noChangeAspect="1"/>
          </p:cNvPicPr>
          <p:nvPr/>
        </p:nvPicPr>
        <p:blipFill>
          <a:blip r:embed="rId2"/>
          <a:stretch>
            <a:fillRect/>
          </a:stretch>
        </p:blipFill>
        <p:spPr>
          <a:xfrm>
            <a:off x="609257" y="1562911"/>
            <a:ext cx="7925487" cy="4156724"/>
          </a:xfrm>
          <a:prstGeom prst="rect">
            <a:avLst/>
          </a:prstGeom>
        </p:spPr>
      </p:pic>
    </p:spTree>
    <p:extLst>
      <p:ext uri="{BB962C8B-B14F-4D97-AF65-F5344CB8AC3E}">
        <p14:creationId xmlns:p14="http://schemas.microsoft.com/office/powerpoint/2010/main" val="215873420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Socket Programming with T</a:t>
            </a:r>
            <a:r>
              <a:rPr lang="en-US" sz="100" dirty="0"/>
              <a:t> </a:t>
            </a:r>
            <a:r>
              <a:rPr lang="en-US" dirty="0"/>
              <a:t>C</a:t>
            </a:r>
            <a:r>
              <a:rPr lang="en-US" sz="100" dirty="0"/>
              <a:t> </a:t>
            </a:r>
            <a:r>
              <a:rPr lang="en-US" dirty="0"/>
              <a:t>P</a:t>
            </a:r>
          </a:p>
        </p:txBody>
      </p:sp>
      <p:sp>
        <p:nvSpPr>
          <p:cNvPr id="3" name="Text Placeholder 2"/>
          <p:cNvSpPr>
            <a:spLocks noGrp="1"/>
          </p:cNvSpPr>
          <p:nvPr>
            <p:ph type="body" idx="1"/>
          </p:nvPr>
        </p:nvSpPr>
        <p:spPr>
          <a:xfrm>
            <a:off x="457200" y="1600201"/>
            <a:ext cx="4114800" cy="2308122"/>
          </a:xfrm>
        </p:spPr>
        <p:txBody>
          <a:bodyPr/>
          <a:lstStyle/>
          <a:p>
            <a:pPr marL="0" indent="0">
              <a:spcBef>
                <a:spcPts val="600"/>
              </a:spcBef>
              <a:buFont typeface="Wingdings" panose="05000000000000000000" pitchFamily="2" charset="2"/>
              <a:buNone/>
            </a:pPr>
            <a:r>
              <a:rPr lang="en-US" altLang="en-US" sz="2000" b="1" dirty="0">
                <a:solidFill>
                  <a:schemeClr val="tx1"/>
                </a:solidFill>
                <a:latin typeface="+mn-lt"/>
              </a:rPr>
              <a:t>client must contact server</a:t>
            </a:r>
          </a:p>
          <a:p>
            <a:r>
              <a:rPr lang="en-US" altLang="en-US" sz="2000" dirty="0">
                <a:latin typeface="+mn-lt"/>
              </a:rPr>
              <a:t>server process must first be running</a:t>
            </a:r>
          </a:p>
          <a:p>
            <a:r>
              <a:rPr lang="en-US" altLang="en-US" sz="2000" dirty="0">
                <a:latin typeface="+mn-lt"/>
              </a:rPr>
              <a:t>server must have created socket (door) that welcomes client</a:t>
            </a:r>
            <a:r>
              <a:rPr lang="en-US" altLang="ja-JP" sz="2000" dirty="0">
                <a:latin typeface="+mn-lt"/>
              </a:rPr>
              <a:t>’s </a:t>
            </a:r>
            <a:r>
              <a:rPr lang="en-US" altLang="ja-JP" sz="2000" dirty="0" smtClean="0">
                <a:latin typeface="+mn-lt"/>
              </a:rPr>
              <a:t>contact</a:t>
            </a:r>
            <a:endParaRPr lang="en-US" altLang="ja-JP" sz="2000" dirty="0">
              <a:latin typeface="+mn-lt"/>
            </a:endParaRPr>
          </a:p>
        </p:txBody>
      </p:sp>
      <p:sp>
        <p:nvSpPr>
          <p:cNvPr id="4" name="Content Placeholder 3"/>
          <p:cNvSpPr>
            <a:spLocks noGrp="1"/>
          </p:cNvSpPr>
          <p:nvPr>
            <p:ph sz="quarter" idx="13"/>
          </p:nvPr>
        </p:nvSpPr>
        <p:spPr>
          <a:xfrm>
            <a:off x="457199" y="3892068"/>
            <a:ext cx="4114801" cy="2538230"/>
          </a:xfrm>
        </p:spPr>
        <p:txBody>
          <a:bodyPr/>
          <a:lstStyle/>
          <a:p>
            <a:pPr marL="0" indent="0">
              <a:spcBef>
                <a:spcPts val="600"/>
              </a:spcBef>
              <a:buFont typeface="Wingdings" panose="05000000000000000000" pitchFamily="2" charset="2"/>
              <a:buNone/>
            </a:pPr>
            <a:r>
              <a:rPr lang="en-US" altLang="en-US" sz="2000" b="1" dirty="0">
                <a:solidFill>
                  <a:schemeClr val="tx1"/>
                </a:solidFill>
                <a:latin typeface="+mn-lt"/>
              </a:rPr>
              <a:t>client contacts server by:</a:t>
            </a:r>
          </a:p>
          <a:p>
            <a:pPr marL="255600">
              <a:spcBef>
                <a:spcPts val="1500"/>
              </a:spcBef>
              <a:buClr>
                <a:schemeClr val="tx2"/>
              </a:buClr>
              <a:buFont typeface="Arial" panose="020B0604020202020204" pitchFamily="34" charset="0"/>
              <a:buChar char="•"/>
            </a:pPr>
            <a:r>
              <a:rPr lang="en-US" altLang="en-US" sz="2000" dirty="0">
                <a:latin typeface="+mn-lt"/>
              </a:rPr>
              <a:t>Creating </a:t>
            </a:r>
            <a:r>
              <a:rPr lang="en-US" altLang="en-US" sz="2000" dirty="0" smtClean="0">
                <a:latin typeface="+mn-lt"/>
              </a:rPr>
              <a:t>T</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P </a:t>
            </a:r>
            <a:r>
              <a:rPr lang="en-US" altLang="en-US" sz="2000" dirty="0">
                <a:latin typeface="+mn-lt"/>
              </a:rPr>
              <a:t>socket, specifying I</a:t>
            </a:r>
            <a:r>
              <a:rPr lang="en-US" altLang="en-US" sz="100" dirty="0">
                <a:latin typeface="+mn-lt"/>
              </a:rPr>
              <a:t> </a:t>
            </a:r>
            <a:r>
              <a:rPr lang="en-US" altLang="en-US" sz="2000" dirty="0">
                <a:latin typeface="+mn-lt"/>
              </a:rPr>
              <a:t>P address, port number of server process</a:t>
            </a:r>
          </a:p>
          <a:p>
            <a:pPr marL="255600">
              <a:spcBef>
                <a:spcPts val="1500"/>
              </a:spcBef>
              <a:buClr>
                <a:schemeClr val="tx2"/>
              </a:buClr>
              <a:buFont typeface="Arial" panose="020B0604020202020204" pitchFamily="34" charset="0"/>
              <a:buChar char="•"/>
            </a:pPr>
            <a:r>
              <a:rPr lang="en-US" altLang="en-US" sz="2000" b="1" dirty="0">
                <a:solidFill>
                  <a:schemeClr val="tx1"/>
                </a:solidFill>
                <a:latin typeface="+mn-lt"/>
              </a:rPr>
              <a:t>when client creates socket: </a:t>
            </a:r>
            <a:r>
              <a:rPr lang="en-US" altLang="en-US" sz="2000" dirty="0">
                <a:latin typeface="+mn-lt"/>
              </a:rPr>
              <a:t>client </a:t>
            </a:r>
            <a:r>
              <a:rPr lang="en-US" altLang="en-US" sz="2000" dirty="0" smtClean="0">
                <a:latin typeface="+mn-lt"/>
              </a:rPr>
              <a:t>T</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P </a:t>
            </a:r>
            <a:r>
              <a:rPr lang="en-US" altLang="en-US" sz="2000" dirty="0">
                <a:latin typeface="+mn-lt"/>
              </a:rPr>
              <a:t>establishes connection to server </a:t>
            </a:r>
            <a:r>
              <a:rPr lang="en-US" altLang="en-US" sz="2000" dirty="0" smtClean="0">
                <a:latin typeface="+mn-lt"/>
              </a:rPr>
              <a:t>T</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P</a:t>
            </a:r>
            <a:endParaRPr lang="en-US" altLang="en-US" sz="2000" dirty="0">
              <a:latin typeface="+mn-lt"/>
            </a:endParaRPr>
          </a:p>
        </p:txBody>
      </p:sp>
      <p:sp>
        <p:nvSpPr>
          <p:cNvPr id="5" name="Content Placeholder 4"/>
          <p:cNvSpPr>
            <a:spLocks noGrp="1"/>
          </p:cNvSpPr>
          <p:nvPr>
            <p:ph sz="quarter" idx="14"/>
          </p:nvPr>
        </p:nvSpPr>
        <p:spPr>
          <a:xfrm>
            <a:off x="4689987" y="1600201"/>
            <a:ext cx="3828793" cy="3296264"/>
          </a:xfrm>
        </p:spPr>
        <p:txBody>
          <a:bodyPr/>
          <a:lstStyle/>
          <a:p>
            <a:pPr marL="255600">
              <a:spcBef>
                <a:spcPts val="1500"/>
              </a:spcBef>
              <a:buClr>
                <a:schemeClr val="tx2"/>
              </a:buClr>
              <a:buFont typeface="Arial" panose="020B0604020202020204" pitchFamily="34" charset="0"/>
              <a:buChar char="•"/>
            </a:pPr>
            <a:r>
              <a:rPr lang="en-US" altLang="en-US" sz="2000" dirty="0">
                <a:latin typeface="+mn-lt"/>
              </a:rPr>
              <a:t>when contacted by client, </a:t>
            </a:r>
            <a:r>
              <a:rPr lang="en-US" altLang="en-US" sz="2000" b="1" dirty="0">
                <a:solidFill>
                  <a:schemeClr val="tx1"/>
                </a:solidFill>
                <a:latin typeface="+mn-lt"/>
              </a:rPr>
              <a:t>server T</a:t>
            </a:r>
            <a:r>
              <a:rPr lang="en-US" altLang="en-US" sz="100" b="1" dirty="0">
                <a:solidFill>
                  <a:schemeClr val="tx1"/>
                </a:solidFill>
                <a:latin typeface="+mn-lt"/>
              </a:rPr>
              <a:t> </a:t>
            </a:r>
            <a:r>
              <a:rPr lang="en-US" altLang="en-US" sz="2000" b="1" dirty="0">
                <a:solidFill>
                  <a:schemeClr val="tx1"/>
                </a:solidFill>
                <a:latin typeface="+mn-lt"/>
              </a:rPr>
              <a:t>C</a:t>
            </a:r>
            <a:r>
              <a:rPr lang="en-US" altLang="en-US" sz="100" b="1" dirty="0">
                <a:solidFill>
                  <a:schemeClr val="tx1"/>
                </a:solidFill>
                <a:latin typeface="+mn-lt"/>
              </a:rPr>
              <a:t> </a:t>
            </a:r>
            <a:r>
              <a:rPr lang="en-US" altLang="en-US" sz="2000" b="1" dirty="0">
                <a:solidFill>
                  <a:schemeClr val="tx1"/>
                </a:solidFill>
                <a:latin typeface="+mn-lt"/>
              </a:rPr>
              <a:t>P creates new socket</a:t>
            </a:r>
            <a:r>
              <a:rPr lang="en-US" altLang="en-US" sz="2000" dirty="0">
                <a:latin typeface="+mn-lt"/>
              </a:rPr>
              <a:t> for server process to communicate with that particular client</a:t>
            </a:r>
          </a:p>
          <a:p>
            <a:pPr marL="741600" lvl="1" indent="-284400">
              <a:spcBef>
                <a:spcPts val="600"/>
              </a:spcBef>
              <a:buClr>
                <a:schemeClr val="tx2"/>
              </a:buClr>
              <a:buFont typeface="Verdana" panose="020B0604030504040204" pitchFamily="34" charset="0"/>
              <a:buChar char="–"/>
            </a:pPr>
            <a:r>
              <a:rPr lang="en-US" altLang="en-US" sz="2000" dirty="0">
                <a:latin typeface="+mn-lt"/>
              </a:rPr>
              <a:t>allows server to talk with multiple clients</a:t>
            </a:r>
          </a:p>
          <a:p>
            <a:pPr marL="741600" lvl="1" indent="-284400">
              <a:spcBef>
                <a:spcPts val="600"/>
              </a:spcBef>
              <a:buClr>
                <a:schemeClr val="tx2"/>
              </a:buClr>
              <a:buFont typeface="Verdana" panose="020B0604030504040204" pitchFamily="34" charset="0"/>
              <a:buChar char="–"/>
            </a:pPr>
            <a:r>
              <a:rPr lang="en-US" altLang="en-US" sz="2000" dirty="0">
                <a:latin typeface="+mn-lt"/>
              </a:rPr>
              <a:t>source port numbers used to distinguish clients (more in Chap 3</a:t>
            </a:r>
            <a:r>
              <a:rPr lang="en-US" altLang="en-US" sz="2000" dirty="0" smtClean="0">
                <a:latin typeface="+mn-lt"/>
              </a:rPr>
              <a:t>)</a:t>
            </a:r>
            <a:endParaRPr lang="en-US" altLang="en-US" sz="2000" dirty="0">
              <a:latin typeface="+mn-lt"/>
            </a:endParaRPr>
          </a:p>
        </p:txBody>
      </p:sp>
      <p:sp>
        <p:nvSpPr>
          <p:cNvPr id="6" name="Content Placeholder 5"/>
          <p:cNvSpPr>
            <a:spLocks noGrp="1"/>
          </p:cNvSpPr>
          <p:nvPr>
            <p:ph sz="quarter" idx="15"/>
          </p:nvPr>
        </p:nvSpPr>
        <p:spPr>
          <a:xfrm>
            <a:off x="4822722" y="4943170"/>
            <a:ext cx="3864077" cy="1133168"/>
          </a:xfrm>
        </p:spPr>
        <p:txBody>
          <a:bodyPr/>
          <a:lstStyle/>
          <a:p>
            <a:pPr marL="0" lvl="1" indent="0">
              <a:buNone/>
            </a:pPr>
            <a:r>
              <a:rPr lang="en-US" altLang="en-US" sz="2000" b="1" dirty="0">
                <a:solidFill>
                  <a:schemeClr val="tx1"/>
                </a:solidFill>
                <a:latin typeface="+mn-lt"/>
              </a:rPr>
              <a:t>application viewpoint:</a:t>
            </a:r>
          </a:p>
          <a:p>
            <a:pPr marL="0" indent="0">
              <a:spcBef>
                <a:spcPts val="600"/>
              </a:spcBef>
              <a:buClrTx/>
              <a:buSzTx/>
              <a:buFontTx/>
              <a:buNone/>
            </a:pPr>
            <a:r>
              <a:rPr lang="en-US" altLang="en-US" sz="2000" dirty="0">
                <a:solidFill>
                  <a:schemeClr val="tx1"/>
                </a:solidFill>
                <a:latin typeface="+mn-lt"/>
              </a:rPr>
              <a:t>T</a:t>
            </a:r>
            <a:r>
              <a:rPr lang="en-US" altLang="en-US" sz="100" dirty="0">
                <a:solidFill>
                  <a:schemeClr val="tx1"/>
                </a:solidFill>
                <a:latin typeface="+mn-lt"/>
              </a:rPr>
              <a:t> </a:t>
            </a:r>
            <a:r>
              <a:rPr lang="en-US" altLang="en-US" sz="2000" dirty="0">
                <a:solidFill>
                  <a:schemeClr val="tx1"/>
                </a:solidFill>
                <a:latin typeface="+mn-lt"/>
              </a:rPr>
              <a:t>C</a:t>
            </a:r>
            <a:r>
              <a:rPr lang="en-US" altLang="en-US" sz="100" dirty="0">
                <a:solidFill>
                  <a:schemeClr val="tx1"/>
                </a:solidFill>
                <a:latin typeface="+mn-lt"/>
              </a:rPr>
              <a:t> </a:t>
            </a:r>
            <a:r>
              <a:rPr lang="en-US" altLang="en-US" sz="2000" dirty="0">
                <a:solidFill>
                  <a:schemeClr val="tx1"/>
                </a:solidFill>
                <a:latin typeface="+mn-lt"/>
              </a:rPr>
              <a:t>P provides reliable, in-order byte-stream transfer (</a:t>
            </a:r>
            <a:r>
              <a:rPr lang="en-US" altLang="ja-JP" sz="2000" dirty="0">
                <a:solidFill>
                  <a:schemeClr val="tx1"/>
                </a:solidFill>
                <a:latin typeface="+mn-lt"/>
              </a:rPr>
              <a:t>“pipe”) </a:t>
            </a:r>
            <a:r>
              <a:rPr lang="en-US" altLang="en-US" sz="2000" dirty="0">
                <a:solidFill>
                  <a:schemeClr val="tx1"/>
                </a:solidFill>
                <a:latin typeface="+mn-lt"/>
              </a:rPr>
              <a:t>between client and </a:t>
            </a:r>
            <a:r>
              <a:rPr lang="en-US" altLang="en-US" sz="2000" dirty="0" smtClean="0">
                <a:solidFill>
                  <a:schemeClr val="tx1"/>
                </a:solidFill>
                <a:latin typeface="+mn-lt"/>
              </a:rPr>
              <a:t>server</a:t>
            </a:r>
            <a:endParaRPr lang="en-US" altLang="en-US" sz="2000" dirty="0">
              <a:solidFill>
                <a:schemeClr val="tx1"/>
              </a:solidFill>
              <a:latin typeface="+mn-lt"/>
            </a:endParaRPr>
          </a:p>
        </p:txBody>
      </p:sp>
    </p:spTree>
    <p:extLst>
      <p:ext uri="{BB962C8B-B14F-4D97-AF65-F5344CB8AC3E}">
        <p14:creationId xmlns:p14="http://schemas.microsoft.com/office/powerpoint/2010/main" val="66203363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Client/Server Socket Interaction: </a:t>
            </a:r>
            <a:r>
              <a:rPr lang="en-US" dirty="0" smtClean="0"/>
              <a:t>T</a:t>
            </a:r>
            <a:r>
              <a:rPr lang="en-US" sz="100" dirty="0" smtClean="0"/>
              <a:t> </a:t>
            </a:r>
            <a:r>
              <a:rPr lang="en-US" dirty="0" smtClean="0"/>
              <a:t>C</a:t>
            </a:r>
            <a:r>
              <a:rPr lang="en-US" sz="100" dirty="0" smtClean="0"/>
              <a:t> </a:t>
            </a:r>
            <a:r>
              <a:rPr lang="en-US" dirty="0" smtClean="0"/>
              <a:t>P</a:t>
            </a:r>
            <a:endParaRPr lang="en-US" dirty="0"/>
          </a:p>
        </p:txBody>
      </p:sp>
      <p:pic>
        <p:nvPicPr>
          <p:cNvPr id="4" name="Picture 3" descr="Client server interaction is as follows. The server, running on host I d, creates a socket, port = x, for incoming request. Server socket = socket left parenthesis right parenthesis. Then, the server waits for an incoming connection request. Connection socket = server socket period accept left parenthesis right parenthesis. The client creates a socket, connects to host I d, port = x. Client socket = socket left parenthesis right parenthesis. A T C P connection setup is between the server and the client. The client sends a request using the client socket, and the server reads the request from the connection socket. Then, the server writes a reply to the connection socket. The client reads the reply from the client socket. The server closes the connection socket and the client closes the client socket."/>
          <p:cNvPicPr>
            <a:picLocks noChangeAspect="1"/>
          </p:cNvPicPr>
          <p:nvPr/>
        </p:nvPicPr>
        <p:blipFill>
          <a:blip r:embed="rId2"/>
          <a:stretch>
            <a:fillRect/>
          </a:stretch>
        </p:blipFill>
        <p:spPr>
          <a:xfrm>
            <a:off x="1435059" y="1574168"/>
            <a:ext cx="6273882" cy="4722038"/>
          </a:xfrm>
          <a:prstGeom prst="rect">
            <a:avLst/>
          </a:prstGeom>
        </p:spPr>
      </p:pic>
    </p:spTree>
    <p:extLst>
      <p:ext uri="{BB962C8B-B14F-4D97-AF65-F5344CB8AC3E}">
        <p14:creationId xmlns:p14="http://schemas.microsoft.com/office/powerpoint/2010/main" val="284529393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App: </a:t>
            </a:r>
            <a:r>
              <a:rPr lang="en-US" dirty="0" smtClean="0"/>
              <a:t>T</a:t>
            </a:r>
            <a:r>
              <a:rPr lang="en-US" sz="100" dirty="0" smtClean="0"/>
              <a:t> </a:t>
            </a:r>
            <a:r>
              <a:rPr lang="en-US" dirty="0" smtClean="0"/>
              <a:t>C</a:t>
            </a:r>
            <a:r>
              <a:rPr lang="en-US" sz="100" dirty="0" smtClean="0"/>
              <a:t> </a:t>
            </a:r>
            <a:r>
              <a:rPr lang="en-US" dirty="0" smtClean="0"/>
              <a:t>P </a:t>
            </a:r>
            <a:r>
              <a:rPr lang="en-US" dirty="0"/>
              <a:t>Client</a:t>
            </a:r>
          </a:p>
        </p:txBody>
      </p:sp>
      <p:pic>
        <p:nvPicPr>
          <p:cNvPr id="4" name="Picture 3" descr="An example Python T C P client has 10 lines. 2 lines have notes. Line 1. from socket import asterisk. Line 2. server Name = quote server name quote. Line 3. server port = 1 2 0 0 0. Line 4. client Socket = socket left parenthesis A F underscore I N E T comma S O C K underscore S T R E A M right parenthesis. Notes, in the code, S O C K underscore S T R E AM is circled. Create T C P socket for server, remote port 1 2 0 0 0. Line 5. client Socket period connect left parenthesis left parenthesis server Name comma server Port right parenthesis right parenthesis. Line 6. Sentence = raw underscore input left parenthesis quote Input lowercase sentence colon quote right parenthesis. Line 7. client Socket period send left parenthesis sentence dot encode right parenthesis right parenthesis. Notes, no need to attach server name, port. Line 8. modified Sentence = client Socket period rec v left parenthesis 1 0 2 4 right parenthesis. Line 9. print left parenthesis quote From Server colon quote comma modified Sentence period decode left parenthesis right parenthesis right parenthesis. Line 10. client Socket period close left parenthesis right parenthesis. "/>
          <p:cNvPicPr>
            <a:picLocks noChangeAspect="1"/>
          </p:cNvPicPr>
          <p:nvPr/>
        </p:nvPicPr>
        <p:blipFill>
          <a:blip r:embed="rId2"/>
          <a:stretch>
            <a:fillRect/>
          </a:stretch>
        </p:blipFill>
        <p:spPr>
          <a:xfrm>
            <a:off x="653595" y="1693304"/>
            <a:ext cx="7836810" cy="4367331"/>
          </a:xfrm>
          <a:prstGeom prst="rect">
            <a:avLst/>
          </a:prstGeom>
        </p:spPr>
      </p:pic>
    </p:spTree>
    <p:extLst>
      <p:ext uri="{BB962C8B-B14F-4D97-AF65-F5344CB8AC3E}">
        <p14:creationId xmlns:p14="http://schemas.microsoft.com/office/powerpoint/2010/main" val="410698268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App: </a:t>
            </a:r>
            <a:r>
              <a:rPr lang="en-US" dirty="0" smtClean="0"/>
              <a:t>T</a:t>
            </a:r>
            <a:r>
              <a:rPr lang="en-US" sz="100" dirty="0" smtClean="0"/>
              <a:t> </a:t>
            </a:r>
            <a:r>
              <a:rPr lang="en-US" dirty="0" smtClean="0"/>
              <a:t>C</a:t>
            </a:r>
            <a:r>
              <a:rPr lang="en-US" sz="100" dirty="0" smtClean="0"/>
              <a:t> </a:t>
            </a:r>
            <a:r>
              <a:rPr lang="en-US" dirty="0" smtClean="0"/>
              <a:t>P </a:t>
            </a:r>
            <a:r>
              <a:rPr lang="en-US" dirty="0"/>
              <a:t>Server</a:t>
            </a:r>
          </a:p>
        </p:txBody>
      </p:sp>
      <p:pic>
        <p:nvPicPr>
          <p:cNvPr id="4" name="Picture 3" descr="An example Python T C P server 13 lines. Some lines have notes. Line 1. from socket import asterisk. Line 2. server Port = 1 2 0 0 0. Line 3. server Socket = socket left parenthesis A F underscore I N E T comma S O C K underscore S T R E A M right parenthesis. Notes, create T C P welcoming socket. Line 4. server Socket period bind left parenthesis left parenthesis double quote comma server Port right parenthesis right parenthesis. Line 5. server Socket period listen left parenthesis 1 right parenthesis. Notes, server begins listening for incoming T C P requests. Line 6. print quote The server is ready to receive quote. Line 7. while True colon. Notes, loop forever. Line 8. connection Socket comma a d d r = server Socket period accept left parenthesis right parenthesis. Notes, server waits on accept left parenthesis right parenthesis for incoming requests, new socket created on return. Line 9. sentence = connection Socket period rec v left parenthesis 1 0 2 4 right parenthesis period decode left parenthesis right parenthesis. Notes, read bytes from socket, but not address as in U D P. Line 10. capitalized Sentence = sentence period upper left parenthesis right parenthesis. Line 11. connection Socket period send left parenthesis capitalized Sentence period. Notes, close connection to this client, but not welcoming socket. Line 12. Several indents, encode left parenthesis right parenthesis right parenthesis. Line 13. connection Socket period close left parenthesis right parenthesis. "/>
          <p:cNvPicPr>
            <a:picLocks noChangeAspect="1"/>
          </p:cNvPicPr>
          <p:nvPr/>
        </p:nvPicPr>
        <p:blipFill>
          <a:blip r:embed="rId2"/>
          <a:stretch>
            <a:fillRect/>
          </a:stretch>
        </p:blipFill>
        <p:spPr>
          <a:xfrm>
            <a:off x="1228299" y="1700570"/>
            <a:ext cx="6687401" cy="4351392"/>
          </a:xfrm>
          <a:prstGeom prst="rect">
            <a:avLst/>
          </a:prstGeom>
        </p:spPr>
      </p:pic>
    </p:spTree>
    <p:extLst>
      <p:ext uri="{BB962C8B-B14F-4D97-AF65-F5344CB8AC3E}">
        <p14:creationId xmlns:p14="http://schemas.microsoft.com/office/powerpoint/2010/main" val="305908958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dirty="0">
                <a:solidFill>
                  <a:schemeClr val="tx2"/>
                </a:solidFill>
                <a:latin typeface="Times New Roman" panose="02020603050405020304" pitchFamily="18" charset="0"/>
                <a:cs typeface="Times New Roman" panose="02020603050405020304" pitchFamily="18" charset="0"/>
              </a:rPr>
              <a:t>Chapter 2: </a:t>
            </a:r>
            <a:r>
              <a:rPr lang="en-US" sz="3400" b="1" dirty="0" smtClean="0">
                <a:solidFill>
                  <a:schemeClr val="tx2"/>
                </a:solidFill>
                <a:latin typeface="Times New Roman" panose="02020603050405020304" pitchFamily="18" charset="0"/>
                <a:cs typeface="Times New Roman" panose="02020603050405020304" pitchFamily="18" charset="0"/>
              </a:rPr>
              <a:t>Summary </a:t>
            </a:r>
            <a:r>
              <a:rPr lang="en-US" sz="2000" dirty="0" smtClean="0">
                <a:solidFill>
                  <a:schemeClr val="tx2"/>
                </a:solidFill>
                <a:latin typeface="Times New Roman" panose="02020603050405020304" pitchFamily="18" charset="0"/>
                <a:cs typeface="Times New Roman" panose="02020603050405020304" pitchFamily="18" charset="0"/>
              </a:rPr>
              <a:t>(1 of 2)</a:t>
            </a:r>
            <a:endParaRPr lang="en-US" sz="2000" dirty="0">
              <a:solidFill>
                <a:schemeClr val="tx2"/>
              </a:solidFill>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a:xfrm>
            <a:off x="457200" y="1600200"/>
            <a:ext cx="8229600" cy="457200"/>
          </a:xfrm>
        </p:spPr>
        <p:txBody>
          <a:bodyPr/>
          <a:lstStyle/>
          <a:p>
            <a:r>
              <a:rPr lang="en-US" altLang="en-US" sz="2200" b="1" dirty="0">
                <a:solidFill>
                  <a:schemeClr val="bg2"/>
                </a:solidFill>
                <a:latin typeface="+mn-lt"/>
              </a:rPr>
              <a:t>our study of network apps now complete</a:t>
            </a:r>
            <a:r>
              <a:rPr lang="en-US" altLang="en-US" sz="2200" b="1" dirty="0" smtClean="0">
                <a:solidFill>
                  <a:schemeClr val="bg2"/>
                </a:solidFill>
                <a:latin typeface="+mn-lt"/>
              </a:rPr>
              <a:t>!</a:t>
            </a:r>
            <a:endParaRPr lang="en-US" altLang="en-US" sz="2200" b="1" dirty="0">
              <a:solidFill>
                <a:schemeClr val="bg2"/>
              </a:solidFill>
              <a:latin typeface="+mn-lt"/>
            </a:endParaRPr>
          </a:p>
        </p:txBody>
      </p:sp>
      <p:sp>
        <p:nvSpPr>
          <p:cNvPr id="6" name="Content Placeholder 5"/>
          <p:cNvSpPr>
            <a:spLocks noGrp="1"/>
          </p:cNvSpPr>
          <p:nvPr>
            <p:ph idx="13"/>
          </p:nvPr>
        </p:nvSpPr>
        <p:spPr>
          <a:xfrm>
            <a:off x="473718" y="2202921"/>
            <a:ext cx="4555481" cy="3925163"/>
          </a:xfrm>
        </p:spPr>
        <p:txBody>
          <a:bodyPr/>
          <a:lstStyle/>
          <a:p>
            <a:pPr marL="255600" indent="-255600">
              <a:spcBef>
                <a:spcPts val="1500"/>
              </a:spcBef>
              <a:buClr>
                <a:schemeClr val="tx2"/>
              </a:buClr>
              <a:buFont typeface="Arial" panose="020B0604020202020204" pitchFamily="34" charset="0"/>
              <a:buChar char="•"/>
              <a:defRPr/>
            </a:pPr>
            <a:r>
              <a:rPr lang="en-US" sz="2200" dirty="0">
                <a:latin typeface="+mn-lt"/>
                <a:ea typeface="ＭＳ Ｐゴシック" charset="0"/>
              </a:rPr>
              <a:t>application architectures</a:t>
            </a:r>
          </a:p>
          <a:p>
            <a:pPr marL="741600" lvl="1" indent="-284400">
              <a:spcBef>
                <a:spcPts val="600"/>
              </a:spcBef>
              <a:buClr>
                <a:schemeClr val="tx2"/>
              </a:buClr>
              <a:buFont typeface="Arial" panose="020B0604020202020204" pitchFamily="34" charset="0"/>
              <a:buChar char="−"/>
              <a:defRPr/>
            </a:pPr>
            <a:r>
              <a:rPr lang="en-US" sz="2200" dirty="0">
                <a:latin typeface="+mn-lt"/>
                <a:ea typeface="ＭＳ Ｐゴシック" charset="0"/>
              </a:rPr>
              <a:t>client-server</a:t>
            </a:r>
          </a:p>
          <a:p>
            <a:pPr marL="741600" lvl="1" indent="-284400">
              <a:spcBef>
                <a:spcPts val="600"/>
              </a:spcBef>
              <a:buClr>
                <a:schemeClr val="tx2"/>
              </a:buClr>
              <a:buFont typeface="Arial" panose="020B0604020202020204" pitchFamily="34" charset="0"/>
              <a:buChar char="−"/>
              <a:defRPr/>
            </a:pPr>
            <a:r>
              <a:rPr lang="en-US" sz="2200" dirty="0">
                <a:latin typeface="+mn-lt"/>
                <a:ea typeface="ＭＳ Ｐゴシック" charset="0"/>
              </a:rPr>
              <a:t>P2P</a:t>
            </a:r>
          </a:p>
          <a:p>
            <a:pPr marL="255600" indent="-255600">
              <a:spcBef>
                <a:spcPts val="1500"/>
              </a:spcBef>
              <a:buClr>
                <a:schemeClr val="tx2"/>
              </a:buClr>
              <a:buFont typeface="Arial" panose="020B0604020202020204" pitchFamily="34" charset="0"/>
              <a:buChar char="•"/>
              <a:defRPr/>
            </a:pPr>
            <a:r>
              <a:rPr lang="en-US" sz="2200" dirty="0">
                <a:latin typeface="+mn-lt"/>
                <a:ea typeface="ＭＳ Ｐゴシック" charset="0"/>
              </a:rPr>
              <a:t>application service requirements:</a:t>
            </a:r>
          </a:p>
          <a:p>
            <a:pPr marL="741600" lvl="1" indent="-284400">
              <a:spcBef>
                <a:spcPts val="600"/>
              </a:spcBef>
              <a:buClr>
                <a:schemeClr val="tx2"/>
              </a:buClr>
              <a:buFont typeface="Arial" panose="020B0604020202020204" pitchFamily="34" charset="0"/>
              <a:buChar char="−"/>
              <a:defRPr/>
            </a:pPr>
            <a:r>
              <a:rPr lang="en-US" sz="2200" dirty="0">
                <a:latin typeface="+mn-lt"/>
                <a:ea typeface="ＭＳ Ｐゴシック" charset="0"/>
              </a:rPr>
              <a:t>reliability, bandwidth, delay</a:t>
            </a:r>
          </a:p>
          <a:p>
            <a:pPr marL="255600" indent="-255600">
              <a:spcBef>
                <a:spcPts val="1500"/>
              </a:spcBef>
              <a:buClr>
                <a:schemeClr val="tx2"/>
              </a:buClr>
              <a:buFont typeface="Arial" panose="020B0604020202020204" pitchFamily="34" charset="0"/>
              <a:buChar char="•"/>
              <a:defRPr/>
            </a:pPr>
            <a:r>
              <a:rPr lang="en-US" sz="2200" dirty="0">
                <a:latin typeface="+mn-lt"/>
                <a:ea typeface="ＭＳ Ｐゴシック" charset="0"/>
              </a:rPr>
              <a:t>Internet transport service model</a:t>
            </a:r>
          </a:p>
          <a:p>
            <a:pPr marL="741600" lvl="1" indent="-284400">
              <a:spcBef>
                <a:spcPts val="600"/>
              </a:spcBef>
              <a:buClr>
                <a:schemeClr val="tx2"/>
              </a:buClr>
              <a:buFont typeface="Arial" panose="020B0604020202020204" pitchFamily="34" charset="0"/>
              <a:buChar char="−"/>
              <a:defRPr/>
            </a:pPr>
            <a:r>
              <a:rPr lang="en-US" sz="2200" dirty="0">
                <a:latin typeface="+mn-lt"/>
                <a:ea typeface="ＭＳ Ｐゴシック" charset="0"/>
              </a:rPr>
              <a:t>connection-oriented, reliable: </a:t>
            </a:r>
            <a:r>
              <a:rPr lang="en-US" sz="2200" dirty="0" smtClean="0">
                <a:latin typeface="+mn-lt"/>
                <a:ea typeface="ＭＳ Ｐゴシック" charset="0"/>
              </a:rPr>
              <a:t>T</a:t>
            </a:r>
            <a:r>
              <a:rPr lang="en-US" sz="100" dirty="0" smtClean="0">
                <a:latin typeface="+mn-lt"/>
                <a:ea typeface="ＭＳ Ｐゴシック" charset="0"/>
              </a:rPr>
              <a:t> </a:t>
            </a:r>
            <a:r>
              <a:rPr lang="en-US" sz="2200" dirty="0" smtClean="0">
                <a:latin typeface="+mn-lt"/>
                <a:ea typeface="ＭＳ Ｐゴシック" charset="0"/>
              </a:rPr>
              <a:t>C</a:t>
            </a:r>
            <a:r>
              <a:rPr lang="en-US" sz="100" dirty="0" smtClean="0">
                <a:latin typeface="+mn-lt"/>
                <a:ea typeface="ＭＳ Ｐゴシック" charset="0"/>
              </a:rPr>
              <a:t> </a:t>
            </a:r>
            <a:r>
              <a:rPr lang="en-US" sz="2200" dirty="0" smtClean="0">
                <a:latin typeface="+mn-lt"/>
                <a:ea typeface="ＭＳ Ｐゴシック" charset="0"/>
              </a:rPr>
              <a:t>P</a:t>
            </a:r>
            <a:endParaRPr lang="en-US" sz="2200" dirty="0">
              <a:latin typeface="+mn-lt"/>
              <a:ea typeface="ＭＳ Ｐゴシック" charset="0"/>
            </a:endParaRPr>
          </a:p>
          <a:p>
            <a:pPr marL="741600" lvl="1" indent="-284400">
              <a:spcBef>
                <a:spcPts val="600"/>
              </a:spcBef>
              <a:buClr>
                <a:schemeClr val="tx2"/>
              </a:buClr>
              <a:buFont typeface="Arial" panose="020B0604020202020204" pitchFamily="34" charset="0"/>
              <a:buChar char="−"/>
              <a:defRPr/>
            </a:pPr>
            <a:r>
              <a:rPr lang="en-US" sz="2200" dirty="0">
                <a:latin typeface="+mn-lt"/>
                <a:ea typeface="ＭＳ Ｐゴシック" charset="0"/>
              </a:rPr>
              <a:t>unreliable, datagrams: </a:t>
            </a:r>
            <a:r>
              <a:rPr lang="en-US" sz="2200" dirty="0" smtClean="0">
                <a:latin typeface="+mn-lt"/>
                <a:ea typeface="ＭＳ Ｐゴシック" charset="0"/>
              </a:rPr>
              <a:t>U</a:t>
            </a:r>
            <a:r>
              <a:rPr lang="en-US" sz="100" dirty="0" smtClean="0">
                <a:latin typeface="+mn-lt"/>
                <a:ea typeface="ＭＳ Ｐゴシック" charset="0"/>
              </a:rPr>
              <a:t> </a:t>
            </a:r>
            <a:r>
              <a:rPr lang="en-US" sz="2200" dirty="0" smtClean="0">
                <a:latin typeface="+mn-lt"/>
                <a:ea typeface="ＭＳ Ｐゴシック" charset="0"/>
              </a:rPr>
              <a:t>D</a:t>
            </a:r>
            <a:r>
              <a:rPr lang="en-US" sz="100" dirty="0" smtClean="0">
                <a:latin typeface="+mn-lt"/>
                <a:ea typeface="ＭＳ Ｐゴシック" charset="0"/>
              </a:rPr>
              <a:t> </a:t>
            </a:r>
            <a:r>
              <a:rPr lang="en-US" sz="2200" dirty="0" smtClean="0">
                <a:latin typeface="+mn-lt"/>
                <a:ea typeface="ＭＳ Ｐゴシック" charset="0"/>
              </a:rPr>
              <a:t>P</a:t>
            </a:r>
            <a:endParaRPr lang="en-US" sz="2200" dirty="0">
              <a:latin typeface="+mn-lt"/>
              <a:ea typeface="ＭＳ Ｐゴシック" charset="0"/>
            </a:endParaRPr>
          </a:p>
        </p:txBody>
      </p:sp>
      <p:sp>
        <p:nvSpPr>
          <p:cNvPr id="7" name="Content Placeholder 6"/>
          <p:cNvSpPr>
            <a:spLocks noGrp="1"/>
          </p:cNvSpPr>
          <p:nvPr>
            <p:ph idx="14"/>
          </p:nvPr>
        </p:nvSpPr>
        <p:spPr>
          <a:xfrm>
            <a:off x="5173578" y="2201490"/>
            <a:ext cx="3513222" cy="3926594"/>
          </a:xfrm>
        </p:spPr>
        <p:txBody>
          <a:bodyPr/>
          <a:lstStyle/>
          <a:p>
            <a:pPr marL="255600" indent="-255600">
              <a:spcBef>
                <a:spcPts val="1500"/>
              </a:spcBef>
              <a:buClr>
                <a:schemeClr val="tx2"/>
              </a:buClr>
              <a:buSzPct val="100000"/>
              <a:buFont typeface="Arial" panose="020B0604020202020204" pitchFamily="34" charset="0"/>
              <a:buChar char="•"/>
              <a:defRPr/>
            </a:pPr>
            <a:r>
              <a:rPr lang="en-US" sz="2200" dirty="0">
                <a:latin typeface="+mn-lt"/>
                <a:ea typeface="ＭＳ Ｐゴシック" charset="0"/>
                <a:cs typeface="ＭＳ Ｐゴシック" charset="0"/>
              </a:rPr>
              <a:t>specific protocols:</a:t>
            </a:r>
          </a:p>
          <a:p>
            <a:pPr marL="741600" lvl="1" indent="-284400">
              <a:spcBef>
                <a:spcPts val="600"/>
              </a:spcBef>
              <a:buClr>
                <a:schemeClr val="tx2"/>
              </a:buClr>
              <a:buSzTx/>
              <a:buFont typeface="Arial" panose="020B0604020202020204" pitchFamily="34" charset="0"/>
              <a:buChar char="−"/>
              <a:defRPr/>
            </a:pPr>
            <a:r>
              <a:rPr lang="en-US" sz="2200" dirty="0" smtClean="0">
                <a:latin typeface="+mn-lt"/>
                <a:ea typeface="ＭＳ Ｐゴシック" charset="0"/>
                <a:cs typeface="ＭＳ Ｐゴシック" charset="0"/>
              </a:rPr>
              <a:t>H</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T</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T</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P</a:t>
            </a:r>
            <a:endParaRPr lang="en-US" sz="2200" dirty="0">
              <a:latin typeface="+mn-lt"/>
              <a:ea typeface="ＭＳ Ｐゴシック" charset="0"/>
              <a:cs typeface="ＭＳ Ｐゴシック" charset="0"/>
            </a:endParaRPr>
          </a:p>
          <a:p>
            <a:pPr marL="741600" lvl="1" indent="-284400">
              <a:spcBef>
                <a:spcPts val="600"/>
              </a:spcBef>
              <a:buClr>
                <a:schemeClr val="tx2"/>
              </a:buClr>
              <a:buSzTx/>
              <a:buFont typeface="Arial" panose="020B0604020202020204" pitchFamily="34" charset="0"/>
              <a:buChar char="−"/>
              <a:defRPr/>
            </a:pPr>
            <a:r>
              <a:rPr lang="en-US" sz="2200" dirty="0" smtClean="0">
                <a:latin typeface="+mn-lt"/>
                <a:ea typeface="ＭＳ Ｐゴシック" charset="0"/>
                <a:cs typeface="ＭＳ Ｐゴシック" charset="0"/>
              </a:rPr>
              <a:t>S</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M</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T</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P</a:t>
            </a:r>
            <a:r>
              <a:rPr lang="en-US" sz="2200" dirty="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O</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P</a:t>
            </a:r>
            <a:r>
              <a:rPr lang="en-US" sz="2200" dirty="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I</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M</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A</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P</a:t>
            </a:r>
            <a:endParaRPr lang="en-US" sz="2200" dirty="0">
              <a:latin typeface="+mn-lt"/>
              <a:ea typeface="ＭＳ Ｐゴシック" charset="0"/>
              <a:cs typeface="ＭＳ Ｐゴシック" charset="0"/>
            </a:endParaRPr>
          </a:p>
          <a:p>
            <a:pPr marL="741600" lvl="1" indent="-284400">
              <a:spcBef>
                <a:spcPts val="600"/>
              </a:spcBef>
              <a:buClr>
                <a:schemeClr val="tx2"/>
              </a:buClr>
              <a:buSzTx/>
              <a:buFont typeface="Arial" panose="020B0604020202020204" pitchFamily="34" charset="0"/>
              <a:buChar char="−"/>
              <a:defRPr/>
            </a:pPr>
            <a:r>
              <a:rPr lang="en-US" sz="2200" dirty="0" smtClean="0">
                <a:latin typeface="+mn-lt"/>
                <a:ea typeface="ＭＳ Ｐゴシック" charset="0"/>
                <a:cs typeface="ＭＳ Ｐゴシック" charset="0"/>
              </a:rPr>
              <a:t>D</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N</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S</a:t>
            </a:r>
            <a:endParaRPr lang="en-US" sz="2200" dirty="0">
              <a:latin typeface="+mn-lt"/>
              <a:ea typeface="ＭＳ Ｐゴシック" charset="0"/>
              <a:cs typeface="ＭＳ Ｐゴシック" charset="0"/>
            </a:endParaRPr>
          </a:p>
          <a:p>
            <a:pPr marL="741600" lvl="1" indent="-284400">
              <a:spcBef>
                <a:spcPts val="600"/>
              </a:spcBef>
              <a:buClr>
                <a:schemeClr val="tx2"/>
              </a:buClr>
              <a:buSzTx/>
              <a:buFont typeface="Arial" panose="020B0604020202020204" pitchFamily="34" charset="0"/>
              <a:buChar char="−"/>
              <a:defRPr/>
            </a:pPr>
            <a:r>
              <a:rPr lang="en-US" sz="2200" dirty="0">
                <a:latin typeface="+mn-lt"/>
                <a:ea typeface="ＭＳ Ｐゴシック" charset="0"/>
                <a:cs typeface="ＭＳ Ｐゴシック" charset="0"/>
              </a:rPr>
              <a:t>P2P: BitTorrent</a:t>
            </a:r>
          </a:p>
          <a:p>
            <a:pPr marL="255600" indent="-255600">
              <a:spcBef>
                <a:spcPts val="1500"/>
              </a:spcBef>
              <a:buClr>
                <a:schemeClr val="tx2"/>
              </a:buClr>
              <a:buSzPct val="100000"/>
              <a:buFont typeface="Arial" panose="020B0604020202020204" pitchFamily="34" charset="0"/>
              <a:buChar char="•"/>
              <a:defRPr/>
            </a:pPr>
            <a:r>
              <a:rPr lang="en-US" sz="2200" dirty="0">
                <a:latin typeface="+mn-lt"/>
                <a:ea typeface="ＭＳ Ｐゴシック" charset="0"/>
                <a:cs typeface="ＭＳ Ｐゴシック" charset="0"/>
              </a:rPr>
              <a:t>video streaming, </a:t>
            </a:r>
            <a:r>
              <a:rPr lang="en-US" sz="2200" dirty="0" smtClean="0">
                <a:latin typeface="+mn-lt"/>
                <a:ea typeface="ＭＳ Ｐゴシック" charset="0"/>
                <a:cs typeface="ＭＳ Ｐゴシック" charset="0"/>
              </a:rPr>
              <a:t>C</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D</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N</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s</a:t>
            </a:r>
            <a:endParaRPr lang="en-US" sz="2200" dirty="0">
              <a:latin typeface="+mn-lt"/>
              <a:ea typeface="ＭＳ Ｐゴシック" charset="0"/>
              <a:cs typeface="ＭＳ Ｐゴシック" charset="0"/>
            </a:endParaRPr>
          </a:p>
          <a:p>
            <a:pPr marL="255600" indent="-255600">
              <a:spcBef>
                <a:spcPts val="1500"/>
              </a:spcBef>
              <a:buClr>
                <a:schemeClr val="tx2"/>
              </a:buClr>
              <a:buSzPct val="100000"/>
              <a:buFont typeface="Arial" panose="020B0604020202020204" pitchFamily="34" charset="0"/>
              <a:buChar char="•"/>
              <a:defRPr/>
            </a:pPr>
            <a:r>
              <a:rPr lang="en-US" sz="2200" dirty="0">
                <a:latin typeface="+mn-lt"/>
                <a:ea typeface="ＭＳ Ｐゴシック" charset="0"/>
                <a:cs typeface="ＭＳ Ｐゴシック" charset="0"/>
              </a:rPr>
              <a:t>socket </a:t>
            </a:r>
            <a:r>
              <a:rPr lang="en-US" sz="2200" dirty="0" smtClean="0">
                <a:latin typeface="+mn-lt"/>
                <a:ea typeface="ＭＳ Ｐゴシック" charset="0"/>
                <a:cs typeface="ＭＳ Ｐゴシック" charset="0"/>
              </a:rPr>
              <a:t>programming:</a:t>
            </a:r>
            <a:endParaRPr lang="en-US" sz="2200" dirty="0">
              <a:latin typeface="+mn-lt"/>
              <a:ea typeface="ＭＳ Ｐゴシック" charset="0"/>
              <a:cs typeface="ＭＳ Ｐゴシック" charset="0"/>
            </a:endParaRPr>
          </a:p>
          <a:p>
            <a:pPr marL="0" indent="176213">
              <a:spcBef>
                <a:spcPts val="1500"/>
              </a:spcBef>
              <a:buClr>
                <a:schemeClr val="tx2"/>
              </a:buClr>
              <a:buSzPct val="100000"/>
              <a:defRPr/>
            </a:pPr>
            <a:r>
              <a:rPr lang="en-US" sz="2200" dirty="0" smtClean="0">
                <a:latin typeface="+mn-lt"/>
                <a:ea typeface="ＭＳ Ｐゴシック" charset="0"/>
                <a:cs typeface="ＭＳ Ｐゴシック" charset="0"/>
              </a:rPr>
              <a:t>T</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C</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P</a:t>
            </a:r>
            <a:r>
              <a:rPr lang="en-US" sz="2200" dirty="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U</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D</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P sockets</a:t>
            </a:r>
            <a:endParaRPr lang="en-US" sz="2200" dirty="0">
              <a:latin typeface="+mn-lt"/>
              <a:ea typeface="ＭＳ Ｐゴシック" charset="0"/>
              <a:cs typeface="ＭＳ Ｐゴシック" charset="0"/>
            </a:endParaRPr>
          </a:p>
        </p:txBody>
      </p:sp>
    </p:spTree>
    <p:extLst>
      <p:ext uri="{BB962C8B-B14F-4D97-AF65-F5344CB8AC3E}">
        <p14:creationId xmlns:p14="http://schemas.microsoft.com/office/powerpoint/2010/main" val="248319503"/>
      </p:ext>
    </p:extLst>
  </p:cSld>
  <p:clrMapOvr>
    <a:masterClrMapping/>
  </p:clrMapOvr>
  <p:transition spd="slow"/>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dirty="0">
                <a:solidFill>
                  <a:schemeClr val="tx2"/>
                </a:solidFill>
                <a:latin typeface="Times New Roman" panose="02020603050405020304" pitchFamily="18" charset="0"/>
                <a:cs typeface="Times New Roman" panose="02020603050405020304" pitchFamily="18" charset="0"/>
              </a:rPr>
              <a:t>Chapter 2: Summary </a:t>
            </a:r>
            <a:r>
              <a:rPr lang="en-US" sz="2000" dirty="0" smtClean="0">
                <a:solidFill>
                  <a:schemeClr val="tx2"/>
                </a:solidFill>
                <a:latin typeface="Times New Roman" panose="02020603050405020304" pitchFamily="18" charset="0"/>
                <a:cs typeface="Times New Roman" panose="02020603050405020304" pitchFamily="18" charset="0"/>
              </a:rPr>
              <a:t>(2 </a:t>
            </a:r>
            <a:r>
              <a:rPr lang="en-US" sz="2000" dirty="0">
                <a:solidFill>
                  <a:schemeClr val="tx2"/>
                </a:solidFill>
                <a:latin typeface="Times New Roman" panose="02020603050405020304" pitchFamily="18" charset="0"/>
                <a:cs typeface="Times New Roman" panose="02020603050405020304" pitchFamily="18" charset="0"/>
              </a:rPr>
              <a:t>of 2)</a:t>
            </a:r>
            <a:endParaRPr lang="en-US" sz="2000" dirty="0"/>
          </a:p>
        </p:txBody>
      </p:sp>
      <p:sp>
        <p:nvSpPr>
          <p:cNvPr id="5" name="Content Placeholder 4"/>
          <p:cNvSpPr>
            <a:spLocks noGrp="1"/>
          </p:cNvSpPr>
          <p:nvPr>
            <p:ph idx="1"/>
          </p:nvPr>
        </p:nvSpPr>
        <p:spPr>
          <a:xfrm>
            <a:off x="457200" y="1600200"/>
            <a:ext cx="8229600" cy="457200"/>
          </a:xfrm>
        </p:spPr>
        <p:txBody>
          <a:bodyPr/>
          <a:lstStyle/>
          <a:p>
            <a:pPr marL="0" indent="0">
              <a:spcBef>
                <a:spcPts val="1500"/>
              </a:spcBef>
            </a:pPr>
            <a:r>
              <a:rPr lang="en-US" altLang="en-US" sz="2000" b="1" dirty="0">
                <a:solidFill>
                  <a:schemeClr val="bg2"/>
                </a:solidFill>
                <a:latin typeface="+mn-lt"/>
              </a:rPr>
              <a:t>most importantly: learned about protocols</a:t>
            </a:r>
            <a:r>
              <a:rPr lang="en-US" altLang="en-US" sz="2000" b="1" dirty="0" smtClean="0">
                <a:solidFill>
                  <a:schemeClr val="bg2"/>
                </a:solidFill>
                <a:latin typeface="+mn-lt"/>
              </a:rPr>
              <a:t>!</a:t>
            </a:r>
            <a:endParaRPr lang="en-US" altLang="en-US" sz="2000" b="1" dirty="0">
              <a:solidFill>
                <a:schemeClr val="bg2"/>
              </a:solidFill>
              <a:latin typeface="+mn-lt"/>
            </a:endParaRPr>
          </a:p>
        </p:txBody>
      </p:sp>
      <p:sp>
        <p:nvSpPr>
          <p:cNvPr id="6" name="Content Placeholder 5"/>
          <p:cNvSpPr>
            <a:spLocks noGrp="1"/>
          </p:cNvSpPr>
          <p:nvPr>
            <p:ph idx="13"/>
          </p:nvPr>
        </p:nvSpPr>
        <p:spPr>
          <a:xfrm>
            <a:off x="473720" y="2235574"/>
            <a:ext cx="3902337" cy="3985612"/>
          </a:xfrm>
        </p:spPr>
        <p:txBody>
          <a:bodyPr/>
          <a:lstStyle/>
          <a:p>
            <a:pPr marL="255600" indent="-255600">
              <a:spcBef>
                <a:spcPts val="1500"/>
              </a:spcBef>
              <a:buClr>
                <a:schemeClr val="tx2"/>
              </a:buClr>
              <a:buFont typeface="Arial" panose="020B0604020202020204" pitchFamily="34" charset="0"/>
              <a:buChar char="•"/>
            </a:pPr>
            <a:r>
              <a:rPr lang="en-US" altLang="en-US" sz="2000" dirty="0">
                <a:latin typeface="+mn-lt"/>
              </a:rPr>
              <a:t>typical request/reply message exchange:</a:t>
            </a:r>
          </a:p>
          <a:p>
            <a:pPr marL="741600" lvl="1" indent="-284400">
              <a:spcBef>
                <a:spcPts val="600"/>
              </a:spcBef>
              <a:buClr>
                <a:schemeClr val="tx2"/>
              </a:buClr>
              <a:buFont typeface="Arial" panose="020B0604020202020204" pitchFamily="34" charset="0"/>
              <a:buChar char="−"/>
            </a:pPr>
            <a:r>
              <a:rPr lang="en-US" altLang="en-US" sz="2000" dirty="0">
                <a:latin typeface="+mn-lt"/>
              </a:rPr>
              <a:t>client requests info or service</a:t>
            </a:r>
          </a:p>
          <a:p>
            <a:pPr marL="741600" lvl="1" indent="-284400">
              <a:spcBef>
                <a:spcPts val="600"/>
              </a:spcBef>
              <a:buClr>
                <a:schemeClr val="tx2"/>
              </a:buClr>
              <a:buFont typeface="Arial" panose="020B0604020202020204" pitchFamily="34" charset="0"/>
              <a:buChar char="−"/>
            </a:pPr>
            <a:r>
              <a:rPr lang="en-US" altLang="en-US" sz="2000" dirty="0">
                <a:latin typeface="+mn-lt"/>
              </a:rPr>
              <a:t>server responds with data, status code</a:t>
            </a:r>
          </a:p>
          <a:p>
            <a:pPr marL="255600" indent="-255600">
              <a:spcBef>
                <a:spcPts val="1500"/>
              </a:spcBef>
              <a:buClr>
                <a:schemeClr val="tx2"/>
              </a:buClr>
              <a:buFont typeface="Arial" panose="020B0604020202020204" pitchFamily="34" charset="0"/>
              <a:buChar char="•"/>
            </a:pPr>
            <a:r>
              <a:rPr lang="en-US" altLang="en-US" sz="2000" dirty="0">
                <a:latin typeface="+mn-lt"/>
              </a:rPr>
              <a:t>message formats:</a:t>
            </a:r>
          </a:p>
          <a:p>
            <a:pPr marL="741600" lvl="1" indent="-284400">
              <a:spcBef>
                <a:spcPts val="600"/>
              </a:spcBef>
              <a:buClr>
                <a:schemeClr val="tx2"/>
              </a:buClr>
              <a:buFont typeface="Arial" panose="020B0604020202020204" pitchFamily="34" charset="0"/>
              <a:buChar char="−"/>
            </a:pPr>
            <a:r>
              <a:rPr lang="en-US" altLang="en-US" sz="2000" b="1" dirty="0">
                <a:solidFill>
                  <a:schemeClr val="bg2"/>
                </a:solidFill>
                <a:latin typeface="+mn-lt"/>
              </a:rPr>
              <a:t>headers:</a:t>
            </a:r>
            <a:r>
              <a:rPr lang="en-US" altLang="en-US" sz="2000" dirty="0">
                <a:latin typeface="+mn-lt"/>
              </a:rPr>
              <a:t> fields giving info about data</a:t>
            </a:r>
          </a:p>
          <a:p>
            <a:pPr marL="741600" lvl="1" indent="-284400">
              <a:spcBef>
                <a:spcPts val="600"/>
              </a:spcBef>
              <a:buClr>
                <a:schemeClr val="tx2"/>
              </a:buClr>
              <a:buFont typeface="Arial" panose="020B0604020202020204" pitchFamily="34" charset="0"/>
              <a:buChar char="−"/>
            </a:pPr>
            <a:r>
              <a:rPr lang="en-US" altLang="en-US" sz="2000" b="1" dirty="0">
                <a:solidFill>
                  <a:schemeClr val="bg2"/>
                </a:solidFill>
                <a:latin typeface="+mn-lt"/>
              </a:rPr>
              <a:t>data: </a:t>
            </a:r>
            <a:r>
              <a:rPr lang="en-US" altLang="en-US" sz="2000" dirty="0">
                <a:latin typeface="+mn-lt"/>
              </a:rPr>
              <a:t>info(payload) </a:t>
            </a:r>
            <a:r>
              <a:rPr lang="en-US" altLang="en-US" sz="2000" dirty="0" smtClean="0">
                <a:latin typeface="+mn-lt"/>
              </a:rPr>
              <a:t>being communicated</a:t>
            </a:r>
            <a:endParaRPr lang="en-US" altLang="en-US" sz="2000" dirty="0">
              <a:latin typeface="+mn-lt"/>
            </a:endParaRPr>
          </a:p>
        </p:txBody>
      </p:sp>
      <p:sp>
        <p:nvSpPr>
          <p:cNvPr id="7" name="Content Placeholder 6"/>
          <p:cNvSpPr>
            <a:spLocks noGrp="1"/>
          </p:cNvSpPr>
          <p:nvPr>
            <p:ph idx="14"/>
          </p:nvPr>
        </p:nvSpPr>
        <p:spPr>
          <a:xfrm>
            <a:off x="4620986" y="2266800"/>
            <a:ext cx="4082334" cy="3954386"/>
          </a:xfrm>
        </p:spPr>
        <p:txBody>
          <a:bodyPr/>
          <a:lstStyle/>
          <a:p>
            <a:pPr marL="0" indent="0">
              <a:buClr>
                <a:srgbClr val="3333CC"/>
              </a:buClr>
            </a:pPr>
            <a:r>
              <a:rPr lang="en-US" altLang="en-US" sz="2000" b="1" dirty="0">
                <a:solidFill>
                  <a:schemeClr val="bg2"/>
                </a:solidFill>
                <a:latin typeface="+mn-lt"/>
              </a:rPr>
              <a:t>important themes</a:t>
            </a:r>
            <a:r>
              <a:rPr lang="en-US" altLang="en-US" sz="2000" b="1" dirty="0" smtClean="0">
                <a:solidFill>
                  <a:schemeClr val="bg2"/>
                </a:solidFill>
                <a:latin typeface="+mn-lt"/>
              </a:rPr>
              <a:t>:</a:t>
            </a:r>
            <a:endParaRPr lang="en-US" altLang="en-US" sz="2000" i="1" dirty="0">
              <a:solidFill>
                <a:srgbClr val="FF3300"/>
              </a:solidFill>
              <a:latin typeface="+mn-lt"/>
            </a:endParaRPr>
          </a:p>
          <a:p>
            <a:pPr marL="255600" indent="-255600">
              <a:spcBef>
                <a:spcPts val="1500"/>
              </a:spcBef>
              <a:buClr>
                <a:schemeClr val="tx2"/>
              </a:buClr>
              <a:buSzPct val="100000"/>
              <a:buFont typeface="Arial" panose="020B0604020202020204" pitchFamily="34" charset="0"/>
              <a:buChar char="•"/>
            </a:pPr>
            <a:r>
              <a:rPr lang="en-US" altLang="en-US" sz="2000" dirty="0">
                <a:latin typeface="+mn-lt"/>
              </a:rPr>
              <a:t>control </a:t>
            </a:r>
            <a:r>
              <a:rPr lang="en-US" altLang="en-US" sz="2000" dirty="0" smtClean="0">
                <a:latin typeface="+mn-lt"/>
              </a:rPr>
              <a:t>v</a:t>
            </a:r>
            <a:r>
              <a:rPr lang="en-US" altLang="en-US" sz="100" dirty="0" smtClean="0">
                <a:solidFill>
                  <a:schemeClr val="bg1"/>
                </a:solidFill>
                <a:latin typeface="+mn-lt"/>
              </a:rPr>
              <a:t>ersu</a:t>
            </a:r>
            <a:r>
              <a:rPr lang="en-US" altLang="en-US" sz="2000" dirty="0" smtClean="0">
                <a:latin typeface="+mn-lt"/>
              </a:rPr>
              <a:t>s </a:t>
            </a:r>
            <a:r>
              <a:rPr lang="en-US" altLang="en-US" sz="2000" dirty="0">
                <a:latin typeface="+mn-lt"/>
              </a:rPr>
              <a:t>messages</a:t>
            </a:r>
          </a:p>
          <a:p>
            <a:pPr marL="741600" lvl="1" indent="-284400">
              <a:spcBef>
                <a:spcPts val="600"/>
              </a:spcBef>
              <a:buClr>
                <a:schemeClr val="tx2"/>
              </a:buClr>
              <a:buSzPct val="100000"/>
              <a:buFont typeface="Arial" panose="020B0604020202020204" pitchFamily="34" charset="0"/>
              <a:buChar char="−"/>
            </a:pPr>
            <a:r>
              <a:rPr lang="en-US" altLang="en-US" sz="2000" dirty="0">
                <a:latin typeface="+mn-lt"/>
              </a:rPr>
              <a:t>in-band, out-of-band</a:t>
            </a:r>
          </a:p>
          <a:p>
            <a:pPr marL="255600" indent="-255600">
              <a:spcBef>
                <a:spcPts val="1500"/>
              </a:spcBef>
              <a:buClr>
                <a:schemeClr val="tx2"/>
              </a:buClr>
              <a:buSzPct val="100000"/>
              <a:buFont typeface="Arial" panose="020B0604020202020204" pitchFamily="34" charset="0"/>
              <a:buChar char="•"/>
            </a:pPr>
            <a:r>
              <a:rPr lang="en-US" altLang="en-US" sz="2000" dirty="0">
                <a:latin typeface="+mn-lt"/>
              </a:rPr>
              <a:t>centralized </a:t>
            </a:r>
            <a:r>
              <a:rPr lang="en-US" altLang="en-US" sz="2000" dirty="0" smtClean="0">
                <a:latin typeface="+mn-lt"/>
              </a:rPr>
              <a:t>v</a:t>
            </a:r>
            <a:r>
              <a:rPr lang="en-US" altLang="en-US" sz="100" dirty="0" smtClean="0">
                <a:solidFill>
                  <a:schemeClr val="bg1"/>
                </a:solidFill>
                <a:latin typeface="+mn-lt"/>
              </a:rPr>
              <a:t>ersu</a:t>
            </a:r>
            <a:r>
              <a:rPr lang="en-US" altLang="en-US" sz="2000" dirty="0" smtClean="0">
                <a:latin typeface="+mn-lt"/>
              </a:rPr>
              <a:t>s decentralized</a:t>
            </a:r>
            <a:endParaRPr lang="en-US" altLang="en-US" sz="2000" dirty="0">
              <a:latin typeface="+mn-lt"/>
            </a:endParaRPr>
          </a:p>
          <a:p>
            <a:pPr marL="255600" indent="-255600">
              <a:spcBef>
                <a:spcPts val="1500"/>
              </a:spcBef>
              <a:buClr>
                <a:schemeClr val="tx2"/>
              </a:buClr>
              <a:buSzPct val="100000"/>
              <a:buFont typeface="Arial" panose="020B0604020202020204" pitchFamily="34" charset="0"/>
              <a:buChar char="•"/>
            </a:pPr>
            <a:r>
              <a:rPr lang="en-US" altLang="en-US" sz="2000" dirty="0">
                <a:latin typeface="+mn-lt"/>
              </a:rPr>
              <a:t>stateless </a:t>
            </a:r>
            <a:r>
              <a:rPr lang="en-US" altLang="en-US" sz="2000" dirty="0" smtClean="0">
                <a:latin typeface="+mn-lt"/>
              </a:rPr>
              <a:t>v</a:t>
            </a:r>
            <a:r>
              <a:rPr lang="en-US" altLang="en-US" sz="100" dirty="0" smtClean="0">
                <a:solidFill>
                  <a:schemeClr val="bg1"/>
                </a:solidFill>
                <a:latin typeface="+mn-lt"/>
              </a:rPr>
              <a:t>ersu</a:t>
            </a:r>
            <a:r>
              <a:rPr lang="en-US" altLang="en-US" sz="2000" dirty="0" smtClean="0">
                <a:latin typeface="+mn-lt"/>
              </a:rPr>
              <a:t>s </a:t>
            </a:r>
            <a:r>
              <a:rPr lang="en-US" altLang="en-US" sz="2000" dirty="0">
                <a:latin typeface="+mn-lt"/>
              </a:rPr>
              <a:t>stateful</a:t>
            </a:r>
          </a:p>
          <a:p>
            <a:pPr marL="255600" indent="-255600">
              <a:spcBef>
                <a:spcPts val="1500"/>
              </a:spcBef>
              <a:buClr>
                <a:schemeClr val="tx2"/>
              </a:buClr>
              <a:buSzPct val="100000"/>
              <a:buFont typeface="Arial" panose="020B0604020202020204" pitchFamily="34" charset="0"/>
              <a:buChar char="•"/>
            </a:pPr>
            <a:r>
              <a:rPr lang="en-US" altLang="en-US" sz="2000" dirty="0">
                <a:latin typeface="+mn-lt"/>
              </a:rPr>
              <a:t>reliable </a:t>
            </a:r>
            <a:r>
              <a:rPr lang="en-US" altLang="en-US" sz="2000" dirty="0" smtClean="0">
                <a:latin typeface="+mn-lt"/>
              </a:rPr>
              <a:t>v</a:t>
            </a:r>
            <a:r>
              <a:rPr lang="en-US" altLang="en-US" sz="100" dirty="0" smtClean="0">
                <a:solidFill>
                  <a:schemeClr val="bg1"/>
                </a:solidFill>
                <a:latin typeface="+mn-lt"/>
              </a:rPr>
              <a:t>ersu</a:t>
            </a:r>
            <a:r>
              <a:rPr lang="en-US" altLang="en-US" sz="2000" dirty="0" smtClean="0">
                <a:latin typeface="+mn-lt"/>
              </a:rPr>
              <a:t>s </a:t>
            </a:r>
            <a:r>
              <a:rPr lang="en-US" altLang="en-US" sz="2000" dirty="0">
                <a:latin typeface="+mn-lt"/>
              </a:rPr>
              <a:t>unreliable message </a:t>
            </a:r>
            <a:r>
              <a:rPr lang="en-US" altLang="en-US" sz="2000" dirty="0" smtClean="0">
                <a:latin typeface="+mn-lt"/>
              </a:rPr>
              <a:t>transfer</a:t>
            </a:r>
            <a:endParaRPr lang="en-US" altLang="en-US" sz="2000" dirty="0">
              <a:latin typeface="+mn-lt"/>
            </a:endParaRPr>
          </a:p>
          <a:p>
            <a:pPr marL="255600" indent="-255600">
              <a:spcBef>
                <a:spcPts val="1500"/>
              </a:spcBef>
              <a:buClr>
                <a:schemeClr val="tx2"/>
              </a:buClr>
              <a:buSzPct val="100000"/>
              <a:buFont typeface="Arial" panose="020B0604020202020204" pitchFamily="34" charset="0"/>
              <a:buChar char="•"/>
            </a:pPr>
            <a:r>
              <a:rPr lang="en-US" altLang="ja-JP" sz="2000" dirty="0" smtClean="0">
                <a:latin typeface="+mn-lt"/>
              </a:rPr>
              <a:t>“complexity </a:t>
            </a:r>
            <a:r>
              <a:rPr lang="en-US" altLang="ja-JP" sz="2000" dirty="0">
                <a:latin typeface="+mn-lt"/>
              </a:rPr>
              <a:t>at network </a:t>
            </a:r>
            <a:r>
              <a:rPr lang="en-US" altLang="ja-JP" sz="2000" dirty="0" smtClean="0">
                <a:latin typeface="+mn-lt"/>
              </a:rPr>
              <a:t>edge”</a:t>
            </a:r>
            <a:endParaRPr lang="en-US" altLang="en-US" sz="2000" dirty="0">
              <a:latin typeface="+mn-lt"/>
            </a:endParaRPr>
          </a:p>
        </p:txBody>
      </p:sp>
    </p:spTree>
    <p:extLst>
      <p:ext uri="{BB962C8B-B14F-4D97-AF65-F5344CB8AC3E}">
        <p14:creationId xmlns:p14="http://schemas.microsoft.com/office/powerpoint/2010/main" val="385555642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txBox="1">
            <a:spLocks noGrp="1"/>
          </p:cNvSpPr>
          <p:nvPr>
            <p:ph type="title"/>
          </p:nvPr>
        </p:nvSpPr>
        <p:spPr>
          <a:xfrm>
            <a:off x="457200" y="215900"/>
            <a:ext cx="8229600" cy="1096963"/>
          </a:xfrm>
        </p:spPr>
        <p:txBody>
          <a:bodyPr>
            <a:spAutoFit/>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Addressing Processes</a:t>
            </a:r>
          </a:p>
        </p:txBody>
      </p:sp>
      <p:sp>
        <p:nvSpPr>
          <p:cNvPr id="3" name="Text Placeholder 2"/>
          <p:cNvSpPr>
            <a:spLocks noGrp="1"/>
          </p:cNvSpPr>
          <p:nvPr>
            <p:ph type="body" idx="1"/>
          </p:nvPr>
        </p:nvSpPr>
        <p:spPr>
          <a:xfrm>
            <a:off x="457200" y="1600200"/>
            <a:ext cx="4175125" cy="3225800"/>
          </a:xfrm>
        </p:spPr>
        <p:txBody>
          <a:bodyPr/>
          <a:lstStyle/>
          <a:p>
            <a:pPr>
              <a:defRPr/>
            </a:pPr>
            <a:r>
              <a:rPr lang="en-US" altLang="en-US" sz="1800" dirty="0">
                <a:latin typeface="+mn-lt"/>
              </a:rPr>
              <a:t>to receive messages, process </a:t>
            </a:r>
            <a:r>
              <a:rPr lang="en-US" altLang="en-US" sz="1800" dirty="0" smtClean="0">
                <a:latin typeface="+mn-lt"/>
              </a:rPr>
              <a:t>must </a:t>
            </a:r>
            <a:r>
              <a:rPr lang="en-US" altLang="en-US" sz="1800" dirty="0">
                <a:latin typeface="+mn-lt"/>
              </a:rPr>
              <a:t>have </a:t>
            </a:r>
            <a:r>
              <a:rPr lang="en-US" altLang="en-US" sz="1800" b="1" dirty="0">
                <a:solidFill>
                  <a:schemeClr val="tx1"/>
                </a:solidFill>
                <a:latin typeface="+mn-lt"/>
              </a:rPr>
              <a:t>identifier</a:t>
            </a:r>
          </a:p>
          <a:p>
            <a:pPr>
              <a:defRPr/>
            </a:pPr>
            <a:r>
              <a:rPr lang="en-US" altLang="en-US" sz="1800" dirty="0">
                <a:latin typeface="+mn-lt"/>
              </a:rPr>
              <a:t>host device has unique 32-bit </a:t>
            </a:r>
            <a:r>
              <a:rPr lang="en-US" altLang="en-US" sz="1800" dirty="0" smtClean="0">
                <a:latin typeface="+mn-lt"/>
              </a:rPr>
              <a:t>I</a:t>
            </a:r>
            <a:r>
              <a:rPr lang="en-US" altLang="en-US" sz="100" dirty="0" smtClean="0">
                <a:latin typeface="+mn-lt"/>
              </a:rPr>
              <a:t> </a:t>
            </a:r>
            <a:r>
              <a:rPr lang="en-US" altLang="en-US" sz="1800" dirty="0" smtClean="0">
                <a:latin typeface="+mn-lt"/>
              </a:rPr>
              <a:t>P </a:t>
            </a:r>
            <a:r>
              <a:rPr lang="en-US" altLang="en-US" sz="1800" dirty="0">
                <a:latin typeface="+mn-lt"/>
              </a:rPr>
              <a:t>address</a:t>
            </a:r>
          </a:p>
          <a:p>
            <a:pPr>
              <a:defRPr/>
            </a:pPr>
            <a:r>
              <a:rPr lang="en-US" altLang="en-US" sz="1800" b="1" dirty="0">
                <a:solidFill>
                  <a:schemeClr val="tx1"/>
                </a:solidFill>
                <a:latin typeface="+mn-lt"/>
              </a:rPr>
              <a:t>Q: </a:t>
            </a:r>
            <a:r>
              <a:rPr lang="en-US" altLang="en-US" sz="1800" dirty="0">
                <a:latin typeface="+mn-lt"/>
              </a:rPr>
              <a:t>does </a:t>
            </a:r>
            <a:r>
              <a:rPr lang="en-US" altLang="en-US" sz="1800" dirty="0" smtClean="0">
                <a:latin typeface="+mn-lt"/>
              </a:rPr>
              <a:t>I</a:t>
            </a:r>
            <a:r>
              <a:rPr lang="en-US" altLang="en-US" sz="100" dirty="0" smtClean="0">
                <a:latin typeface="+mn-lt"/>
              </a:rPr>
              <a:t> </a:t>
            </a:r>
            <a:r>
              <a:rPr lang="en-US" altLang="en-US" sz="1800" dirty="0" smtClean="0">
                <a:latin typeface="+mn-lt"/>
              </a:rPr>
              <a:t>P </a:t>
            </a:r>
            <a:r>
              <a:rPr lang="en-US" altLang="en-US" sz="1800" dirty="0">
                <a:latin typeface="+mn-lt"/>
              </a:rPr>
              <a:t>address of host on which process runs suffice for identifying the process?</a:t>
            </a:r>
          </a:p>
          <a:p>
            <a:pPr marL="741600" lvl="1" indent="-284400">
              <a:buFont typeface="Arial" panose="020B0604020202020204" pitchFamily="34" charset="0"/>
              <a:buChar char="−"/>
              <a:defRPr/>
            </a:pPr>
            <a:r>
              <a:rPr lang="en-US" altLang="en-US" sz="1800" b="1" dirty="0">
                <a:solidFill>
                  <a:schemeClr val="tx1"/>
                </a:solidFill>
                <a:latin typeface="+mn-lt"/>
              </a:rPr>
              <a:t>A: </a:t>
            </a:r>
            <a:r>
              <a:rPr lang="en-US" altLang="en-US" sz="1800" dirty="0">
                <a:latin typeface="+mn-lt"/>
              </a:rPr>
              <a:t>no, </a:t>
            </a:r>
            <a:r>
              <a:rPr lang="en-US" altLang="en-US" sz="1800" b="1" dirty="0">
                <a:latin typeface="+mn-lt"/>
              </a:rPr>
              <a:t>many</a:t>
            </a:r>
            <a:r>
              <a:rPr lang="en-US" altLang="en-US" sz="1800" dirty="0">
                <a:latin typeface="+mn-lt"/>
              </a:rPr>
              <a:t> processes can be running on same </a:t>
            </a:r>
            <a:r>
              <a:rPr lang="en-US" altLang="en-US" sz="1800" dirty="0" smtClean="0">
                <a:latin typeface="+mn-lt"/>
              </a:rPr>
              <a:t>host</a:t>
            </a:r>
            <a:endParaRPr lang="en-US" altLang="en-US" sz="1800" dirty="0">
              <a:latin typeface="+mn-lt"/>
            </a:endParaRPr>
          </a:p>
        </p:txBody>
      </p:sp>
      <p:sp>
        <p:nvSpPr>
          <p:cNvPr id="4" name="Text Placeholder 3"/>
          <p:cNvSpPr>
            <a:spLocks noGrp="1"/>
          </p:cNvSpPr>
          <p:nvPr>
            <p:ph type="body" idx="2"/>
          </p:nvPr>
        </p:nvSpPr>
        <p:spPr>
          <a:xfrm>
            <a:off x="4714875" y="1595438"/>
            <a:ext cx="3879850" cy="4195762"/>
          </a:xfrm>
        </p:spPr>
        <p:txBody>
          <a:bodyPr/>
          <a:lstStyle/>
          <a:p>
            <a:pPr>
              <a:defRPr/>
            </a:pPr>
            <a:r>
              <a:rPr lang="en-US" altLang="en-US" sz="1800" b="1" dirty="0">
                <a:solidFill>
                  <a:schemeClr val="tx1"/>
                </a:solidFill>
                <a:latin typeface="+mn-lt"/>
              </a:rPr>
              <a:t>identifier</a:t>
            </a:r>
            <a:r>
              <a:rPr lang="en-US" altLang="en-US" sz="1800" dirty="0">
                <a:solidFill>
                  <a:srgbClr val="FF0000"/>
                </a:solidFill>
                <a:latin typeface="+mn-lt"/>
              </a:rPr>
              <a:t> </a:t>
            </a:r>
            <a:r>
              <a:rPr lang="en-US" altLang="en-US" sz="1800" dirty="0">
                <a:latin typeface="+mn-lt"/>
              </a:rPr>
              <a:t>includes both </a:t>
            </a:r>
            <a:r>
              <a:rPr lang="en-US" altLang="en-US" sz="1800" b="1" dirty="0" smtClean="0">
                <a:solidFill>
                  <a:schemeClr val="tx1"/>
                </a:solidFill>
                <a:latin typeface="+mn-lt"/>
              </a:rPr>
              <a:t>I</a:t>
            </a:r>
            <a:r>
              <a:rPr lang="en-US" altLang="en-US" sz="100" b="1" dirty="0" smtClean="0">
                <a:solidFill>
                  <a:schemeClr val="tx1"/>
                </a:solidFill>
                <a:latin typeface="+mn-lt"/>
              </a:rPr>
              <a:t> </a:t>
            </a:r>
            <a:r>
              <a:rPr lang="en-US" altLang="en-US" sz="1800" b="1" dirty="0" smtClean="0">
                <a:solidFill>
                  <a:schemeClr val="tx1"/>
                </a:solidFill>
                <a:latin typeface="+mn-lt"/>
              </a:rPr>
              <a:t>P </a:t>
            </a:r>
            <a:r>
              <a:rPr lang="en-US" altLang="en-US" sz="1800" b="1" dirty="0">
                <a:solidFill>
                  <a:schemeClr val="tx1"/>
                </a:solidFill>
                <a:latin typeface="+mn-lt"/>
              </a:rPr>
              <a:t>address</a:t>
            </a:r>
            <a:r>
              <a:rPr lang="en-US" altLang="en-US" sz="1800" dirty="0">
                <a:latin typeface="+mn-lt"/>
              </a:rPr>
              <a:t> and </a:t>
            </a:r>
            <a:r>
              <a:rPr lang="en-US" altLang="en-US" sz="1800" b="1" dirty="0">
                <a:solidFill>
                  <a:schemeClr val="tx1"/>
                </a:solidFill>
                <a:latin typeface="+mn-lt"/>
              </a:rPr>
              <a:t>port numbers</a:t>
            </a:r>
            <a:r>
              <a:rPr lang="en-US" altLang="en-US" sz="1800" dirty="0">
                <a:latin typeface="+mn-lt"/>
              </a:rPr>
              <a:t> associated with process on host.</a:t>
            </a:r>
          </a:p>
          <a:p>
            <a:pPr>
              <a:defRPr/>
            </a:pPr>
            <a:r>
              <a:rPr lang="en-US" altLang="en-US" sz="1800" dirty="0">
                <a:latin typeface="+mn-lt"/>
              </a:rPr>
              <a:t>example port numbers:</a:t>
            </a:r>
          </a:p>
          <a:p>
            <a:pPr marL="741600" lvl="1" indent="-284400">
              <a:defRPr/>
            </a:pPr>
            <a:r>
              <a:rPr lang="en-US" altLang="en-US" sz="1800" dirty="0" smtClean="0">
                <a:latin typeface="+mn-lt"/>
              </a:rPr>
              <a:t>H</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P </a:t>
            </a:r>
            <a:r>
              <a:rPr lang="en-US" altLang="en-US" sz="1800" dirty="0">
                <a:latin typeface="+mn-lt"/>
              </a:rPr>
              <a:t>server: 80</a:t>
            </a:r>
          </a:p>
          <a:p>
            <a:pPr marL="741600" lvl="1" indent="-284400">
              <a:defRPr/>
            </a:pPr>
            <a:r>
              <a:rPr lang="en-US" altLang="en-US" sz="1800" dirty="0">
                <a:latin typeface="+mn-lt"/>
              </a:rPr>
              <a:t>mail server: 25</a:t>
            </a:r>
          </a:p>
          <a:p>
            <a:pPr>
              <a:defRPr/>
            </a:pPr>
            <a:r>
              <a:rPr lang="en-US" altLang="en-US" sz="1800" dirty="0">
                <a:latin typeface="+mn-lt"/>
              </a:rPr>
              <a:t>to send </a:t>
            </a:r>
            <a:r>
              <a:rPr lang="en-US" altLang="en-US" sz="1800" dirty="0"/>
              <a:t>H</a:t>
            </a:r>
            <a:r>
              <a:rPr lang="en-US" altLang="en-US" sz="100" dirty="0"/>
              <a:t> </a:t>
            </a:r>
            <a:r>
              <a:rPr lang="en-US" altLang="en-US" sz="1800" dirty="0"/>
              <a:t>T</a:t>
            </a:r>
            <a:r>
              <a:rPr lang="en-US" altLang="en-US" sz="100" dirty="0"/>
              <a:t> </a:t>
            </a:r>
            <a:r>
              <a:rPr lang="en-US" altLang="en-US" sz="1800" dirty="0"/>
              <a:t>T</a:t>
            </a:r>
            <a:r>
              <a:rPr lang="en-US" altLang="en-US" sz="100" dirty="0"/>
              <a:t> </a:t>
            </a:r>
            <a:r>
              <a:rPr lang="en-US" altLang="en-US" sz="1800" dirty="0"/>
              <a:t>P</a:t>
            </a:r>
            <a:r>
              <a:rPr lang="en-US" altLang="en-US" sz="1800" dirty="0" smtClean="0">
                <a:latin typeface="+mn-lt"/>
              </a:rPr>
              <a:t> </a:t>
            </a:r>
            <a:r>
              <a:rPr lang="en-US" altLang="en-US" sz="1800" dirty="0">
                <a:latin typeface="+mn-lt"/>
              </a:rPr>
              <a:t>message to gaia.cs.umass.edu web server:</a:t>
            </a:r>
          </a:p>
          <a:p>
            <a:pPr marL="741600" lvl="1" indent="-284400">
              <a:defRPr/>
            </a:pPr>
            <a:r>
              <a:rPr lang="en-US" altLang="en-US" sz="1800" b="1" dirty="0" smtClean="0">
                <a:solidFill>
                  <a:schemeClr val="tx1"/>
                </a:solidFill>
                <a:latin typeface="+mn-lt"/>
              </a:rPr>
              <a:t>I</a:t>
            </a:r>
            <a:r>
              <a:rPr lang="en-US" altLang="en-US" sz="100" b="1" dirty="0" smtClean="0">
                <a:solidFill>
                  <a:schemeClr val="tx1"/>
                </a:solidFill>
                <a:latin typeface="+mn-lt"/>
              </a:rPr>
              <a:t> </a:t>
            </a:r>
            <a:r>
              <a:rPr lang="en-US" altLang="en-US" sz="1800" b="1" dirty="0" smtClean="0">
                <a:solidFill>
                  <a:schemeClr val="tx1"/>
                </a:solidFill>
                <a:latin typeface="+mn-lt"/>
              </a:rPr>
              <a:t>P </a:t>
            </a:r>
            <a:r>
              <a:rPr lang="en-US" altLang="en-US" sz="1800" b="1" dirty="0">
                <a:solidFill>
                  <a:schemeClr val="tx1"/>
                </a:solidFill>
                <a:latin typeface="+mn-lt"/>
              </a:rPr>
              <a:t>address:</a:t>
            </a:r>
            <a:r>
              <a:rPr lang="en-US" altLang="en-US" sz="1800" dirty="0">
                <a:solidFill>
                  <a:schemeClr val="accent2"/>
                </a:solidFill>
                <a:latin typeface="+mn-lt"/>
              </a:rPr>
              <a:t> </a:t>
            </a:r>
            <a:r>
              <a:rPr lang="en-US" altLang="en-US" sz="1800" dirty="0">
                <a:latin typeface="+mn-lt"/>
              </a:rPr>
              <a:t>128.119.245.12</a:t>
            </a:r>
          </a:p>
          <a:p>
            <a:pPr marL="741600" lvl="1" indent="-284400">
              <a:defRPr/>
            </a:pPr>
            <a:r>
              <a:rPr lang="en-US" altLang="en-US" sz="1800" b="1" dirty="0">
                <a:solidFill>
                  <a:schemeClr val="tx1"/>
                </a:solidFill>
                <a:latin typeface="+mn-lt"/>
              </a:rPr>
              <a:t>port number:</a:t>
            </a:r>
            <a:r>
              <a:rPr lang="en-US" altLang="en-US" sz="1800" dirty="0">
                <a:solidFill>
                  <a:schemeClr val="accent2"/>
                </a:solidFill>
                <a:latin typeface="+mn-lt"/>
              </a:rPr>
              <a:t> </a:t>
            </a:r>
            <a:r>
              <a:rPr lang="en-US" altLang="en-US" sz="1800" dirty="0">
                <a:latin typeface="+mn-lt"/>
              </a:rPr>
              <a:t>80</a:t>
            </a:r>
          </a:p>
          <a:p>
            <a:pPr>
              <a:defRPr/>
            </a:pPr>
            <a:r>
              <a:rPr lang="en-US" altLang="en-US" sz="1800" dirty="0">
                <a:latin typeface="+mn-lt"/>
              </a:rPr>
              <a:t>more shortly</a:t>
            </a:r>
            <a:r>
              <a:rPr lang="en-US" altLang="en-US" sz="1800" dirty="0" smtClean="0">
                <a:latin typeface="+mn-lt"/>
              </a:rPr>
              <a:t>…</a:t>
            </a:r>
            <a:endParaRPr lang="en-US" altLang="en-US" sz="1800" dirty="0">
              <a:latin typeface="+mn-lt"/>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txBox="1">
            <a:spLocks noGrp="1"/>
          </p:cNvSpPr>
          <p:nvPr>
            <p:ph type="title"/>
          </p:nvPr>
        </p:nvSpPr>
        <p:spPr>
          <a:xfrm>
            <a:off x="457200" y="604838"/>
            <a:ext cx="8229600" cy="708025"/>
          </a:xfrm>
        </p:spPr>
        <p:txBody>
          <a:bodyPr>
            <a:spAutoFit/>
          </a:bodyPr>
          <a:lstStyle/>
          <a:p>
            <a:pPr eaLnBrk="1" hangingPunct="1">
              <a:spcBef>
                <a:spcPct val="0"/>
              </a:spcBef>
              <a:buFont typeface="Times New Roman" panose="02020603050405020304" pitchFamily="18" charset="0"/>
              <a:buNone/>
            </a:pPr>
            <a:r>
              <a:rPr lang="en-US" altLang="en-US" dirty="0" smtClean="0">
                <a:latin typeface="Times New Roman" panose="02020603050405020304" pitchFamily="18" charset="0"/>
                <a:cs typeface="Times New Roman" panose="02020603050405020304" pitchFamily="18" charset="0"/>
                <a:sym typeface="Times New Roman" panose="02020603050405020304" pitchFamily="18" charset="0"/>
              </a:rPr>
              <a:t>Copyright</a:t>
            </a:r>
          </a:p>
        </p:txBody>
      </p:sp>
      <p:pic>
        <p:nvPicPr>
          <p:cNvPr id="168963" name="Picture 2" descr="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763" y="2309813"/>
            <a:ext cx="74231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Times New Roman" panose="02020603050405020304" pitchFamily="18" charset="0"/>
                <a:cs typeface="Times New Roman" panose="02020603050405020304" pitchFamily="18" charset="0"/>
                <a:sym typeface="Times New Roman" panose="02020603050405020304" pitchFamily="18" charset="0"/>
              </a:rPr>
              <a:t>App-layer protocol defines</a:t>
            </a:r>
            <a:endParaRPr lang="en-US" dirty="0"/>
          </a:p>
        </p:txBody>
      </p:sp>
      <p:sp>
        <p:nvSpPr>
          <p:cNvPr id="3" name="Text Placeholder 2"/>
          <p:cNvSpPr>
            <a:spLocks noGrp="1"/>
          </p:cNvSpPr>
          <p:nvPr>
            <p:ph type="body" idx="1"/>
          </p:nvPr>
        </p:nvSpPr>
        <p:spPr>
          <a:xfrm>
            <a:off x="457200" y="1600200"/>
            <a:ext cx="3790335" cy="4785851"/>
          </a:xfrm>
        </p:spPr>
        <p:txBody>
          <a:bodyPr/>
          <a:lstStyle/>
          <a:p>
            <a:pPr>
              <a:defRPr/>
            </a:pPr>
            <a:r>
              <a:rPr lang="en-US" altLang="en-US" sz="2000" b="1" dirty="0">
                <a:solidFill>
                  <a:schemeClr val="tx1"/>
                </a:solidFill>
                <a:latin typeface="+mn-lt"/>
              </a:rPr>
              <a:t>types of messages exchanged</a:t>
            </a:r>
            <a:r>
              <a:rPr lang="en-US" altLang="en-US" sz="2000" b="1" dirty="0" smtClean="0">
                <a:solidFill>
                  <a:schemeClr val="tx1"/>
                </a:solidFill>
                <a:latin typeface="+mn-lt"/>
              </a:rPr>
              <a:t>,</a:t>
            </a:r>
            <a:endParaRPr lang="en-US" altLang="en-US" sz="2000" b="1" dirty="0">
              <a:solidFill>
                <a:schemeClr val="tx1"/>
              </a:solidFill>
              <a:latin typeface="+mn-lt"/>
            </a:endParaRPr>
          </a:p>
          <a:p>
            <a:pPr lvl="1" indent="-284400">
              <a:defRPr/>
            </a:pPr>
            <a:r>
              <a:rPr lang="en-US" altLang="en-US" sz="2000" dirty="0">
                <a:latin typeface="+mn-lt"/>
              </a:rPr>
              <a:t>e.g., request, response </a:t>
            </a:r>
          </a:p>
          <a:p>
            <a:pPr>
              <a:defRPr/>
            </a:pPr>
            <a:r>
              <a:rPr lang="en-US" altLang="en-US" sz="2000" b="1" dirty="0">
                <a:solidFill>
                  <a:schemeClr val="tx1"/>
                </a:solidFill>
                <a:latin typeface="+mn-lt"/>
              </a:rPr>
              <a:t>message syntax:</a:t>
            </a:r>
          </a:p>
          <a:p>
            <a:pPr lvl="1" indent="-284400">
              <a:defRPr/>
            </a:pPr>
            <a:r>
              <a:rPr lang="en-US" altLang="en-US" sz="2000" dirty="0">
                <a:latin typeface="+mn-lt"/>
              </a:rPr>
              <a:t>what fields in messages &amp; how fields are delineated</a:t>
            </a:r>
          </a:p>
          <a:p>
            <a:pPr>
              <a:defRPr/>
            </a:pPr>
            <a:r>
              <a:rPr lang="en-US" altLang="en-US" sz="2000" b="1" dirty="0">
                <a:solidFill>
                  <a:schemeClr val="tx1"/>
                </a:solidFill>
                <a:latin typeface="+mn-lt"/>
              </a:rPr>
              <a:t>message semantics</a:t>
            </a:r>
          </a:p>
          <a:p>
            <a:pPr lvl="1" indent="-284400">
              <a:defRPr/>
            </a:pPr>
            <a:r>
              <a:rPr lang="en-US" altLang="en-US" sz="2000" dirty="0">
                <a:latin typeface="+mn-lt"/>
              </a:rPr>
              <a:t>meaning of information in fields</a:t>
            </a:r>
          </a:p>
          <a:p>
            <a:pPr>
              <a:defRPr/>
            </a:pPr>
            <a:r>
              <a:rPr lang="en-US" altLang="en-US" sz="2000" b="1" dirty="0">
                <a:solidFill>
                  <a:schemeClr val="tx1"/>
                </a:solidFill>
                <a:latin typeface="+mn-lt"/>
              </a:rPr>
              <a:t>rules</a:t>
            </a:r>
            <a:r>
              <a:rPr lang="en-US" altLang="en-US" sz="2000" dirty="0">
                <a:latin typeface="+mn-lt"/>
              </a:rPr>
              <a:t> for when and how processes send &amp; respond to </a:t>
            </a:r>
            <a:r>
              <a:rPr lang="en-US" altLang="en-US" sz="2000" dirty="0" smtClean="0">
                <a:latin typeface="+mn-lt"/>
              </a:rPr>
              <a:t>messages</a:t>
            </a:r>
            <a:endParaRPr lang="en-US" altLang="en-US" sz="2000" dirty="0">
              <a:latin typeface="+mn-lt"/>
            </a:endParaRPr>
          </a:p>
        </p:txBody>
      </p:sp>
      <p:sp>
        <p:nvSpPr>
          <p:cNvPr id="4" name="Content Placeholder 3"/>
          <p:cNvSpPr>
            <a:spLocks noGrp="1"/>
          </p:cNvSpPr>
          <p:nvPr>
            <p:ph sz="quarter" idx="13"/>
          </p:nvPr>
        </p:nvSpPr>
        <p:spPr>
          <a:xfrm>
            <a:off x="5560142" y="1600201"/>
            <a:ext cx="3126658" cy="1644444"/>
          </a:xfrm>
        </p:spPr>
        <p:txBody>
          <a:bodyPr/>
          <a:lstStyle/>
          <a:p>
            <a:pPr>
              <a:buFont typeface="Arial"/>
              <a:buNone/>
              <a:defRPr/>
            </a:pPr>
            <a:r>
              <a:rPr lang="en-US" altLang="en-US" sz="2000" b="1" dirty="0">
                <a:solidFill>
                  <a:schemeClr val="tx1"/>
                </a:solidFill>
                <a:latin typeface="+mn-lt"/>
              </a:rPr>
              <a:t>open protocols:</a:t>
            </a:r>
          </a:p>
          <a:p>
            <a:pPr marL="255600">
              <a:spcBef>
                <a:spcPts val="1500"/>
              </a:spcBef>
              <a:buClr>
                <a:schemeClr val="tx2"/>
              </a:buClr>
              <a:buFont typeface="Arial" panose="020B0604020202020204" pitchFamily="34" charset="0"/>
              <a:buChar char="•"/>
              <a:defRPr/>
            </a:pPr>
            <a:r>
              <a:rPr lang="en-US" altLang="en-US" sz="2000" dirty="0">
                <a:latin typeface="+mn-lt"/>
              </a:rPr>
              <a:t>defined in </a:t>
            </a:r>
            <a:r>
              <a:rPr lang="en-US" altLang="en-US" sz="2000" dirty="0" smtClean="0">
                <a:latin typeface="+mn-lt"/>
              </a:rPr>
              <a:t>R</a:t>
            </a:r>
            <a:r>
              <a:rPr lang="en-US" altLang="en-US" sz="100" dirty="0" smtClean="0">
                <a:latin typeface="+mn-lt"/>
              </a:rPr>
              <a:t> </a:t>
            </a:r>
            <a:r>
              <a:rPr lang="en-US" altLang="en-US" sz="2000" dirty="0" smtClean="0">
                <a:latin typeface="+mn-lt"/>
              </a:rPr>
              <a:t>F</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s</a:t>
            </a:r>
            <a:endParaRPr lang="en-US" altLang="en-US" sz="2000" dirty="0">
              <a:latin typeface="+mn-lt"/>
            </a:endParaRPr>
          </a:p>
          <a:p>
            <a:pPr marL="255600">
              <a:spcBef>
                <a:spcPts val="1500"/>
              </a:spcBef>
              <a:buClr>
                <a:schemeClr val="tx2"/>
              </a:buClr>
              <a:buFont typeface="Arial" panose="020B0604020202020204" pitchFamily="34" charset="0"/>
              <a:buChar char="•"/>
              <a:defRPr/>
            </a:pPr>
            <a:r>
              <a:rPr lang="en-US" altLang="en-US" sz="2000" dirty="0">
                <a:latin typeface="+mn-lt"/>
              </a:rPr>
              <a:t>allows for </a:t>
            </a:r>
            <a:r>
              <a:rPr lang="en-US" altLang="en-US" sz="2000" dirty="0" smtClean="0">
                <a:latin typeface="+mn-lt"/>
              </a:rPr>
              <a:t>interoperability</a:t>
            </a:r>
            <a:endParaRPr lang="en-US" altLang="en-US" sz="2000" dirty="0">
              <a:latin typeface="+mn-lt"/>
            </a:endParaRPr>
          </a:p>
          <a:p>
            <a:pPr marL="255600">
              <a:spcBef>
                <a:spcPts val="1500"/>
              </a:spcBef>
              <a:buClr>
                <a:schemeClr val="tx2"/>
              </a:buClr>
              <a:buFont typeface="Arial" panose="020B0604020202020204" pitchFamily="34" charset="0"/>
              <a:buChar char="•"/>
              <a:defRPr/>
            </a:pPr>
            <a:r>
              <a:rPr lang="en-US" altLang="en-US" sz="2000" dirty="0">
                <a:latin typeface="+mn-lt"/>
              </a:rPr>
              <a:t>e.g., </a:t>
            </a:r>
            <a:r>
              <a:rPr lang="en-US" altLang="en-US" sz="2000" dirty="0" smtClean="0">
                <a:latin typeface="+mn-lt"/>
              </a:rPr>
              <a:t>H</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P</a:t>
            </a:r>
            <a:r>
              <a:rPr lang="en-US" altLang="en-US" sz="2000" dirty="0">
                <a:latin typeface="+mn-lt"/>
              </a:rPr>
              <a:t>, </a:t>
            </a:r>
            <a:r>
              <a:rPr lang="en-US" altLang="en-US" sz="2000" dirty="0" smtClean="0">
                <a:latin typeface="+mn-lt"/>
              </a:rPr>
              <a:t>S</a:t>
            </a:r>
            <a:r>
              <a:rPr lang="en-US" altLang="en-US" sz="100" dirty="0" smtClean="0">
                <a:latin typeface="+mn-lt"/>
              </a:rPr>
              <a:t> </a:t>
            </a:r>
            <a:r>
              <a:rPr lang="en-US" altLang="en-US" sz="2000" dirty="0" smtClean="0">
                <a:latin typeface="+mn-lt"/>
              </a:rPr>
              <a:t>M</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P</a:t>
            </a:r>
          </a:p>
        </p:txBody>
      </p:sp>
      <p:sp>
        <p:nvSpPr>
          <p:cNvPr id="5" name="Content Placeholder 4"/>
          <p:cNvSpPr>
            <a:spLocks noGrp="1"/>
          </p:cNvSpPr>
          <p:nvPr>
            <p:ph sz="quarter" idx="14"/>
          </p:nvPr>
        </p:nvSpPr>
        <p:spPr>
          <a:xfrm>
            <a:off x="5560142" y="4016220"/>
            <a:ext cx="3129833" cy="1042475"/>
          </a:xfrm>
        </p:spPr>
        <p:txBody>
          <a:bodyPr/>
          <a:lstStyle/>
          <a:p>
            <a:pPr>
              <a:buFont typeface="Wingdings" panose="05000000000000000000" pitchFamily="2" charset="2"/>
              <a:buNone/>
              <a:defRPr/>
            </a:pPr>
            <a:r>
              <a:rPr lang="en-US" altLang="en-US" sz="2000" b="1" dirty="0">
                <a:solidFill>
                  <a:schemeClr val="tx1"/>
                </a:solidFill>
                <a:latin typeface="+mn-lt"/>
              </a:rPr>
              <a:t>proprietary protocols:</a:t>
            </a:r>
          </a:p>
          <a:p>
            <a:pPr marL="255600">
              <a:spcBef>
                <a:spcPts val="1500"/>
              </a:spcBef>
              <a:buClr>
                <a:schemeClr val="tx2"/>
              </a:buClr>
              <a:buFont typeface="Arial" panose="020B0604020202020204" pitchFamily="34" charset="0"/>
              <a:buChar char="•"/>
              <a:defRPr/>
            </a:pPr>
            <a:r>
              <a:rPr lang="en-US" altLang="en-US" sz="2000" dirty="0">
                <a:latin typeface="+mn-lt"/>
              </a:rPr>
              <a:t>e.g., </a:t>
            </a:r>
            <a:r>
              <a:rPr lang="en-US" altLang="en-US" sz="2000" dirty="0" smtClean="0">
                <a:latin typeface="+mn-lt"/>
              </a:rPr>
              <a:t>Skype</a:t>
            </a:r>
            <a:endParaRPr lang="en-US" altLang="en-US" sz="2000" dirty="0">
              <a:latin typeface="+mn-lt"/>
            </a:endParaRPr>
          </a:p>
        </p:txBody>
      </p:sp>
    </p:spTree>
    <p:extLst>
      <p:ext uri="{BB962C8B-B14F-4D97-AF65-F5344CB8AC3E}">
        <p14:creationId xmlns:p14="http://schemas.microsoft.com/office/powerpoint/2010/main" val="2796793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What Transport Service Does An App Need?</a:t>
            </a:r>
            <a:endParaRPr lang="en-US" dirty="0"/>
          </a:p>
        </p:txBody>
      </p:sp>
      <p:sp>
        <p:nvSpPr>
          <p:cNvPr id="3" name="Text Placeholder 2"/>
          <p:cNvSpPr>
            <a:spLocks noGrp="1"/>
          </p:cNvSpPr>
          <p:nvPr>
            <p:ph type="body" idx="1"/>
          </p:nvPr>
        </p:nvSpPr>
        <p:spPr>
          <a:xfrm>
            <a:off x="457200" y="1600200"/>
            <a:ext cx="3716594" cy="2660266"/>
          </a:xfrm>
        </p:spPr>
        <p:txBody>
          <a:bodyPr/>
          <a:lstStyle/>
          <a:p>
            <a:pPr>
              <a:lnSpc>
                <a:spcPct val="90000"/>
              </a:lnSpc>
              <a:buFont typeface="Wingdings" charset="0"/>
              <a:buNone/>
              <a:defRPr/>
            </a:pPr>
            <a:r>
              <a:rPr lang="en-US" sz="2000" b="1" dirty="0">
                <a:solidFill>
                  <a:schemeClr val="tx1"/>
                </a:solidFill>
                <a:latin typeface="+mn-lt"/>
                <a:ea typeface="ＭＳ Ｐゴシック" charset="0"/>
              </a:rPr>
              <a:t>data integrity</a:t>
            </a:r>
          </a:p>
          <a:p>
            <a:pPr>
              <a:defRPr/>
            </a:pPr>
            <a:r>
              <a:rPr lang="en-US" sz="2000" dirty="0">
                <a:latin typeface="+mn-lt"/>
                <a:ea typeface="ＭＳ Ｐゴシック" charset="0"/>
              </a:rPr>
              <a:t>some apps (e.g., file transfer, web transactions) require 100% reliable data transfer </a:t>
            </a:r>
          </a:p>
          <a:p>
            <a:pPr>
              <a:defRPr/>
            </a:pPr>
            <a:r>
              <a:rPr lang="en-US" sz="2000" dirty="0">
                <a:latin typeface="+mn-lt"/>
                <a:ea typeface="ＭＳ Ｐゴシック" charset="0"/>
              </a:rPr>
              <a:t>other apps (e.g., audio) can tolerate some </a:t>
            </a:r>
            <a:r>
              <a:rPr lang="en-US" sz="2000" dirty="0" smtClean="0">
                <a:latin typeface="+mn-lt"/>
                <a:ea typeface="ＭＳ Ｐゴシック" charset="0"/>
              </a:rPr>
              <a:t>loss</a:t>
            </a:r>
            <a:endParaRPr lang="en-IN" sz="2000" dirty="0">
              <a:latin typeface="+mn-lt"/>
              <a:ea typeface="ＭＳ Ｐゴシック" charset="0"/>
            </a:endParaRPr>
          </a:p>
        </p:txBody>
      </p:sp>
      <p:sp>
        <p:nvSpPr>
          <p:cNvPr id="4" name="Content Placeholder 3"/>
          <p:cNvSpPr>
            <a:spLocks noGrp="1"/>
          </p:cNvSpPr>
          <p:nvPr>
            <p:ph sz="quarter" idx="13"/>
          </p:nvPr>
        </p:nvSpPr>
        <p:spPr>
          <a:xfrm>
            <a:off x="457200" y="4260466"/>
            <a:ext cx="3716594" cy="1824150"/>
          </a:xfrm>
        </p:spPr>
        <p:txBody>
          <a:bodyPr/>
          <a:lstStyle/>
          <a:p>
            <a:pPr>
              <a:lnSpc>
                <a:spcPct val="90000"/>
              </a:lnSpc>
              <a:buFont typeface="Wingdings" panose="05000000000000000000" pitchFamily="2" charset="2"/>
              <a:buNone/>
              <a:defRPr/>
            </a:pPr>
            <a:r>
              <a:rPr lang="en-US" altLang="en-US" sz="2000" b="1" dirty="0">
                <a:solidFill>
                  <a:schemeClr val="tx1"/>
                </a:solidFill>
                <a:latin typeface="+mn-lt"/>
              </a:rPr>
              <a:t>timing</a:t>
            </a:r>
          </a:p>
          <a:p>
            <a:pPr>
              <a:spcBef>
                <a:spcPts val="1500"/>
              </a:spcBef>
              <a:buClr>
                <a:schemeClr val="tx2"/>
              </a:buClr>
              <a:buFont typeface="Arial" panose="020B0604020202020204" pitchFamily="34" charset="0"/>
              <a:buChar char="•"/>
              <a:defRPr/>
            </a:pPr>
            <a:r>
              <a:rPr lang="en-US" altLang="en-US" sz="2000" dirty="0">
                <a:latin typeface="+mn-lt"/>
              </a:rPr>
              <a:t>some apps (e.g., Internet telephony, interactive games) require low delay to be </a:t>
            </a:r>
            <a:r>
              <a:rPr lang="en-US" altLang="ja-JP" sz="2000" dirty="0">
                <a:latin typeface="+mn-lt"/>
              </a:rPr>
              <a:t>“effective</a:t>
            </a:r>
            <a:r>
              <a:rPr lang="en-US" altLang="ja-JP" sz="2000" dirty="0" smtClean="0">
                <a:latin typeface="+mn-lt"/>
              </a:rPr>
              <a:t>”</a:t>
            </a:r>
            <a:endParaRPr lang="en-US" altLang="en-US" sz="2000" dirty="0">
              <a:latin typeface="+mn-lt"/>
            </a:endParaRPr>
          </a:p>
        </p:txBody>
      </p:sp>
      <p:sp>
        <p:nvSpPr>
          <p:cNvPr id="5" name="Content Placeholder 4"/>
          <p:cNvSpPr>
            <a:spLocks noGrp="1"/>
          </p:cNvSpPr>
          <p:nvPr>
            <p:ph sz="quarter" idx="14"/>
          </p:nvPr>
        </p:nvSpPr>
        <p:spPr>
          <a:xfrm>
            <a:off x="4557253" y="1613740"/>
            <a:ext cx="4100052" cy="2704084"/>
          </a:xfrm>
        </p:spPr>
        <p:txBody>
          <a:bodyPr/>
          <a:lstStyle/>
          <a:p>
            <a:pPr marL="0" indent="0">
              <a:buFont typeface="Arial"/>
              <a:buNone/>
              <a:defRPr/>
            </a:pPr>
            <a:r>
              <a:rPr lang="en-US" altLang="en-US" sz="2000" b="1" dirty="0">
                <a:solidFill>
                  <a:schemeClr val="tx1"/>
                </a:solidFill>
                <a:latin typeface="+mn-lt"/>
              </a:rPr>
              <a:t>throughput</a:t>
            </a:r>
          </a:p>
          <a:p>
            <a:pPr>
              <a:spcBef>
                <a:spcPts val="1500"/>
              </a:spcBef>
              <a:buClr>
                <a:schemeClr val="tx2"/>
              </a:buClr>
              <a:buFont typeface="Arial" panose="020B0604020202020204" pitchFamily="34" charset="0"/>
              <a:buChar char="•"/>
              <a:defRPr/>
            </a:pPr>
            <a:r>
              <a:rPr lang="en-US" altLang="en-US" sz="2000" dirty="0">
                <a:latin typeface="+mn-lt"/>
              </a:rPr>
              <a:t>some apps (e.g., multimedia) require minimum amount of throughput to be </a:t>
            </a:r>
            <a:r>
              <a:rPr lang="en-US" altLang="ja-JP" sz="2000" dirty="0">
                <a:latin typeface="+mn-lt"/>
              </a:rPr>
              <a:t>“effective”</a:t>
            </a:r>
          </a:p>
          <a:p>
            <a:pPr>
              <a:spcBef>
                <a:spcPts val="1500"/>
              </a:spcBef>
              <a:buClr>
                <a:schemeClr val="tx2"/>
              </a:buClr>
              <a:buFont typeface="Arial" panose="020B0604020202020204" pitchFamily="34" charset="0"/>
              <a:buChar char="•"/>
              <a:defRPr/>
            </a:pPr>
            <a:r>
              <a:rPr lang="en-US" altLang="en-US" sz="2000" dirty="0">
                <a:latin typeface="+mn-lt"/>
              </a:rPr>
              <a:t>other apps (</a:t>
            </a:r>
            <a:r>
              <a:rPr lang="en-US" altLang="ja-JP" sz="2000" dirty="0">
                <a:latin typeface="+mn-lt"/>
              </a:rPr>
              <a:t>“elastic apps”) make use of whatever throughput they </a:t>
            </a:r>
            <a:r>
              <a:rPr lang="en-US" altLang="ja-JP" sz="2000" dirty="0" smtClean="0">
                <a:latin typeface="+mn-lt"/>
              </a:rPr>
              <a:t>get</a:t>
            </a:r>
            <a:endParaRPr lang="en-US" altLang="ja-JP" sz="2000" dirty="0">
              <a:latin typeface="+mn-lt"/>
            </a:endParaRPr>
          </a:p>
        </p:txBody>
      </p:sp>
      <p:sp>
        <p:nvSpPr>
          <p:cNvPr id="6" name="Content Placeholder 5"/>
          <p:cNvSpPr>
            <a:spLocks noGrp="1"/>
          </p:cNvSpPr>
          <p:nvPr>
            <p:ph sz="quarter" idx="15"/>
          </p:nvPr>
        </p:nvSpPr>
        <p:spPr>
          <a:xfrm>
            <a:off x="4557252" y="4317824"/>
            <a:ext cx="4100052" cy="1471826"/>
          </a:xfrm>
        </p:spPr>
        <p:txBody>
          <a:bodyPr/>
          <a:lstStyle/>
          <a:p>
            <a:pPr marL="0" indent="0">
              <a:buFont typeface="Arial"/>
              <a:buNone/>
              <a:defRPr/>
            </a:pPr>
            <a:r>
              <a:rPr lang="en-US" altLang="en-US" sz="2000" b="1" dirty="0">
                <a:solidFill>
                  <a:schemeClr val="tx1"/>
                </a:solidFill>
                <a:latin typeface="+mn-lt"/>
              </a:rPr>
              <a:t>security</a:t>
            </a:r>
          </a:p>
          <a:p>
            <a:pPr>
              <a:spcBef>
                <a:spcPts val="1500"/>
              </a:spcBef>
              <a:buClr>
                <a:schemeClr val="tx2"/>
              </a:buClr>
              <a:buFont typeface="Arial" panose="020B0604020202020204" pitchFamily="34" charset="0"/>
              <a:buChar char="•"/>
              <a:defRPr/>
            </a:pPr>
            <a:r>
              <a:rPr lang="en-US" altLang="en-US" sz="2000" dirty="0">
                <a:latin typeface="+mn-lt"/>
              </a:rPr>
              <a:t>encryption, data integrity, </a:t>
            </a:r>
            <a:r>
              <a:rPr lang="en-US" altLang="en-US" sz="2000" dirty="0" smtClean="0">
                <a:latin typeface="+mn-lt"/>
              </a:rPr>
              <a:t>…</a:t>
            </a:r>
            <a:endParaRPr lang="en-US" altLang="en-US" sz="2000" dirty="0">
              <a:latin typeface="+mn-lt"/>
            </a:endParaRPr>
          </a:p>
        </p:txBody>
      </p:sp>
    </p:spTree>
    <p:extLst>
      <p:ext uri="{BB962C8B-B14F-4D97-AF65-F5344CB8AC3E}">
        <p14:creationId xmlns:p14="http://schemas.microsoft.com/office/powerpoint/2010/main" val="1005861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txBox="1">
            <a:spLocks noGrp="1"/>
          </p:cNvSpPr>
          <p:nvPr>
            <p:ph type="title"/>
          </p:nvPr>
        </p:nvSpPr>
        <p:spPr>
          <a:xfrm>
            <a:off x="457200" y="215900"/>
            <a:ext cx="8229600" cy="1096963"/>
          </a:xfrm>
        </p:spPr>
        <p:txBody>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Transport Service Requirements: Common Apps</a:t>
            </a:r>
            <a:endParaRPr lang="en-IN"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948536250"/>
              </p:ext>
            </p:extLst>
          </p:nvPr>
        </p:nvGraphicFramePr>
        <p:xfrm>
          <a:off x="655864" y="2310690"/>
          <a:ext cx="7832272" cy="3177178"/>
        </p:xfrm>
        <a:graphic>
          <a:graphicData uri="http://schemas.openxmlformats.org/drawingml/2006/table">
            <a:tbl>
              <a:tblPr firstRow="1" bandRow="1">
                <a:tableStyleId>{5940675A-B579-460E-94D1-54222C63F5DA}</a:tableStyleId>
              </a:tblPr>
              <a:tblGrid>
                <a:gridCol w="2426605">
                  <a:extLst>
                    <a:ext uri="{9D8B030D-6E8A-4147-A177-3AD203B41FA5}">
                      <a16:colId xmlns:a16="http://schemas.microsoft.com/office/drawing/2014/main" val="569891495"/>
                    </a:ext>
                  </a:extLst>
                </a:gridCol>
                <a:gridCol w="1437825">
                  <a:extLst>
                    <a:ext uri="{9D8B030D-6E8A-4147-A177-3AD203B41FA5}">
                      <a16:colId xmlns:a16="http://schemas.microsoft.com/office/drawing/2014/main" val="1565509448"/>
                    </a:ext>
                  </a:extLst>
                </a:gridCol>
                <a:gridCol w="2204357">
                  <a:extLst>
                    <a:ext uri="{9D8B030D-6E8A-4147-A177-3AD203B41FA5}">
                      <a16:colId xmlns:a16="http://schemas.microsoft.com/office/drawing/2014/main" val="2687498565"/>
                    </a:ext>
                  </a:extLst>
                </a:gridCol>
                <a:gridCol w="1763485">
                  <a:extLst>
                    <a:ext uri="{9D8B030D-6E8A-4147-A177-3AD203B41FA5}">
                      <a16:colId xmlns:a16="http://schemas.microsoft.com/office/drawing/2014/main" val="1858585718"/>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b="1" dirty="0" smtClean="0">
                          <a:latin typeface="+mn-lt"/>
                        </a:rPr>
                        <a:t>Application</a:t>
                      </a:r>
                      <a:endParaRPr lang="en-US" altLang="en-US" sz="1600" dirty="0" smtClean="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b="1" dirty="0" smtClean="0">
                          <a:latin typeface="+mn-lt"/>
                        </a:rPr>
                        <a:t>Data Loss</a:t>
                      </a:r>
                      <a:endParaRPr lang="en-US" altLang="en-US" sz="1600" dirty="0" smtClean="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b="1" dirty="0" smtClean="0">
                          <a:latin typeface="+mn-lt"/>
                        </a:rPr>
                        <a:t>Throughput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b="1" dirty="0" smtClean="0">
                          <a:latin typeface="+mn-lt"/>
                        </a:rPr>
                        <a:t>Time-Sensitive</a:t>
                      </a:r>
                      <a:endParaRPr lang="en-US" altLang="en-US" sz="1600" dirty="0" smtClean="0">
                        <a:latin typeface="+mn-lt"/>
                      </a:endParaRPr>
                    </a:p>
                  </a:txBody>
                  <a:tcPr/>
                </a:tc>
                <a:extLst>
                  <a:ext uri="{0D108BD9-81ED-4DB2-BD59-A6C34878D82A}">
                    <a16:rowId xmlns:a16="http://schemas.microsoft.com/office/drawing/2014/main" val="420317131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file transfer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no loss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elastic</a:t>
                      </a:r>
                    </a:p>
                  </a:txBody>
                  <a:tcPr/>
                </a:tc>
                <a:tc>
                  <a:txBody>
                    <a:bodyPr/>
                    <a:lstStyle/>
                    <a:p>
                      <a:r>
                        <a:rPr lang="en-US" altLang="en-US" sz="1600" dirty="0" smtClean="0">
                          <a:latin typeface="+mn-lt"/>
                        </a:rPr>
                        <a:t>no</a:t>
                      </a:r>
                      <a:endParaRPr lang="en-US" sz="1600" dirty="0">
                        <a:latin typeface="+mn-lt"/>
                      </a:endParaRPr>
                    </a:p>
                  </a:txBody>
                  <a:tcPr/>
                </a:tc>
                <a:extLst>
                  <a:ext uri="{0D108BD9-81ED-4DB2-BD59-A6C34878D82A}">
                    <a16:rowId xmlns:a16="http://schemas.microsoft.com/office/drawing/2014/main" val="334335036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e-mail</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no loss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elastic</a:t>
                      </a:r>
                    </a:p>
                  </a:txBody>
                  <a:tcPr/>
                </a:tc>
                <a:tc>
                  <a:txBody>
                    <a:bodyPr/>
                    <a:lstStyle/>
                    <a:p>
                      <a:r>
                        <a:rPr lang="en-US" altLang="en-US" sz="1600" dirty="0" smtClean="0">
                          <a:latin typeface="+mn-lt"/>
                        </a:rPr>
                        <a:t>no</a:t>
                      </a:r>
                      <a:endParaRPr lang="en-US" sz="1600" dirty="0">
                        <a:latin typeface="+mn-lt"/>
                      </a:endParaRPr>
                    </a:p>
                  </a:txBody>
                  <a:tcPr/>
                </a:tc>
                <a:extLst>
                  <a:ext uri="{0D108BD9-81ED-4DB2-BD59-A6C34878D82A}">
                    <a16:rowId xmlns:a16="http://schemas.microsoft.com/office/drawing/2014/main" val="306739676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Web documents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no loss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elastic</a:t>
                      </a:r>
                    </a:p>
                  </a:txBody>
                  <a:tcPr/>
                </a:tc>
                <a:tc>
                  <a:txBody>
                    <a:bodyPr/>
                    <a:lstStyle/>
                    <a:p>
                      <a:r>
                        <a:rPr lang="en-US" altLang="en-US" sz="1600" dirty="0" smtClean="0">
                          <a:latin typeface="+mn-lt"/>
                        </a:rPr>
                        <a:t>no</a:t>
                      </a:r>
                      <a:endParaRPr lang="en-US" sz="1600" dirty="0">
                        <a:latin typeface="+mn-lt"/>
                      </a:endParaRPr>
                    </a:p>
                  </a:txBody>
                  <a:tcPr/>
                </a:tc>
                <a:extLst>
                  <a:ext uri="{0D108BD9-81ED-4DB2-BD59-A6C34878D82A}">
                    <a16:rowId xmlns:a16="http://schemas.microsoft.com/office/drawing/2014/main" val="3328014194"/>
                  </a:ext>
                </a:extLst>
              </a:tr>
              <a:tr h="5812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real-time audio/video</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loss-tolerant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audio: 5kbps-1Mbps video:10kbps-5Mbps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yes, 100</a:t>
                      </a:r>
                      <a:r>
                        <a:rPr lang="en-US" altLang="ja-JP" sz="1600" dirty="0" smtClean="0">
                          <a:latin typeface="+mn-lt"/>
                        </a:rPr>
                        <a:t>’s msec</a:t>
                      </a:r>
                    </a:p>
                  </a:txBody>
                  <a:tcPr/>
                </a:tc>
                <a:extLst>
                  <a:ext uri="{0D108BD9-81ED-4DB2-BD59-A6C34878D82A}">
                    <a16:rowId xmlns:a16="http://schemas.microsoft.com/office/drawing/2014/main" val="269677703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stored audio/video</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loss-tolerant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same as above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yes, few secs</a:t>
                      </a:r>
                    </a:p>
                  </a:txBody>
                  <a:tcPr/>
                </a:tc>
                <a:extLst>
                  <a:ext uri="{0D108BD9-81ED-4DB2-BD59-A6C34878D82A}">
                    <a16:rowId xmlns:a16="http://schemas.microsoft.com/office/drawing/2014/main" val="100457454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interactive games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loss-tolerant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few kbps up</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yes, 100’</a:t>
                      </a:r>
                      <a:r>
                        <a:rPr lang="en-US" altLang="ja-JP" sz="1600" dirty="0" smtClean="0">
                          <a:latin typeface="+mn-lt"/>
                        </a:rPr>
                        <a:t>s msec</a:t>
                      </a:r>
                    </a:p>
                  </a:txBody>
                  <a:tcPr/>
                </a:tc>
                <a:extLst>
                  <a:ext uri="{0D108BD9-81ED-4DB2-BD59-A6C34878D82A}">
                    <a16:rowId xmlns:a16="http://schemas.microsoft.com/office/drawing/2014/main" val="1098967255"/>
                  </a:ext>
                </a:extLst>
              </a:tr>
              <a:tr h="370840">
                <a:tc>
                  <a:txBody>
                    <a:bodyPr/>
                    <a:lstStyle/>
                    <a:p>
                      <a:r>
                        <a:rPr lang="en-US" altLang="en-US" sz="1600" dirty="0" smtClean="0">
                          <a:latin typeface="+mn-lt"/>
                        </a:rPr>
                        <a:t>text messaging</a:t>
                      </a:r>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no loss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mn-lt"/>
                        </a:rPr>
                        <a:t>elastic</a:t>
                      </a:r>
                    </a:p>
                  </a:txBody>
                  <a:tcPr/>
                </a:tc>
                <a:tc>
                  <a:txBody>
                    <a:bodyPr/>
                    <a:lstStyle/>
                    <a:p>
                      <a:r>
                        <a:rPr lang="en-US" altLang="en-US" sz="1600" dirty="0" smtClean="0">
                          <a:latin typeface="+mn-lt"/>
                        </a:rPr>
                        <a:t>yes and no</a:t>
                      </a:r>
                      <a:endParaRPr lang="en-US" sz="1600" dirty="0">
                        <a:latin typeface="+mn-lt"/>
                      </a:endParaRPr>
                    </a:p>
                  </a:txBody>
                  <a:tcPr/>
                </a:tc>
                <a:extLst>
                  <a:ext uri="{0D108BD9-81ED-4DB2-BD59-A6C34878D82A}">
                    <a16:rowId xmlns:a16="http://schemas.microsoft.com/office/drawing/2014/main" val="3678225978"/>
                  </a:ext>
                </a:extLst>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Internet Transport Protocols Services</a:t>
            </a:r>
            <a:endParaRPr lang="en-US" dirty="0"/>
          </a:p>
        </p:txBody>
      </p:sp>
      <p:sp>
        <p:nvSpPr>
          <p:cNvPr id="3" name="Text Placeholder 2"/>
          <p:cNvSpPr>
            <a:spLocks noGrp="1"/>
          </p:cNvSpPr>
          <p:nvPr>
            <p:ph type="body" idx="1"/>
          </p:nvPr>
        </p:nvSpPr>
        <p:spPr>
          <a:xfrm>
            <a:off x="457200" y="1600201"/>
            <a:ext cx="3392129" cy="4594122"/>
          </a:xfrm>
        </p:spPr>
        <p:txBody>
          <a:bodyPr/>
          <a:lstStyle/>
          <a:p>
            <a:pPr>
              <a:lnSpc>
                <a:spcPct val="90000"/>
              </a:lnSpc>
              <a:buFont typeface="Wingdings" panose="05000000000000000000" pitchFamily="2" charset="2"/>
              <a:buNone/>
              <a:defRPr/>
            </a:pPr>
            <a:r>
              <a:rPr lang="en-US" altLang="en-US" sz="2000" b="1" dirty="0" smtClean="0">
                <a:solidFill>
                  <a:schemeClr val="tx1"/>
                </a:solidFill>
                <a:latin typeface="+mn-lt"/>
              </a:rPr>
              <a:t>T</a:t>
            </a:r>
            <a:r>
              <a:rPr lang="en-US" altLang="en-US" sz="100" b="1" dirty="0" smtClean="0">
                <a:solidFill>
                  <a:schemeClr val="tx1"/>
                </a:solidFill>
                <a:latin typeface="+mn-lt"/>
              </a:rPr>
              <a:t> </a:t>
            </a:r>
            <a:r>
              <a:rPr lang="en-US" altLang="en-US" sz="2000" b="1" dirty="0" smtClean="0">
                <a:solidFill>
                  <a:schemeClr val="tx1"/>
                </a:solidFill>
                <a:latin typeface="+mn-lt"/>
              </a:rPr>
              <a:t>C</a:t>
            </a:r>
            <a:r>
              <a:rPr lang="en-US" altLang="en-US" sz="100" b="1" dirty="0" smtClean="0">
                <a:solidFill>
                  <a:schemeClr val="tx1"/>
                </a:solidFill>
                <a:latin typeface="+mn-lt"/>
              </a:rPr>
              <a:t> </a:t>
            </a:r>
            <a:r>
              <a:rPr lang="en-US" altLang="en-US" sz="2000" b="1" dirty="0" smtClean="0">
                <a:solidFill>
                  <a:schemeClr val="tx1"/>
                </a:solidFill>
                <a:latin typeface="+mn-lt"/>
              </a:rPr>
              <a:t>P </a:t>
            </a:r>
            <a:r>
              <a:rPr lang="en-US" altLang="en-US" sz="2000" b="1" dirty="0">
                <a:solidFill>
                  <a:schemeClr val="tx1"/>
                </a:solidFill>
                <a:latin typeface="+mn-lt"/>
              </a:rPr>
              <a:t>service:</a:t>
            </a:r>
          </a:p>
          <a:p>
            <a:pPr>
              <a:defRPr/>
            </a:pPr>
            <a:r>
              <a:rPr lang="en-US" altLang="en-US" sz="2000" b="1" dirty="0">
                <a:solidFill>
                  <a:schemeClr val="tx1"/>
                </a:solidFill>
                <a:latin typeface="+mn-lt"/>
              </a:rPr>
              <a:t>reliable transport </a:t>
            </a:r>
            <a:r>
              <a:rPr lang="en-US" altLang="en-US" sz="2000" dirty="0">
                <a:latin typeface="+mn-lt"/>
              </a:rPr>
              <a:t>between sending and receiving process</a:t>
            </a:r>
            <a:endParaRPr lang="en-US" altLang="en-US" sz="2000" dirty="0">
              <a:solidFill>
                <a:schemeClr val="accent2"/>
              </a:solidFill>
              <a:latin typeface="+mn-lt"/>
            </a:endParaRPr>
          </a:p>
          <a:p>
            <a:pPr>
              <a:defRPr/>
            </a:pPr>
            <a:r>
              <a:rPr lang="en-US" altLang="en-US" sz="2000" b="1" dirty="0">
                <a:solidFill>
                  <a:schemeClr val="tx1"/>
                </a:solidFill>
                <a:latin typeface="+mn-lt"/>
              </a:rPr>
              <a:t>flow control: </a:t>
            </a:r>
            <a:r>
              <a:rPr lang="en-US" altLang="en-US" sz="2000" dirty="0">
                <a:latin typeface="+mn-lt"/>
              </a:rPr>
              <a:t>sender won</a:t>
            </a:r>
            <a:r>
              <a:rPr lang="en-US" altLang="ja-JP" sz="2000" dirty="0">
                <a:latin typeface="+mn-lt"/>
              </a:rPr>
              <a:t>’t overwhelm receiver</a:t>
            </a:r>
          </a:p>
          <a:p>
            <a:pPr>
              <a:defRPr/>
            </a:pPr>
            <a:r>
              <a:rPr lang="en-US" altLang="en-US" sz="2000" b="1" dirty="0">
                <a:solidFill>
                  <a:schemeClr val="tx1"/>
                </a:solidFill>
                <a:latin typeface="+mn-lt"/>
              </a:rPr>
              <a:t>congestion control: </a:t>
            </a:r>
            <a:r>
              <a:rPr lang="en-US" altLang="en-US" sz="2000" dirty="0">
                <a:latin typeface="+mn-lt"/>
              </a:rPr>
              <a:t>throttle sender when network overloaded</a:t>
            </a:r>
          </a:p>
          <a:p>
            <a:pPr>
              <a:defRPr/>
            </a:pPr>
            <a:r>
              <a:rPr lang="en-US" altLang="en-US" sz="2000" b="1" dirty="0">
                <a:solidFill>
                  <a:schemeClr val="tx1"/>
                </a:solidFill>
                <a:latin typeface="+mn-lt"/>
              </a:rPr>
              <a:t>does not provide: </a:t>
            </a:r>
            <a:r>
              <a:rPr lang="en-US" altLang="en-US" sz="2000" dirty="0">
                <a:latin typeface="+mn-lt"/>
              </a:rPr>
              <a:t>timing, minimum throughput guarantee, </a:t>
            </a:r>
            <a:r>
              <a:rPr lang="en-US" altLang="en-US" sz="2000" dirty="0" smtClean="0">
                <a:latin typeface="+mn-lt"/>
              </a:rPr>
              <a:t>security</a:t>
            </a:r>
            <a:endParaRPr lang="en-US" altLang="en-US" sz="2000" dirty="0">
              <a:latin typeface="+mn-lt"/>
            </a:endParaRPr>
          </a:p>
        </p:txBody>
      </p:sp>
      <p:sp>
        <p:nvSpPr>
          <p:cNvPr id="4" name="Content Placeholder 3"/>
          <p:cNvSpPr>
            <a:spLocks noGrp="1"/>
          </p:cNvSpPr>
          <p:nvPr>
            <p:ph sz="quarter" idx="13"/>
          </p:nvPr>
        </p:nvSpPr>
        <p:spPr>
          <a:xfrm>
            <a:off x="4318103" y="1600200"/>
            <a:ext cx="4162219" cy="1162965"/>
          </a:xfrm>
        </p:spPr>
        <p:txBody>
          <a:bodyPr/>
          <a:lstStyle/>
          <a:p>
            <a:pPr marL="255600">
              <a:spcBef>
                <a:spcPts val="1500"/>
              </a:spcBef>
              <a:buClr>
                <a:schemeClr val="tx2"/>
              </a:buClr>
              <a:buFont typeface="Arial" panose="020B0604020202020204" pitchFamily="34" charset="0"/>
              <a:buChar char="•"/>
            </a:pPr>
            <a:r>
              <a:rPr lang="en-US" altLang="en-US" sz="2000" b="1" dirty="0">
                <a:solidFill>
                  <a:schemeClr val="tx1"/>
                </a:solidFill>
                <a:latin typeface="+mn-lt"/>
              </a:rPr>
              <a:t>connection-oriented:</a:t>
            </a:r>
            <a:r>
              <a:rPr lang="en-US" altLang="en-US" sz="2000" dirty="0">
                <a:latin typeface="+mn-lt"/>
              </a:rPr>
              <a:t> setup required between client and server </a:t>
            </a:r>
            <a:r>
              <a:rPr lang="en-US" altLang="en-US" sz="2000" dirty="0" smtClean="0">
                <a:latin typeface="+mn-lt"/>
              </a:rPr>
              <a:t>processes</a:t>
            </a:r>
            <a:endParaRPr lang="en-US" altLang="en-US" sz="2000" dirty="0">
              <a:latin typeface="+mn-lt"/>
            </a:endParaRPr>
          </a:p>
        </p:txBody>
      </p:sp>
      <p:sp>
        <p:nvSpPr>
          <p:cNvPr id="5" name="Content Placeholder 4"/>
          <p:cNvSpPr>
            <a:spLocks noGrp="1"/>
          </p:cNvSpPr>
          <p:nvPr>
            <p:ph sz="quarter" idx="14"/>
          </p:nvPr>
        </p:nvSpPr>
        <p:spPr>
          <a:xfrm>
            <a:off x="4318103" y="2752797"/>
            <a:ext cx="4471935" cy="2704106"/>
          </a:xfrm>
        </p:spPr>
        <p:txBody>
          <a:bodyPr/>
          <a:lstStyle/>
          <a:p>
            <a:pPr>
              <a:buFont typeface="Arial"/>
              <a:buNone/>
              <a:defRPr/>
            </a:pPr>
            <a:r>
              <a:rPr lang="en-US" sz="2000" b="1" dirty="0" smtClean="0">
                <a:solidFill>
                  <a:schemeClr val="tx1"/>
                </a:solidFill>
                <a:latin typeface="+mn-lt"/>
                <a:ea typeface="ＭＳ Ｐゴシック" charset="0"/>
              </a:rPr>
              <a:t>U</a:t>
            </a:r>
            <a:r>
              <a:rPr lang="en-US" sz="100" b="1" dirty="0" smtClean="0">
                <a:solidFill>
                  <a:schemeClr val="tx1"/>
                </a:solidFill>
                <a:latin typeface="+mn-lt"/>
                <a:ea typeface="ＭＳ Ｐゴシック" charset="0"/>
              </a:rPr>
              <a:t> </a:t>
            </a:r>
            <a:r>
              <a:rPr lang="en-US" sz="2000" b="1" dirty="0" smtClean="0">
                <a:solidFill>
                  <a:schemeClr val="tx1"/>
                </a:solidFill>
                <a:latin typeface="+mn-lt"/>
                <a:ea typeface="ＭＳ Ｐゴシック" charset="0"/>
              </a:rPr>
              <a:t>D</a:t>
            </a:r>
            <a:r>
              <a:rPr lang="en-US" sz="100" b="1" dirty="0" smtClean="0">
                <a:solidFill>
                  <a:schemeClr val="tx1"/>
                </a:solidFill>
                <a:latin typeface="+mn-lt"/>
                <a:ea typeface="ＭＳ Ｐゴシック" charset="0"/>
              </a:rPr>
              <a:t> </a:t>
            </a:r>
            <a:r>
              <a:rPr lang="en-US" sz="2000" b="1" dirty="0" smtClean="0">
                <a:solidFill>
                  <a:schemeClr val="tx1"/>
                </a:solidFill>
                <a:latin typeface="+mn-lt"/>
                <a:ea typeface="ＭＳ Ｐゴシック" charset="0"/>
              </a:rPr>
              <a:t>P </a:t>
            </a:r>
            <a:r>
              <a:rPr lang="en-US" sz="2000" b="1" dirty="0">
                <a:solidFill>
                  <a:schemeClr val="tx1"/>
                </a:solidFill>
                <a:latin typeface="+mn-lt"/>
                <a:ea typeface="ＭＳ Ｐゴシック" charset="0"/>
              </a:rPr>
              <a:t>service:</a:t>
            </a:r>
          </a:p>
          <a:p>
            <a:pPr marL="255600">
              <a:spcBef>
                <a:spcPts val="1500"/>
              </a:spcBef>
              <a:buClr>
                <a:schemeClr val="tx2"/>
              </a:buClr>
              <a:buFont typeface="Arial" panose="020B0604020202020204" pitchFamily="34" charset="0"/>
              <a:buChar char="•"/>
              <a:defRPr/>
            </a:pPr>
            <a:r>
              <a:rPr lang="en-US" sz="2000" b="1" dirty="0">
                <a:solidFill>
                  <a:schemeClr val="tx1"/>
                </a:solidFill>
                <a:latin typeface="+mn-lt"/>
                <a:ea typeface="ＭＳ Ｐゴシック" charset="0"/>
              </a:rPr>
              <a:t>unreliable data transfer </a:t>
            </a:r>
            <a:r>
              <a:rPr lang="en-US" sz="2000" dirty="0">
                <a:latin typeface="+mn-lt"/>
                <a:ea typeface="ＭＳ Ｐゴシック" charset="0"/>
              </a:rPr>
              <a:t>between sending and receiving process</a:t>
            </a:r>
          </a:p>
          <a:p>
            <a:pPr marL="255600">
              <a:spcBef>
                <a:spcPts val="1500"/>
              </a:spcBef>
              <a:buClr>
                <a:schemeClr val="tx2"/>
              </a:buClr>
              <a:buFont typeface="Arial" panose="020B0604020202020204" pitchFamily="34" charset="0"/>
              <a:buChar char="•"/>
              <a:defRPr/>
            </a:pPr>
            <a:r>
              <a:rPr lang="en-US" sz="2000" b="1" dirty="0">
                <a:solidFill>
                  <a:schemeClr val="tx1"/>
                </a:solidFill>
                <a:latin typeface="+mn-lt"/>
                <a:ea typeface="ＭＳ Ｐゴシック" charset="0"/>
              </a:rPr>
              <a:t>does not provide: </a:t>
            </a:r>
            <a:r>
              <a:rPr lang="en-US" sz="2000" dirty="0">
                <a:latin typeface="+mn-lt"/>
                <a:ea typeface="ＭＳ Ｐゴシック" charset="0"/>
              </a:rPr>
              <a:t>reliability, flow control, congestion control, timing, throughput guarantee, security, or connection setup</a:t>
            </a:r>
            <a:r>
              <a:rPr lang="en-US" sz="2000" dirty="0" smtClean="0">
                <a:latin typeface="+mn-lt"/>
                <a:ea typeface="ＭＳ Ｐゴシック" charset="0"/>
              </a:rPr>
              <a:t>,</a:t>
            </a:r>
            <a:endParaRPr lang="en-US" sz="2000" dirty="0">
              <a:latin typeface="+mn-lt"/>
              <a:ea typeface="ＭＳ Ｐゴシック" charset="0"/>
            </a:endParaRPr>
          </a:p>
        </p:txBody>
      </p:sp>
      <p:sp>
        <p:nvSpPr>
          <p:cNvPr id="6" name="Content Placeholder 5"/>
          <p:cNvSpPr>
            <a:spLocks noGrp="1"/>
          </p:cNvSpPr>
          <p:nvPr>
            <p:ph sz="quarter" idx="15"/>
          </p:nvPr>
        </p:nvSpPr>
        <p:spPr>
          <a:xfrm>
            <a:off x="4318103" y="5400366"/>
            <a:ext cx="4545679" cy="550863"/>
          </a:xfrm>
        </p:spPr>
        <p:txBody>
          <a:bodyPr/>
          <a:lstStyle/>
          <a:p>
            <a:r>
              <a:rPr lang="en-US" sz="2000" b="1" dirty="0">
                <a:solidFill>
                  <a:schemeClr val="tx1"/>
                </a:solidFill>
                <a:latin typeface="+mn-lt"/>
                <a:ea typeface="ＭＳ Ｐゴシック" charset="0"/>
              </a:rPr>
              <a:t>Q: </a:t>
            </a:r>
            <a:r>
              <a:rPr lang="en-US" sz="2000" dirty="0">
                <a:latin typeface="+mn-lt"/>
                <a:ea typeface="ＭＳ Ｐゴシック" charset="0"/>
              </a:rPr>
              <a:t>why bother? Why is there a </a:t>
            </a:r>
            <a:r>
              <a:rPr lang="en-US" sz="2000" dirty="0" smtClean="0">
                <a:latin typeface="+mn-lt"/>
                <a:ea typeface="ＭＳ Ｐゴシック" charset="0"/>
              </a:rPr>
              <a:t>U</a:t>
            </a:r>
            <a:r>
              <a:rPr lang="en-US" sz="100" dirty="0" smtClean="0">
                <a:latin typeface="+mn-lt"/>
                <a:ea typeface="ＭＳ Ｐゴシック" charset="0"/>
              </a:rPr>
              <a:t> </a:t>
            </a:r>
            <a:r>
              <a:rPr lang="en-US" sz="2000" dirty="0" smtClean="0">
                <a:latin typeface="+mn-lt"/>
                <a:ea typeface="ＭＳ Ｐゴシック" charset="0"/>
              </a:rPr>
              <a:t>D</a:t>
            </a:r>
            <a:r>
              <a:rPr lang="en-US" sz="100" dirty="0" smtClean="0">
                <a:latin typeface="+mn-lt"/>
                <a:ea typeface="ＭＳ Ｐゴシック" charset="0"/>
              </a:rPr>
              <a:t> </a:t>
            </a:r>
            <a:r>
              <a:rPr lang="en-US" sz="2000" dirty="0" smtClean="0">
                <a:latin typeface="+mn-lt"/>
                <a:ea typeface="ＭＳ Ｐゴシック" charset="0"/>
              </a:rPr>
              <a:t>P?</a:t>
            </a:r>
            <a:endParaRPr lang="en-US" sz="2000" dirty="0">
              <a:latin typeface="+mn-lt"/>
              <a:ea typeface="ＭＳ Ｐゴシック" charset="0"/>
            </a:endParaRPr>
          </a:p>
        </p:txBody>
      </p:sp>
    </p:spTree>
    <p:extLst>
      <p:ext uri="{BB962C8B-B14F-4D97-AF65-F5344CB8AC3E}">
        <p14:creationId xmlns:p14="http://schemas.microsoft.com/office/powerpoint/2010/main" val="967789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txBox="1">
            <a:spLocks noGrp="1"/>
          </p:cNvSpPr>
          <p:nvPr>
            <p:ph type="title"/>
          </p:nvPr>
        </p:nvSpPr>
        <p:spPr>
          <a:xfrm>
            <a:off x="457200" y="81787"/>
            <a:ext cx="8229600" cy="1231076"/>
          </a:xfrm>
        </p:spPr>
        <p:txBody>
          <a:bodyPr>
            <a:spAutoFit/>
          </a:bodyPr>
          <a:lstStyle/>
          <a:p>
            <a:pPr>
              <a:spcBef>
                <a:spcPct val="0"/>
              </a:spcBef>
              <a:buFont typeface="Times New Roman" panose="02020603050405020304" pitchFamily="18" charset="0"/>
              <a:buNone/>
            </a:pPr>
            <a:r>
              <a:rPr lang="fr-FR"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Internet Apps: Application, Transport Protocols</a:t>
            </a:r>
            <a:endPar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219885587"/>
              </p:ext>
            </p:extLst>
          </p:nvPr>
        </p:nvGraphicFramePr>
        <p:xfrm>
          <a:off x="674906" y="2071282"/>
          <a:ext cx="7881264" cy="3403600"/>
        </p:xfrm>
        <a:graphic>
          <a:graphicData uri="http://schemas.openxmlformats.org/drawingml/2006/table">
            <a:tbl>
              <a:tblPr firstRow="1" bandRow="1">
                <a:tableStyleId>{5940675A-B579-460E-94D1-54222C63F5DA}</a:tableStyleId>
              </a:tblPr>
              <a:tblGrid>
                <a:gridCol w="2627088">
                  <a:extLst>
                    <a:ext uri="{9D8B030D-6E8A-4147-A177-3AD203B41FA5}">
                      <a16:colId xmlns:a16="http://schemas.microsoft.com/office/drawing/2014/main" val="1913258147"/>
                    </a:ext>
                  </a:extLst>
                </a:gridCol>
                <a:gridCol w="2617543">
                  <a:extLst>
                    <a:ext uri="{9D8B030D-6E8A-4147-A177-3AD203B41FA5}">
                      <a16:colId xmlns:a16="http://schemas.microsoft.com/office/drawing/2014/main" val="3870409546"/>
                    </a:ext>
                  </a:extLst>
                </a:gridCol>
                <a:gridCol w="2636633">
                  <a:extLst>
                    <a:ext uri="{9D8B030D-6E8A-4147-A177-3AD203B41FA5}">
                      <a16:colId xmlns:a16="http://schemas.microsoft.com/office/drawing/2014/main" val="113287954"/>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b="1" dirty="0" smtClean="0"/>
                        <a:t>Application</a:t>
                      </a:r>
                      <a:endParaRPr lang="en-US" altLang="en-US" sz="1800" dirty="0" smtClean="0"/>
                    </a:p>
                  </a:txBody>
                  <a:tcPr/>
                </a:tc>
                <a:tc>
                  <a:txBody>
                    <a:bodyPr/>
                    <a:lstStyle/>
                    <a:p>
                      <a:pPr>
                        <a:spcBef>
                          <a:spcPct val="0"/>
                        </a:spcBef>
                        <a:buClrTx/>
                        <a:buSzTx/>
                        <a:buFontTx/>
                        <a:buNone/>
                      </a:pPr>
                      <a:r>
                        <a:rPr lang="en-US" altLang="en-US" sz="1800" b="1" dirty="0" smtClean="0"/>
                        <a:t>Application</a:t>
                      </a:r>
                      <a:r>
                        <a:rPr lang="en-US" altLang="en-US" sz="1800" b="1" baseline="0" dirty="0" smtClean="0"/>
                        <a:t> </a:t>
                      </a:r>
                      <a:r>
                        <a:rPr lang="en-US" altLang="en-US" sz="1800" b="1" dirty="0" smtClean="0"/>
                        <a:t>layer protocol</a:t>
                      </a:r>
                      <a:endParaRPr lang="en-US" altLang="en-US" sz="1800" dirty="0" smtClean="0"/>
                    </a:p>
                  </a:txBody>
                  <a:tcPr/>
                </a:tc>
                <a:tc>
                  <a:txBody>
                    <a:bodyPr/>
                    <a:lstStyle/>
                    <a:p>
                      <a:pPr>
                        <a:spcBef>
                          <a:spcPct val="0"/>
                        </a:spcBef>
                        <a:buClrTx/>
                        <a:buSzTx/>
                        <a:buFontTx/>
                        <a:buNone/>
                      </a:pPr>
                      <a:r>
                        <a:rPr lang="en-US" altLang="en-US" sz="1800" b="1" dirty="0" smtClean="0"/>
                        <a:t>Underlying</a:t>
                      </a:r>
                      <a:r>
                        <a:rPr lang="en-US" altLang="en-US" sz="1800" b="1" baseline="0" dirty="0" smtClean="0"/>
                        <a:t> </a:t>
                      </a:r>
                      <a:r>
                        <a:rPr lang="en-US" altLang="en-US" sz="1800" b="1" dirty="0" smtClean="0"/>
                        <a:t>transport protocol</a:t>
                      </a:r>
                      <a:endParaRPr lang="en-US" altLang="en-US" sz="1800" dirty="0" smtClean="0"/>
                    </a:p>
                  </a:txBody>
                  <a:tcPr/>
                </a:tc>
                <a:extLst>
                  <a:ext uri="{0D108BD9-81ED-4DB2-BD59-A6C34878D82A}">
                    <a16:rowId xmlns:a16="http://schemas.microsoft.com/office/drawing/2014/main" val="3848858059"/>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smtClean="0"/>
                        <a:t>e-mail</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smtClean="0"/>
                        <a:t>S</a:t>
                      </a:r>
                      <a:r>
                        <a:rPr lang="en-US" altLang="en-US" sz="100" dirty="0" smtClean="0"/>
                        <a:t> </a:t>
                      </a:r>
                      <a:r>
                        <a:rPr lang="en-US" altLang="en-US" sz="1800" dirty="0" smtClean="0"/>
                        <a:t>M</a:t>
                      </a:r>
                      <a:r>
                        <a:rPr lang="en-US" altLang="en-US" sz="100" dirty="0" smtClean="0"/>
                        <a:t> </a:t>
                      </a:r>
                      <a:r>
                        <a:rPr lang="en-US" altLang="en-US" sz="1800" dirty="0" smtClean="0"/>
                        <a:t>T</a:t>
                      </a:r>
                      <a:r>
                        <a:rPr lang="en-US" altLang="en-US" sz="100" dirty="0" smtClean="0"/>
                        <a:t> </a:t>
                      </a:r>
                      <a:r>
                        <a:rPr lang="en-US" altLang="en-US" sz="1800" dirty="0" smtClean="0"/>
                        <a:t>P [R</a:t>
                      </a:r>
                      <a:r>
                        <a:rPr lang="en-US" altLang="en-US" sz="100" dirty="0" smtClean="0"/>
                        <a:t> </a:t>
                      </a:r>
                      <a:r>
                        <a:rPr lang="en-US" altLang="en-US" sz="1800" dirty="0" smtClean="0"/>
                        <a:t>F</a:t>
                      </a:r>
                      <a:r>
                        <a:rPr lang="en-US" altLang="en-US" sz="100" dirty="0" smtClean="0"/>
                        <a:t> </a:t>
                      </a:r>
                      <a:r>
                        <a:rPr lang="en-US" altLang="en-US" sz="1800" dirty="0" smtClean="0"/>
                        <a:t>C 2821]</a:t>
                      </a:r>
                    </a:p>
                  </a:txBody>
                  <a:tcPr/>
                </a:tc>
                <a:tc>
                  <a:txBody>
                    <a:bodyPr/>
                    <a:lstStyle/>
                    <a:p>
                      <a:r>
                        <a:rPr lang="en-US" altLang="en-US" sz="1800" b="0" dirty="0" smtClean="0">
                          <a:solidFill>
                            <a:schemeClr val="tx1"/>
                          </a:solidFill>
                          <a:latin typeface="+mn-lt"/>
                        </a:rPr>
                        <a:t>T</a:t>
                      </a:r>
                      <a:r>
                        <a:rPr lang="en-US" altLang="en-US" sz="100" b="0" dirty="0" smtClean="0">
                          <a:solidFill>
                            <a:schemeClr val="tx1"/>
                          </a:solidFill>
                          <a:latin typeface="+mn-lt"/>
                        </a:rPr>
                        <a:t> </a:t>
                      </a:r>
                      <a:r>
                        <a:rPr lang="en-US" altLang="en-US" sz="1800" b="0" dirty="0" smtClean="0">
                          <a:solidFill>
                            <a:schemeClr val="tx1"/>
                          </a:solidFill>
                          <a:latin typeface="+mn-lt"/>
                        </a:rPr>
                        <a:t>C</a:t>
                      </a:r>
                      <a:r>
                        <a:rPr lang="en-US" altLang="en-US" sz="100" b="0" dirty="0" smtClean="0">
                          <a:solidFill>
                            <a:schemeClr val="tx1"/>
                          </a:solidFill>
                          <a:latin typeface="+mn-lt"/>
                        </a:rPr>
                        <a:t> </a:t>
                      </a:r>
                      <a:r>
                        <a:rPr lang="en-US" altLang="en-US" sz="1800" b="0" dirty="0" smtClean="0">
                          <a:solidFill>
                            <a:schemeClr val="tx1"/>
                          </a:solidFill>
                          <a:latin typeface="+mn-lt"/>
                        </a:rPr>
                        <a:t>P</a:t>
                      </a:r>
                      <a:endParaRPr lang="en-US" sz="1800" b="0" dirty="0"/>
                    </a:p>
                  </a:txBody>
                  <a:tcPr/>
                </a:tc>
                <a:extLst>
                  <a:ext uri="{0D108BD9-81ED-4DB2-BD59-A6C34878D82A}">
                    <a16:rowId xmlns:a16="http://schemas.microsoft.com/office/drawing/2014/main" val="245546203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smtClean="0"/>
                        <a:t>remote terminal access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smtClean="0"/>
                        <a:t>Telnet [R</a:t>
                      </a:r>
                      <a:r>
                        <a:rPr lang="en-US" altLang="en-US" sz="100" dirty="0" smtClean="0"/>
                        <a:t> </a:t>
                      </a:r>
                      <a:r>
                        <a:rPr lang="en-US" altLang="en-US" sz="1800" dirty="0" smtClean="0"/>
                        <a:t>F</a:t>
                      </a:r>
                      <a:r>
                        <a:rPr lang="en-US" altLang="en-US" sz="100" dirty="0" smtClean="0"/>
                        <a:t> </a:t>
                      </a:r>
                      <a:r>
                        <a:rPr lang="en-US" altLang="en-US" sz="1800" dirty="0" smtClean="0"/>
                        <a:t>C 854]</a:t>
                      </a:r>
                    </a:p>
                  </a:txBody>
                  <a:tcPr/>
                </a:tc>
                <a:tc>
                  <a:txBody>
                    <a:bodyPr/>
                    <a:lstStyle/>
                    <a:p>
                      <a:r>
                        <a:rPr lang="en-US" altLang="en-US" sz="1800" b="0" dirty="0" smtClean="0">
                          <a:solidFill>
                            <a:schemeClr val="tx1"/>
                          </a:solidFill>
                          <a:latin typeface="+mn-lt"/>
                        </a:rPr>
                        <a:t>T</a:t>
                      </a:r>
                      <a:r>
                        <a:rPr lang="en-US" altLang="en-US" sz="100" b="0" dirty="0" smtClean="0">
                          <a:solidFill>
                            <a:schemeClr val="tx1"/>
                          </a:solidFill>
                          <a:latin typeface="+mn-lt"/>
                        </a:rPr>
                        <a:t> </a:t>
                      </a:r>
                      <a:r>
                        <a:rPr lang="en-US" altLang="en-US" sz="1800" b="0" dirty="0" smtClean="0">
                          <a:solidFill>
                            <a:schemeClr val="tx1"/>
                          </a:solidFill>
                          <a:latin typeface="+mn-lt"/>
                        </a:rPr>
                        <a:t>C</a:t>
                      </a:r>
                      <a:r>
                        <a:rPr lang="en-US" altLang="en-US" sz="100" b="0" dirty="0" smtClean="0">
                          <a:solidFill>
                            <a:schemeClr val="tx1"/>
                          </a:solidFill>
                          <a:latin typeface="+mn-lt"/>
                        </a:rPr>
                        <a:t> </a:t>
                      </a:r>
                      <a:r>
                        <a:rPr lang="en-US" altLang="en-US" sz="1800" b="0" dirty="0" smtClean="0">
                          <a:solidFill>
                            <a:schemeClr val="tx1"/>
                          </a:solidFill>
                          <a:latin typeface="+mn-lt"/>
                        </a:rPr>
                        <a:t>P</a:t>
                      </a:r>
                      <a:endParaRPr lang="en-US" sz="1800" dirty="0"/>
                    </a:p>
                  </a:txBody>
                  <a:tcPr/>
                </a:tc>
                <a:extLst>
                  <a:ext uri="{0D108BD9-81ED-4DB2-BD59-A6C34878D82A}">
                    <a16:rowId xmlns:a16="http://schemas.microsoft.com/office/drawing/2014/main" val="4249975848"/>
                  </a:ext>
                </a:extLst>
              </a:tr>
              <a:tr h="370840">
                <a:tc>
                  <a:txBody>
                    <a:bodyPr/>
                    <a:lstStyle/>
                    <a:p>
                      <a:r>
                        <a:rPr lang="en-US" altLang="en-US" sz="1800" dirty="0" smtClean="0"/>
                        <a:t>Web</a:t>
                      </a:r>
                      <a:endParaRPr 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smtClean="0"/>
                        <a:t>H</a:t>
                      </a:r>
                      <a:r>
                        <a:rPr lang="en-US" altLang="en-US" sz="100" dirty="0" smtClean="0"/>
                        <a:t> </a:t>
                      </a:r>
                      <a:r>
                        <a:rPr lang="en-US" altLang="en-US" sz="1800" dirty="0" smtClean="0"/>
                        <a:t>T</a:t>
                      </a:r>
                      <a:r>
                        <a:rPr lang="en-US" altLang="en-US" sz="100" dirty="0" smtClean="0"/>
                        <a:t> </a:t>
                      </a:r>
                      <a:r>
                        <a:rPr lang="en-US" altLang="en-US" sz="1800" dirty="0" smtClean="0"/>
                        <a:t>T</a:t>
                      </a:r>
                      <a:r>
                        <a:rPr lang="en-US" altLang="en-US" sz="100" dirty="0" smtClean="0"/>
                        <a:t> </a:t>
                      </a:r>
                      <a:r>
                        <a:rPr lang="en-US" altLang="en-US" sz="1800" dirty="0" smtClean="0"/>
                        <a:t>P [R</a:t>
                      </a:r>
                      <a:r>
                        <a:rPr lang="en-US" altLang="en-US" sz="100" dirty="0" smtClean="0"/>
                        <a:t> </a:t>
                      </a:r>
                      <a:r>
                        <a:rPr lang="en-US" altLang="en-US" sz="1800" dirty="0" smtClean="0"/>
                        <a:t>F</a:t>
                      </a:r>
                      <a:r>
                        <a:rPr lang="en-US" altLang="en-US" sz="100" dirty="0" smtClean="0"/>
                        <a:t> </a:t>
                      </a:r>
                      <a:r>
                        <a:rPr lang="en-US" altLang="en-US" sz="1800" dirty="0" smtClean="0"/>
                        <a:t>C 2616]</a:t>
                      </a:r>
                    </a:p>
                  </a:txBody>
                  <a:tcPr/>
                </a:tc>
                <a:tc>
                  <a:txBody>
                    <a:bodyPr/>
                    <a:lstStyle/>
                    <a:p>
                      <a:r>
                        <a:rPr lang="en-US" altLang="en-US" sz="1800" b="0" dirty="0" smtClean="0">
                          <a:solidFill>
                            <a:schemeClr val="tx1"/>
                          </a:solidFill>
                          <a:latin typeface="+mn-lt"/>
                        </a:rPr>
                        <a:t>T</a:t>
                      </a:r>
                      <a:r>
                        <a:rPr lang="en-US" altLang="en-US" sz="100" b="0" dirty="0" smtClean="0">
                          <a:solidFill>
                            <a:schemeClr val="tx1"/>
                          </a:solidFill>
                          <a:latin typeface="+mn-lt"/>
                        </a:rPr>
                        <a:t> </a:t>
                      </a:r>
                      <a:r>
                        <a:rPr lang="en-US" altLang="en-US" sz="1800" b="0" dirty="0" smtClean="0">
                          <a:solidFill>
                            <a:schemeClr val="tx1"/>
                          </a:solidFill>
                          <a:latin typeface="+mn-lt"/>
                        </a:rPr>
                        <a:t>C</a:t>
                      </a:r>
                      <a:r>
                        <a:rPr lang="en-US" altLang="en-US" sz="100" b="0" dirty="0" smtClean="0">
                          <a:solidFill>
                            <a:schemeClr val="tx1"/>
                          </a:solidFill>
                          <a:latin typeface="+mn-lt"/>
                        </a:rPr>
                        <a:t> </a:t>
                      </a:r>
                      <a:r>
                        <a:rPr lang="en-US" altLang="en-US" sz="1800" b="0" dirty="0" smtClean="0">
                          <a:solidFill>
                            <a:schemeClr val="tx1"/>
                          </a:solidFill>
                          <a:latin typeface="+mn-lt"/>
                        </a:rPr>
                        <a:t>P</a:t>
                      </a:r>
                      <a:endParaRPr lang="en-US" sz="1800" dirty="0"/>
                    </a:p>
                  </a:txBody>
                  <a:tcPr/>
                </a:tc>
                <a:extLst>
                  <a:ext uri="{0D108BD9-81ED-4DB2-BD59-A6C34878D82A}">
                    <a16:rowId xmlns:a16="http://schemas.microsoft.com/office/drawing/2014/main" val="141550766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smtClean="0"/>
                        <a:t>file transfer</a:t>
                      </a:r>
                    </a:p>
                  </a:txBody>
                  <a:tcPr/>
                </a:tc>
                <a:tc>
                  <a:txBody>
                    <a:bodyPr/>
                    <a:lstStyle/>
                    <a:p>
                      <a:r>
                        <a:rPr lang="en-US" altLang="en-US" sz="1800" dirty="0" smtClean="0"/>
                        <a:t>F</a:t>
                      </a:r>
                      <a:r>
                        <a:rPr lang="en-US" altLang="en-US" sz="100" dirty="0" smtClean="0"/>
                        <a:t> </a:t>
                      </a:r>
                      <a:r>
                        <a:rPr lang="en-US" altLang="en-US" sz="1800" dirty="0" smtClean="0"/>
                        <a:t>T</a:t>
                      </a:r>
                      <a:r>
                        <a:rPr lang="en-US" altLang="en-US" sz="100" dirty="0" smtClean="0"/>
                        <a:t> </a:t>
                      </a:r>
                      <a:r>
                        <a:rPr lang="en-US" altLang="en-US" sz="1800" dirty="0" smtClean="0"/>
                        <a:t>P [R</a:t>
                      </a:r>
                      <a:r>
                        <a:rPr lang="en-US" altLang="en-US" sz="100" dirty="0" smtClean="0"/>
                        <a:t> </a:t>
                      </a:r>
                      <a:r>
                        <a:rPr lang="en-US" altLang="en-US" sz="1800" dirty="0" smtClean="0"/>
                        <a:t>F</a:t>
                      </a:r>
                      <a:r>
                        <a:rPr lang="en-US" altLang="en-US" sz="100" dirty="0" smtClean="0"/>
                        <a:t> </a:t>
                      </a:r>
                      <a:r>
                        <a:rPr lang="en-US" altLang="en-US" sz="1800" dirty="0" smtClean="0"/>
                        <a:t>C 959]</a:t>
                      </a:r>
                      <a:endParaRPr lang="en-US" sz="1800" dirty="0"/>
                    </a:p>
                  </a:txBody>
                  <a:tcPr/>
                </a:tc>
                <a:tc>
                  <a:txBody>
                    <a:bodyPr/>
                    <a:lstStyle/>
                    <a:p>
                      <a:r>
                        <a:rPr lang="en-US" altLang="en-US" sz="1800" b="0" dirty="0" smtClean="0">
                          <a:solidFill>
                            <a:schemeClr val="tx1"/>
                          </a:solidFill>
                          <a:latin typeface="+mn-lt"/>
                        </a:rPr>
                        <a:t>T</a:t>
                      </a:r>
                      <a:r>
                        <a:rPr lang="en-US" altLang="en-US" sz="100" b="0" dirty="0" smtClean="0">
                          <a:solidFill>
                            <a:schemeClr val="tx1"/>
                          </a:solidFill>
                          <a:latin typeface="+mn-lt"/>
                        </a:rPr>
                        <a:t> </a:t>
                      </a:r>
                      <a:r>
                        <a:rPr lang="en-US" altLang="en-US" sz="1800" b="0" dirty="0" smtClean="0">
                          <a:solidFill>
                            <a:schemeClr val="tx1"/>
                          </a:solidFill>
                          <a:latin typeface="+mn-lt"/>
                        </a:rPr>
                        <a:t>C</a:t>
                      </a:r>
                      <a:r>
                        <a:rPr lang="en-US" altLang="en-US" sz="100" b="0" dirty="0" smtClean="0">
                          <a:solidFill>
                            <a:schemeClr val="tx1"/>
                          </a:solidFill>
                          <a:latin typeface="+mn-lt"/>
                        </a:rPr>
                        <a:t> </a:t>
                      </a:r>
                      <a:r>
                        <a:rPr lang="en-US" altLang="en-US" sz="1800" b="0" dirty="0" smtClean="0">
                          <a:solidFill>
                            <a:schemeClr val="tx1"/>
                          </a:solidFill>
                          <a:latin typeface="+mn-lt"/>
                        </a:rPr>
                        <a:t>P</a:t>
                      </a:r>
                      <a:endParaRPr lang="en-US" sz="1800" dirty="0"/>
                    </a:p>
                  </a:txBody>
                  <a:tcPr/>
                </a:tc>
                <a:extLst>
                  <a:ext uri="{0D108BD9-81ED-4DB2-BD59-A6C34878D82A}">
                    <a16:rowId xmlns:a16="http://schemas.microsoft.com/office/drawing/2014/main" val="330645689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smtClean="0"/>
                        <a:t>streaming multimedia</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smtClean="0"/>
                        <a:t>H</a:t>
                      </a:r>
                      <a:r>
                        <a:rPr lang="en-US" altLang="en-US" sz="100" dirty="0" smtClean="0"/>
                        <a:t> </a:t>
                      </a:r>
                      <a:r>
                        <a:rPr lang="en-US" altLang="en-US" sz="1800" dirty="0" smtClean="0"/>
                        <a:t>T</a:t>
                      </a:r>
                      <a:r>
                        <a:rPr lang="en-US" altLang="en-US" sz="100" dirty="0" smtClean="0"/>
                        <a:t> </a:t>
                      </a:r>
                      <a:r>
                        <a:rPr lang="en-US" altLang="en-US" sz="1800" dirty="0" smtClean="0"/>
                        <a:t>T</a:t>
                      </a:r>
                      <a:r>
                        <a:rPr lang="en-US" altLang="en-US" sz="100" dirty="0" smtClean="0"/>
                        <a:t> </a:t>
                      </a:r>
                      <a:r>
                        <a:rPr lang="en-US" altLang="en-US" sz="1800" dirty="0" smtClean="0"/>
                        <a:t>P (e.g., YouTube), R</a:t>
                      </a:r>
                      <a:r>
                        <a:rPr lang="en-US" altLang="en-US" sz="100" dirty="0" smtClean="0"/>
                        <a:t> </a:t>
                      </a:r>
                      <a:r>
                        <a:rPr lang="en-US" altLang="en-US" sz="1800" dirty="0" smtClean="0"/>
                        <a:t>T</a:t>
                      </a:r>
                      <a:r>
                        <a:rPr lang="en-US" altLang="en-US" sz="100" dirty="0" smtClean="0"/>
                        <a:t> </a:t>
                      </a:r>
                      <a:r>
                        <a:rPr lang="en-US" altLang="en-US" sz="1800" dirty="0" smtClean="0"/>
                        <a:t>P [R</a:t>
                      </a:r>
                      <a:r>
                        <a:rPr lang="en-US" altLang="en-US" sz="100" dirty="0" smtClean="0"/>
                        <a:t> </a:t>
                      </a:r>
                      <a:r>
                        <a:rPr lang="en-US" altLang="en-US" sz="1800" dirty="0" smtClean="0"/>
                        <a:t>F</a:t>
                      </a:r>
                      <a:r>
                        <a:rPr lang="en-US" altLang="en-US" sz="100" dirty="0" smtClean="0"/>
                        <a:t> </a:t>
                      </a:r>
                      <a:r>
                        <a:rPr lang="en-US" altLang="en-US" sz="1800" dirty="0" smtClean="0"/>
                        <a:t>C 1889]</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b="0" dirty="0" smtClean="0">
                          <a:solidFill>
                            <a:schemeClr val="tx1"/>
                          </a:solidFill>
                          <a:latin typeface="+mn-lt"/>
                        </a:rPr>
                        <a:t>T</a:t>
                      </a:r>
                      <a:r>
                        <a:rPr lang="en-US" altLang="en-US" sz="100" b="0" dirty="0" smtClean="0">
                          <a:solidFill>
                            <a:schemeClr val="tx1"/>
                          </a:solidFill>
                          <a:latin typeface="+mn-lt"/>
                        </a:rPr>
                        <a:t> </a:t>
                      </a:r>
                      <a:r>
                        <a:rPr lang="en-US" altLang="en-US" sz="1800" b="0" dirty="0" smtClean="0">
                          <a:solidFill>
                            <a:schemeClr val="tx1"/>
                          </a:solidFill>
                          <a:latin typeface="+mn-lt"/>
                        </a:rPr>
                        <a:t>C</a:t>
                      </a:r>
                      <a:r>
                        <a:rPr lang="en-US" altLang="en-US" sz="100" b="0" dirty="0" smtClean="0">
                          <a:solidFill>
                            <a:schemeClr val="tx1"/>
                          </a:solidFill>
                          <a:latin typeface="+mn-lt"/>
                        </a:rPr>
                        <a:t> </a:t>
                      </a:r>
                      <a:r>
                        <a:rPr lang="en-US" altLang="en-US" sz="1800" b="0" dirty="0" smtClean="0">
                          <a:solidFill>
                            <a:schemeClr val="tx1"/>
                          </a:solidFill>
                          <a:latin typeface="+mn-lt"/>
                        </a:rPr>
                        <a:t>P</a:t>
                      </a:r>
                      <a:r>
                        <a:rPr lang="en-US" altLang="en-US" sz="1800" dirty="0" smtClean="0"/>
                        <a:t> or U</a:t>
                      </a:r>
                      <a:r>
                        <a:rPr lang="en-US" altLang="en-US" sz="100" dirty="0" smtClean="0"/>
                        <a:t> </a:t>
                      </a:r>
                      <a:r>
                        <a:rPr lang="en-US" altLang="en-US" sz="1800" dirty="0" smtClean="0"/>
                        <a:t>D</a:t>
                      </a:r>
                      <a:r>
                        <a:rPr lang="en-US" altLang="en-US" sz="100" dirty="0" smtClean="0"/>
                        <a:t> </a:t>
                      </a:r>
                      <a:r>
                        <a:rPr lang="en-US" altLang="en-US" sz="1800" dirty="0" smtClean="0"/>
                        <a:t>P</a:t>
                      </a:r>
                    </a:p>
                  </a:txBody>
                  <a:tcPr/>
                </a:tc>
                <a:extLst>
                  <a:ext uri="{0D108BD9-81ED-4DB2-BD59-A6C34878D82A}">
                    <a16:rowId xmlns:a16="http://schemas.microsoft.com/office/drawing/2014/main" val="238791151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smtClean="0"/>
                        <a:t>Internet telephony</a:t>
                      </a:r>
                    </a:p>
                  </a:txBody>
                  <a:tcPr/>
                </a:tc>
                <a:tc>
                  <a:txBody>
                    <a:bodyPr/>
                    <a:lstStyle/>
                    <a:p>
                      <a:pPr>
                        <a:spcBef>
                          <a:spcPct val="0"/>
                        </a:spcBef>
                        <a:buClrTx/>
                        <a:buSzTx/>
                        <a:buFontTx/>
                        <a:buNone/>
                      </a:pPr>
                      <a:r>
                        <a:rPr lang="en-US" altLang="en-US" sz="1800" dirty="0" smtClean="0"/>
                        <a:t>S</a:t>
                      </a:r>
                      <a:r>
                        <a:rPr lang="en-US" altLang="en-US" sz="100" dirty="0" smtClean="0"/>
                        <a:t> </a:t>
                      </a:r>
                      <a:r>
                        <a:rPr lang="en-US" altLang="en-US" sz="1800" dirty="0" smtClean="0"/>
                        <a:t>I</a:t>
                      </a:r>
                      <a:r>
                        <a:rPr lang="en-US" altLang="en-US" sz="100" dirty="0" smtClean="0"/>
                        <a:t> </a:t>
                      </a:r>
                      <a:r>
                        <a:rPr lang="en-US" altLang="en-US" sz="1800" dirty="0" smtClean="0"/>
                        <a:t>P, R</a:t>
                      </a:r>
                      <a:r>
                        <a:rPr lang="en-US" altLang="en-US" sz="100" dirty="0" smtClean="0"/>
                        <a:t> </a:t>
                      </a:r>
                      <a:r>
                        <a:rPr lang="en-US" altLang="en-US" sz="1800" dirty="0" smtClean="0"/>
                        <a:t>T</a:t>
                      </a:r>
                      <a:r>
                        <a:rPr lang="en-US" altLang="en-US" sz="100" dirty="0" smtClean="0"/>
                        <a:t> </a:t>
                      </a:r>
                      <a:r>
                        <a:rPr lang="en-US" altLang="en-US" sz="1800" dirty="0" smtClean="0"/>
                        <a:t>P, proprietary</a:t>
                      </a:r>
                    </a:p>
                    <a:p>
                      <a:pPr>
                        <a:spcBef>
                          <a:spcPct val="0"/>
                        </a:spcBef>
                        <a:buClrTx/>
                        <a:buSzTx/>
                        <a:buFontTx/>
                        <a:buNone/>
                      </a:pPr>
                      <a:r>
                        <a:rPr lang="en-US" altLang="en-US" sz="1800" dirty="0" smtClean="0"/>
                        <a:t>(e.g., Skype)</a:t>
                      </a:r>
                      <a:endParaRPr lang="en-US" altLang="en-US" sz="1800" dirty="0" smtClean="0">
                        <a:latin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b="0" dirty="0" smtClean="0">
                          <a:solidFill>
                            <a:schemeClr val="tx1"/>
                          </a:solidFill>
                          <a:latin typeface="+mn-lt"/>
                        </a:rPr>
                        <a:t>T</a:t>
                      </a:r>
                      <a:r>
                        <a:rPr lang="en-US" altLang="en-US" sz="100" b="0" dirty="0" smtClean="0">
                          <a:solidFill>
                            <a:schemeClr val="tx1"/>
                          </a:solidFill>
                          <a:latin typeface="+mn-lt"/>
                        </a:rPr>
                        <a:t> </a:t>
                      </a:r>
                      <a:r>
                        <a:rPr lang="en-US" altLang="en-US" sz="1800" b="0" dirty="0" smtClean="0">
                          <a:solidFill>
                            <a:schemeClr val="tx1"/>
                          </a:solidFill>
                          <a:latin typeface="+mn-lt"/>
                        </a:rPr>
                        <a:t>C</a:t>
                      </a:r>
                      <a:r>
                        <a:rPr lang="en-US" altLang="en-US" sz="100" b="0" dirty="0" smtClean="0">
                          <a:solidFill>
                            <a:schemeClr val="tx1"/>
                          </a:solidFill>
                          <a:latin typeface="+mn-lt"/>
                        </a:rPr>
                        <a:t> </a:t>
                      </a:r>
                      <a:r>
                        <a:rPr lang="en-US" altLang="en-US" sz="1800" b="0" dirty="0" smtClean="0">
                          <a:solidFill>
                            <a:schemeClr val="tx1"/>
                          </a:solidFill>
                          <a:latin typeface="+mn-lt"/>
                        </a:rPr>
                        <a:t>P</a:t>
                      </a:r>
                      <a:r>
                        <a:rPr lang="en-US" altLang="en-US" sz="1800" dirty="0" smtClean="0"/>
                        <a:t> or U</a:t>
                      </a:r>
                      <a:r>
                        <a:rPr lang="en-US" altLang="en-US" sz="100" dirty="0" smtClean="0"/>
                        <a:t> </a:t>
                      </a:r>
                      <a:r>
                        <a:rPr lang="en-US" altLang="en-US" sz="1800" dirty="0" smtClean="0"/>
                        <a:t>D</a:t>
                      </a:r>
                      <a:r>
                        <a:rPr lang="en-US" altLang="en-US" sz="100" dirty="0" smtClean="0"/>
                        <a:t> </a:t>
                      </a:r>
                      <a:r>
                        <a:rPr lang="en-US" altLang="en-US" sz="1800" dirty="0" smtClean="0"/>
                        <a:t>P</a:t>
                      </a:r>
                    </a:p>
                  </a:txBody>
                  <a:tcPr/>
                </a:tc>
                <a:extLst>
                  <a:ext uri="{0D108BD9-81ED-4DB2-BD59-A6C34878D82A}">
                    <a16:rowId xmlns:a16="http://schemas.microsoft.com/office/drawing/2014/main" val="1119593540"/>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Securing T</a:t>
            </a:r>
            <a:r>
              <a:rPr lang="en-US"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C</a:t>
            </a:r>
            <a:r>
              <a:rPr lang="en-US"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a:t>
            </a:r>
            <a:endParaRPr lang="en-US" dirty="0"/>
          </a:p>
        </p:txBody>
      </p:sp>
      <p:sp>
        <p:nvSpPr>
          <p:cNvPr id="3" name="Text Placeholder 2"/>
          <p:cNvSpPr>
            <a:spLocks noGrp="1"/>
          </p:cNvSpPr>
          <p:nvPr>
            <p:ph type="body" idx="1"/>
          </p:nvPr>
        </p:nvSpPr>
        <p:spPr>
          <a:xfrm>
            <a:off x="457201" y="1600200"/>
            <a:ext cx="3569110" cy="2057399"/>
          </a:xfrm>
        </p:spPr>
        <p:txBody>
          <a:bodyPr/>
          <a:lstStyle/>
          <a:p>
            <a:pPr>
              <a:buFont typeface="Wingdings" panose="05000000000000000000" pitchFamily="2" charset="2"/>
              <a:buNone/>
              <a:defRPr/>
            </a:pPr>
            <a:r>
              <a:rPr lang="en-US" sz="2000" b="1" dirty="0" smtClean="0">
                <a:solidFill>
                  <a:schemeClr val="tx1"/>
                </a:solidFill>
                <a:latin typeface="+mn-lt"/>
                <a:ea typeface="ＭＳ Ｐゴシック" charset="0"/>
              </a:rPr>
              <a:t>T</a:t>
            </a:r>
            <a:r>
              <a:rPr lang="en-US" sz="100" b="1" dirty="0" smtClean="0">
                <a:solidFill>
                  <a:schemeClr val="tx1"/>
                </a:solidFill>
                <a:latin typeface="+mn-lt"/>
                <a:ea typeface="ＭＳ Ｐゴシック" charset="0"/>
              </a:rPr>
              <a:t> </a:t>
            </a:r>
            <a:r>
              <a:rPr lang="en-US" sz="2000" b="1" dirty="0" smtClean="0">
                <a:solidFill>
                  <a:schemeClr val="tx1"/>
                </a:solidFill>
                <a:latin typeface="+mn-lt"/>
                <a:ea typeface="ＭＳ Ｐゴシック" charset="0"/>
              </a:rPr>
              <a:t>C</a:t>
            </a:r>
            <a:r>
              <a:rPr lang="en-US" sz="100" b="1" dirty="0" smtClean="0">
                <a:solidFill>
                  <a:schemeClr val="tx1"/>
                </a:solidFill>
                <a:latin typeface="+mn-lt"/>
                <a:ea typeface="ＭＳ Ｐゴシック" charset="0"/>
              </a:rPr>
              <a:t> </a:t>
            </a:r>
            <a:r>
              <a:rPr lang="en-US" sz="2000" b="1" dirty="0" smtClean="0">
                <a:solidFill>
                  <a:schemeClr val="tx1"/>
                </a:solidFill>
                <a:latin typeface="+mn-lt"/>
                <a:ea typeface="ＭＳ Ｐゴシック" charset="0"/>
              </a:rPr>
              <a:t>P </a:t>
            </a:r>
            <a:r>
              <a:rPr lang="en-US" sz="2000" b="1" dirty="0">
                <a:solidFill>
                  <a:schemeClr val="tx1"/>
                </a:solidFill>
                <a:latin typeface="+mn-lt"/>
                <a:ea typeface="ＭＳ Ｐゴシック" charset="0"/>
              </a:rPr>
              <a:t>&amp; </a:t>
            </a:r>
            <a:r>
              <a:rPr lang="en-US" sz="2000" b="1" dirty="0" smtClean="0">
                <a:solidFill>
                  <a:schemeClr val="tx1"/>
                </a:solidFill>
                <a:latin typeface="+mn-lt"/>
                <a:ea typeface="ＭＳ Ｐゴシック" charset="0"/>
              </a:rPr>
              <a:t>U</a:t>
            </a:r>
            <a:r>
              <a:rPr lang="en-US" sz="100" b="1" dirty="0" smtClean="0">
                <a:solidFill>
                  <a:schemeClr val="tx1"/>
                </a:solidFill>
                <a:latin typeface="+mn-lt"/>
                <a:ea typeface="ＭＳ Ｐゴシック" charset="0"/>
              </a:rPr>
              <a:t> </a:t>
            </a:r>
            <a:r>
              <a:rPr lang="en-US" sz="2000" b="1" dirty="0" smtClean="0">
                <a:solidFill>
                  <a:schemeClr val="tx1"/>
                </a:solidFill>
                <a:latin typeface="+mn-lt"/>
                <a:ea typeface="ＭＳ Ｐゴシック" charset="0"/>
              </a:rPr>
              <a:t>D</a:t>
            </a:r>
            <a:r>
              <a:rPr lang="en-US" sz="100" b="1" dirty="0" smtClean="0">
                <a:solidFill>
                  <a:schemeClr val="tx1"/>
                </a:solidFill>
                <a:latin typeface="+mn-lt"/>
                <a:ea typeface="ＭＳ Ｐゴシック" charset="0"/>
              </a:rPr>
              <a:t> </a:t>
            </a:r>
            <a:r>
              <a:rPr lang="en-US" sz="2000" b="1" dirty="0" smtClean="0">
                <a:solidFill>
                  <a:schemeClr val="tx1"/>
                </a:solidFill>
                <a:latin typeface="+mn-lt"/>
                <a:ea typeface="ＭＳ Ｐゴシック" charset="0"/>
              </a:rPr>
              <a:t>P</a:t>
            </a:r>
            <a:r>
              <a:rPr lang="en-US" sz="2000" dirty="0" smtClean="0">
                <a:solidFill>
                  <a:schemeClr val="tx1"/>
                </a:solidFill>
                <a:latin typeface="+mn-lt"/>
                <a:ea typeface="ＭＳ Ｐゴシック" charset="0"/>
              </a:rPr>
              <a:t> </a:t>
            </a:r>
            <a:endParaRPr lang="en-US" sz="2000" dirty="0">
              <a:solidFill>
                <a:schemeClr val="tx1"/>
              </a:solidFill>
              <a:latin typeface="+mn-lt"/>
              <a:ea typeface="ＭＳ Ｐゴシック" charset="0"/>
            </a:endParaRPr>
          </a:p>
          <a:p>
            <a:pPr>
              <a:defRPr/>
            </a:pPr>
            <a:r>
              <a:rPr lang="en-US" sz="2000" dirty="0">
                <a:solidFill>
                  <a:schemeClr val="tx1"/>
                </a:solidFill>
                <a:latin typeface="+mn-lt"/>
                <a:ea typeface="ＭＳ Ｐゴシック" charset="0"/>
              </a:rPr>
              <a:t>no encryption</a:t>
            </a:r>
          </a:p>
          <a:p>
            <a:pPr>
              <a:defRPr/>
            </a:pPr>
            <a:r>
              <a:rPr lang="en-US" sz="2000" dirty="0">
                <a:solidFill>
                  <a:schemeClr val="tx1"/>
                </a:solidFill>
                <a:latin typeface="+mn-lt"/>
                <a:ea typeface="ＭＳ Ｐゴシック" charset="0"/>
              </a:rPr>
              <a:t>cleartext passwds sent into socket traverse Internet in </a:t>
            </a:r>
            <a:r>
              <a:rPr lang="en-US" sz="2000" dirty="0" smtClean="0">
                <a:solidFill>
                  <a:schemeClr val="tx1"/>
                </a:solidFill>
                <a:latin typeface="+mn-lt"/>
                <a:ea typeface="ＭＳ Ｐゴシック" charset="0"/>
              </a:rPr>
              <a:t>cleartext</a:t>
            </a:r>
            <a:endParaRPr lang="en-US" sz="2000" dirty="0">
              <a:solidFill>
                <a:schemeClr val="tx1"/>
              </a:solidFill>
              <a:latin typeface="+mn-lt"/>
              <a:ea typeface="ＭＳ Ｐゴシック" charset="0"/>
            </a:endParaRPr>
          </a:p>
        </p:txBody>
      </p:sp>
      <p:sp>
        <p:nvSpPr>
          <p:cNvPr id="4" name="Content Placeholder 3"/>
          <p:cNvSpPr>
            <a:spLocks noGrp="1"/>
          </p:cNvSpPr>
          <p:nvPr>
            <p:ph sz="quarter" idx="13"/>
          </p:nvPr>
        </p:nvSpPr>
        <p:spPr>
          <a:xfrm>
            <a:off x="457202" y="3679160"/>
            <a:ext cx="3569110" cy="2308686"/>
          </a:xfrm>
        </p:spPr>
        <p:txBody>
          <a:bodyPr/>
          <a:lstStyle/>
          <a:p>
            <a:pPr marL="0" indent="0">
              <a:buFont typeface="Wingdings" charset="2"/>
              <a:buNone/>
              <a:defRPr/>
            </a:pPr>
            <a:r>
              <a:rPr lang="en-US" sz="2000" b="1" dirty="0" smtClean="0">
                <a:solidFill>
                  <a:schemeClr val="tx1"/>
                </a:solidFill>
                <a:latin typeface="+mn-lt"/>
                <a:ea typeface="ＭＳ Ｐゴシック" charset="0"/>
              </a:rPr>
              <a:t>S</a:t>
            </a:r>
            <a:r>
              <a:rPr lang="en-US" sz="100" b="1" dirty="0" smtClean="0">
                <a:solidFill>
                  <a:schemeClr val="tx1"/>
                </a:solidFill>
                <a:latin typeface="+mn-lt"/>
                <a:ea typeface="ＭＳ Ｐゴシック" charset="0"/>
              </a:rPr>
              <a:t> </a:t>
            </a:r>
            <a:r>
              <a:rPr lang="en-US" sz="2000" b="1" dirty="0" smtClean="0">
                <a:solidFill>
                  <a:schemeClr val="tx1"/>
                </a:solidFill>
                <a:latin typeface="+mn-lt"/>
                <a:ea typeface="ＭＳ Ｐゴシック" charset="0"/>
              </a:rPr>
              <a:t>S</a:t>
            </a:r>
            <a:r>
              <a:rPr lang="en-US" sz="100" b="1" dirty="0" smtClean="0">
                <a:solidFill>
                  <a:schemeClr val="tx1"/>
                </a:solidFill>
                <a:latin typeface="+mn-lt"/>
                <a:ea typeface="ＭＳ Ｐゴシック" charset="0"/>
              </a:rPr>
              <a:t> </a:t>
            </a:r>
            <a:r>
              <a:rPr lang="en-US" sz="2000" b="1" dirty="0" smtClean="0">
                <a:solidFill>
                  <a:schemeClr val="tx1"/>
                </a:solidFill>
                <a:latin typeface="+mn-lt"/>
                <a:ea typeface="ＭＳ Ｐゴシック" charset="0"/>
              </a:rPr>
              <a:t>L</a:t>
            </a:r>
            <a:endParaRPr lang="en-US" sz="2000" b="1" dirty="0">
              <a:solidFill>
                <a:schemeClr val="tx1"/>
              </a:solidFill>
              <a:latin typeface="+mn-lt"/>
              <a:ea typeface="ＭＳ Ｐゴシック" charset="0"/>
            </a:endParaRPr>
          </a:p>
          <a:p>
            <a:pPr marL="255600">
              <a:spcBef>
                <a:spcPts val="1500"/>
              </a:spcBef>
              <a:buClr>
                <a:schemeClr val="tx2"/>
              </a:buClr>
              <a:buFont typeface="Arial" panose="020B0604020202020204" pitchFamily="34" charset="0"/>
              <a:buChar char="•"/>
              <a:defRPr/>
            </a:pPr>
            <a:r>
              <a:rPr lang="en-US" sz="2000" dirty="0">
                <a:solidFill>
                  <a:schemeClr val="tx1"/>
                </a:solidFill>
                <a:latin typeface="+mn-lt"/>
                <a:ea typeface="ＭＳ Ｐゴシック" charset="0"/>
              </a:rPr>
              <a:t>provides encrypted </a:t>
            </a:r>
            <a:r>
              <a:rPr lang="en-US" sz="2000" dirty="0" smtClean="0">
                <a:solidFill>
                  <a:schemeClr val="tx1"/>
                </a:solidFill>
                <a:latin typeface="+mn-lt"/>
                <a:ea typeface="ＭＳ Ｐゴシック" charset="0"/>
              </a:rPr>
              <a:t>T</a:t>
            </a:r>
            <a:r>
              <a:rPr lang="en-US" sz="100" dirty="0" smtClean="0">
                <a:solidFill>
                  <a:schemeClr val="tx1"/>
                </a:solidFill>
                <a:latin typeface="+mn-lt"/>
                <a:ea typeface="ＭＳ Ｐゴシック" charset="0"/>
              </a:rPr>
              <a:t> </a:t>
            </a:r>
            <a:r>
              <a:rPr lang="en-US" sz="2000" dirty="0" smtClean="0">
                <a:solidFill>
                  <a:schemeClr val="tx1"/>
                </a:solidFill>
                <a:latin typeface="+mn-lt"/>
                <a:ea typeface="ＭＳ Ｐゴシック" charset="0"/>
              </a:rPr>
              <a:t>C</a:t>
            </a:r>
            <a:r>
              <a:rPr lang="en-US" sz="100" dirty="0" smtClean="0">
                <a:solidFill>
                  <a:schemeClr val="tx1"/>
                </a:solidFill>
                <a:latin typeface="+mn-lt"/>
                <a:ea typeface="ＭＳ Ｐゴシック" charset="0"/>
              </a:rPr>
              <a:t> </a:t>
            </a:r>
            <a:r>
              <a:rPr lang="en-US" sz="2000" dirty="0" smtClean="0">
                <a:solidFill>
                  <a:schemeClr val="tx1"/>
                </a:solidFill>
                <a:latin typeface="+mn-lt"/>
                <a:ea typeface="ＭＳ Ｐゴシック" charset="0"/>
              </a:rPr>
              <a:t>P </a:t>
            </a:r>
            <a:r>
              <a:rPr lang="en-US" sz="2000" dirty="0">
                <a:solidFill>
                  <a:schemeClr val="tx1"/>
                </a:solidFill>
                <a:latin typeface="+mn-lt"/>
                <a:ea typeface="ＭＳ Ｐゴシック" charset="0"/>
              </a:rPr>
              <a:t>connection</a:t>
            </a:r>
          </a:p>
          <a:p>
            <a:pPr marL="255600">
              <a:spcBef>
                <a:spcPts val="1500"/>
              </a:spcBef>
              <a:buClr>
                <a:schemeClr val="tx2"/>
              </a:buClr>
              <a:buFont typeface="Arial" panose="020B0604020202020204" pitchFamily="34" charset="0"/>
              <a:buChar char="•"/>
              <a:defRPr/>
            </a:pPr>
            <a:r>
              <a:rPr lang="en-US" sz="2000" dirty="0">
                <a:solidFill>
                  <a:schemeClr val="tx1"/>
                </a:solidFill>
                <a:latin typeface="+mn-lt"/>
                <a:ea typeface="ＭＳ Ｐゴシック" charset="0"/>
              </a:rPr>
              <a:t>data integrity</a:t>
            </a:r>
          </a:p>
          <a:p>
            <a:pPr marL="255600">
              <a:spcBef>
                <a:spcPts val="1500"/>
              </a:spcBef>
              <a:buClr>
                <a:schemeClr val="tx2"/>
              </a:buClr>
              <a:buFont typeface="Arial" panose="020B0604020202020204" pitchFamily="34" charset="0"/>
              <a:buChar char="•"/>
              <a:defRPr/>
            </a:pPr>
            <a:r>
              <a:rPr lang="en-US" sz="2000" dirty="0">
                <a:solidFill>
                  <a:schemeClr val="tx1"/>
                </a:solidFill>
                <a:latin typeface="+mn-lt"/>
                <a:ea typeface="ＭＳ Ｐゴシック" charset="0"/>
              </a:rPr>
              <a:t>end-point </a:t>
            </a:r>
            <a:r>
              <a:rPr lang="en-US" sz="2000" dirty="0" smtClean="0">
                <a:solidFill>
                  <a:schemeClr val="tx1"/>
                </a:solidFill>
                <a:latin typeface="+mn-lt"/>
                <a:ea typeface="ＭＳ Ｐゴシック" charset="0"/>
              </a:rPr>
              <a:t>authentication</a:t>
            </a:r>
            <a:endParaRPr lang="en-US" sz="2000" dirty="0">
              <a:solidFill>
                <a:schemeClr val="tx1"/>
              </a:solidFill>
              <a:latin typeface="+mn-lt"/>
              <a:ea typeface="ＭＳ Ｐゴシック" charset="0"/>
            </a:endParaRPr>
          </a:p>
        </p:txBody>
      </p:sp>
      <p:sp>
        <p:nvSpPr>
          <p:cNvPr id="5" name="Content Placeholder 4"/>
          <p:cNvSpPr>
            <a:spLocks noGrp="1"/>
          </p:cNvSpPr>
          <p:nvPr>
            <p:ph sz="quarter" idx="14"/>
          </p:nvPr>
        </p:nvSpPr>
        <p:spPr>
          <a:xfrm>
            <a:off x="4395020" y="1582993"/>
            <a:ext cx="4291780" cy="1337188"/>
          </a:xfrm>
        </p:spPr>
        <p:txBody>
          <a:bodyPr/>
          <a:lstStyle/>
          <a:p>
            <a:pPr>
              <a:buFont typeface="Wingdings" panose="05000000000000000000" pitchFamily="2" charset="2"/>
              <a:buNone/>
              <a:defRPr/>
            </a:pPr>
            <a:r>
              <a:rPr lang="en-US" altLang="en-US" sz="2000" b="1" dirty="0" smtClean="0">
                <a:solidFill>
                  <a:schemeClr val="tx1"/>
                </a:solidFill>
                <a:latin typeface="+mn-lt"/>
              </a:rPr>
              <a:t>S</a:t>
            </a:r>
            <a:r>
              <a:rPr lang="en-US" altLang="en-US" sz="100" b="1" dirty="0" smtClean="0">
                <a:solidFill>
                  <a:schemeClr val="tx1"/>
                </a:solidFill>
                <a:latin typeface="+mn-lt"/>
              </a:rPr>
              <a:t> </a:t>
            </a:r>
            <a:r>
              <a:rPr lang="en-US" altLang="en-US" sz="2000" b="1" dirty="0" smtClean="0">
                <a:solidFill>
                  <a:schemeClr val="tx1"/>
                </a:solidFill>
                <a:latin typeface="+mn-lt"/>
              </a:rPr>
              <a:t>S</a:t>
            </a:r>
            <a:r>
              <a:rPr lang="en-US" altLang="en-US" sz="100" b="1" dirty="0" smtClean="0">
                <a:solidFill>
                  <a:schemeClr val="tx1"/>
                </a:solidFill>
                <a:latin typeface="+mn-lt"/>
              </a:rPr>
              <a:t> </a:t>
            </a:r>
            <a:r>
              <a:rPr lang="en-US" altLang="en-US" sz="2000" b="1" dirty="0" smtClean="0">
                <a:solidFill>
                  <a:schemeClr val="tx1"/>
                </a:solidFill>
                <a:latin typeface="+mn-lt"/>
              </a:rPr>
              <a:t>L </a:t>
            </a:r>
            <a:r>
              <a:rPr lang="en-US" altLang="en-US" sz="2000" b="1" dirty="0">
                <a:solidFill>
                  <a:schemeClr val="tx1"/>
                </a:solidFill>
                <a:latin typeface="+mn-lt"/>
              </a:rPr>
              <a:t>is at app layer</a:t>
            </a:r>
          </a:p>
          <a:p>
            <a:pPr marL="255600">
              <a:spcBef>
                <a:spcPts val="1500"/>
              </a:spcBef>
              <a:buClr>
                <a:schemeClr val="tx2"/>
              </a:buClr>
              <a:buFont typeface="Arial" panose="020B0604020202020204" pitchFamily="34" charset="0"/>
              <a:buChar char="•"/>
              <a:defRPr/>
            </a:pPr>
            <a:r>
              <a:rPr lang="en-US" altLang="en-US" sz="2000" dirty="0">
                <a:latin typeface="+mn-lt"/>
              </a:rPr>
              <a:t>apps use </a:t>
            </a:r>
            <a:r>
              <a:rPr lang="en-US" altLang="en-US" sz="2000" dirty="0" smtClean="0">
                <a:latin typeface="+mn-lt"/>
              </a:rPr>
              <a:t>S</a:t>
            </a:r>
            <a:r>
              <a:rPr lang="en-US" altLang="en-US" sz="100" dirty="0" smtClean="0">
                <a:latin typeface="+mn-lt"/>
              </a:rPr>
              <a:t> </a:t>
            </a:r>
            <a:r>
              <a:rPr lang="en-US" altLang="en-US" sz="2000" dirty="0" smtClean="0">
                <a:latin typeface="+mn-lt"/>
              </a:rPr>
              <a:t>S</a:t>
            </a:r>
            <a:r>
              <a:rPr lang="en-US" altLang="en-US" sz="100" dirty="0" smtClean="0">
                <a:latin typeface="+mn-lt"/>
              </a:rPr>
              <a:t> </a:t>
            </a:r>
            <a:r>
              <a:rPr lang="en-US" altLang="en-US" sz="2000" dirty="0" smtClean="0">
                <a:latin typeface="+mn-lt"/>
              </a:rPr>
              <a:t>L </a:t>
            </a:r>
            <a:r>
              <a:rPr lang="en-US" altLang="en-US" sz="2000" dirty="0">
                <a:latin typeface="+mn-lt"/>
              </a:rPr>
              <a:t>libraries, that </a:t>
            </a:r>
            <a:r>
              <a:rPr lang="en-US" altLang="ja-JP" sz="2000" dirty="0">
                <a:latin typeface="+mn-lt"/>
              </a:rPr>
              <a:t>“talk” to </a:t>
            </a:r>
            <a:r>
              <a:rPr lang="en-US" altLang="ja-JP" sz="2000" dirty="0" smtClean="0">
                <a:latin typeface="+mn-lt"/>
              </a:rPr>
              <a:t>T</a:t>
            </a:r>
            <a:r>
              <a:rPr lang="en-US" altLang="ja-JP" sz="100" dirty="0" smtClean="0">
                <a:latin typeface="+mn-lt"/>
              </a:rPr>
              <a:t> </a:t>
            </a:r>
            <a:r>
              <a:rPr lang="en-US" altLang="ja-JP" sz="2000" dirty="0" smtClean="0">
                <a:latin typeface="+mn-lt"/>
              </a:rPr>
              <a:t>C</a:t>
            </a:r>
            <a:r>
              <a:rPr lang="en-US" altLang="ja-JP" sz="100" dirty="0" smtClean="0">
                <a:latin typeface="+mn-lt"/>
              </a:rPr>
              <a:t> </a:t>
            </a:r>
            <a:r>
              <a:rPr lang="en-US" altLang="ja-JP" sz="2000" dirty="0" smtClean="0">
                <a:latin typeface="+mn-lt"/>
              </a:rPr>
              <a:t>P</a:t>
            </a:r>
            <a:endParaRPr lang="en-US" altLang="ja-JP" sz="2000" dirty="0">
              <a:latin typeface="+mn-lt"/>
            </a:endParaRPr>
          </a:p>
        </p:txBody>
      </p:sp>
      <p:sp>
        <p:nvSpPr>
          <p:cNvPr id="6" name="Content Placeholder 5"/>
          <p:cNvSpPr>
            <a:spLocks noGrp="1"/>
          </p:cNvSpPr>
          <p:nvPr>
            <p:ph sz="quarter" idx="15"/>
          </p:nvPr>
        </p:nvSpPr>
        <p:spPr>
          <a:xfrm>
            <a:off x="4395018" y="2920181"/>
            <a:ext cx="4291781" cy="2126917"/>
          </a:xfrm>
        </p:spPr>
        <p:txBody>
          <a:bodyPr/>
          <a:lstStyle/>
          <a:p>
            <a:pPr>
              <a:buFont typeface="Wingdings" panose="05000000000000000000" pitchFamily="2" charset="2"/>
              <a:buNone/>
              <a:defRPr/>
            </a:pPr>
            <a:r>
              <a:rPr lang="en-US" altLang="en-US" sz="2000" b="1" dirty="0" smtClean="0">
                <a:solidFill>
                  <a:schemeClr val="tx1"/>
                </a:solidFill>
                <a:latin typeface="+mn-lt"/>
              </a:rPr>
              <a:t>S</a:t>
            </a:r>
            <a:r>
              <a:rPr lang="en-US" altLang="en-US" sz="100" b="1" dirty="0" smtClean="0">
                <a:solidFill>
                  <a:schemeClr val="tx1"/>
                </a:solidFill>
                <a:latin typeface="+mn-lt"/>
              </a:rPr>
              <a:t> </a:t>
            </a:r>
            <a:r>
              <a:rPr lang="en-US" altLang="en-US" sz="2000" b="1" dirty="0" smtClean="0">
                <a:solidFill>
                  <a:schemeClr val="tx1"/>
                </a:solidFill>
                <a:latin typeface="+mn-lt"/>
              </a:rPr>
              <a:t>S</a:t>
            </a:r>
            <a:r>
              <a:rPr lang="en-US" altLang="en-US" sz="100" b="1" dirty="0" smtClean="0">
                <a:solidFill>
                  <a:schemeClr val="tx1"/>
                </a:solidFill>
                <a:latin typeface="+mn-lt"/>
              </a:rPr>
              <a:t> </a:t>
            </a:r>
            <a:r>
              <a:rPr lang="en-US" altLang="en-US" sz="2000" b="1" dirty="0" smtClean="0">
                <a:solidFill>
                  <a:schemeClr val="tx1"/>
                </a:solidFill>
                <a:latin typeface="+mn-lt"/>
              </a:rPr>
              <a:t>L </a:t>
            </a:r>
            <a:r>
              <a:rPr lang="en-US" altLang="en-US" sz="2000" b="1" dirty="0">
                <a:solidFill>
                  <a:schemeClr val="tx1"/>
                </a:solidFill>
                <a:latin typeface="+mn-lt"/>
              </a:rPr>
              <a:t>socket A P I</a:t>
            </a:r>
          </a:p>
          <a:p>
            <a:pPr marL="255600" lvl="1" indent="-255600">
              <a:spcBef>
                <a:spcPts val="1500"/>
              </a:spcBef>
              <a:buClr>
                <a:schemeClr val="tx2"/>
              </a:buClr>
              <a:buFont typeface="Arial" panose="020B0604020202020204" pitchFamily="34" charset="0"/>
              <a:buChar char="•"/>
              <a:defRPr/>
            </a:pPr>
            <a:r>
              <a:rPr lang="en-US" altLang="en-US" sz="2000" dirty="0">
                <a:latin typeface="+mn-lt"/>
              </a:rPr>
              <a:t>cleartext passwords sent into socket traverse Internet </a:t>
            </a:r>
            <a:r>
              <a:rPr lang="en-US" altLang="en-US" sz="2000" dirty="0" smtClean="0">
                <a:latin typeface="+mn-lt"/>
              </a:rPr>
              <a:t>encrypted</a:t>
            </a:r>
            <a:endParaRPr lang="en-US" altLang="en-US" sz="2000" dirty="0">
              <a:latin typeface="+mn-lt"/>
            </a:endParaRPr>
          </a:p>
          <a:p>
            <a:pPr marL="255600" lvl="1" indent="-255600">
              <a:spcBef>
                <a:spcPts val="1500"/>
              </a:spcBef>
              <a:buClr>
                <a:schemeClr val="tx2"/>
              </a:buClr>
              <a:buFont typeface="Arial" panose="020B0604020202020204" pitchFamily="34" charset="0"/>
              <a:buChar char="•"/>
              <a:defRPr/>
            </a:pPr>
            <a:r>
              <a:rPr lang="en-US" altLang="en-US" sz="2000" dirty="0">
                <a:latin typeface="+mn-lt"/>
              </a:rPr>
              <a:t>see Chapter </a:t>
            </a:r>
            <a:r>
              <a:rPr lang="en-US" altLang="en-US" sz="2000" dirty="0" smtClean="0">
                <a:latin typeface="+mn-lt"/>
              </a:rPr>
              <a:t>8</a:t>
            </a:r>
            <a:endParaRPr lang="en-US" altLang="en-US" sz="2000" dirty="0">
              <a:latin typeface="+mn-lt"/>
            </a:endParaRPr>
          </a:p>
        </p:txBody>
      </p:sp>
    </p:spTree>
    <p:extLst>
      <p:ext uri="{BB962C8B-B14F-4D97-AF65-F5344CB8AC3E}">
        <p14:creationId xmlns:p14="http://schemas.microsoft.com/office/powerpoint/2010/main" val="2771852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txBox="1">
            <a:spLocks noGrp="1"/>
          </p:cNvSpPr>
          <p:nvPr>
            <p:ph type="title"/>
          </p:nvPr>
        </p:nvSpPr>
        <p:spPr/>
        <p:txBody>
          <a:bodyPr/>
          <a:lstStyle/>
          <a:p>
            <a:pPr>
              <a:spcBef>
                <a:spcPct val="0"/>
              </a:spcBef>
              <a:buFont typeface="Times New Roman" panose="02020603050405020304" pitchFamily="18" charset="0"/>
              <a:buNone/>
            </a:pPr>
            <a:r>
              <a:rPr lang="en-IN" altLang="en-US" sz="3400" b="1"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Learning Objectives </a:t>
            </a:r>
            <a:r>
              <a:rPr lang="en-IN" altLang="en-US" sz="20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(2 of 7)</a:t>
            </a:r>
          </a:p>
        </p:txBody>
      </p:sp>
      <p:sp>
        <p:nvSpPr>
          <p:cNvPr id="3" name="Text Placeholder 2"/>
          <p:cNvSpPr>
            <a:spLocks noGrp="1"/>
          </p:cNvSpPr>
          <p:nvPr>
            <p:ph idx="1"/>
          </p:nvPr>
        </p:nvSpPr>
        <p:spPr/>
        <p:txBody>
          <a:bodyPr/>
          <a:lstStyle/>
          <a:p>
            <a:pPr marL="0" indent="0">
              <a:spcBef>
                <a:spcPts val="1500"/>
              </a:spcBef>
              <a:buFont typeface="Wingdings" charset="0"/>
              <a:buNone/>
              <a:defRPr/>
            </a:pPr>
            <a:r>
              <a:rPr lang="en-US" sz="2400" b="1" dirty="0">
                <a:solidFill>
                  <a:schemeClr val="tx2"/>
                </a:solidFill>
                <a:latin typeface="+mn-lt"/>
                <a:ea typeface="ＭＳ Ｐゴシック" charset="0"/>
              </a:rPr>
              <a:t>2.1</a:t>
            </a:r>
            <a:r>
              <a:rPr lang="en-US" sz="2400" b="1" dirty="0">
                <a:solidFill>
                  <a:schemeClr val="tx1"/>
                </a:solidFill>
                <a:latin typeface="+mn-lt"/>
                <a:ea typeface="ＭＳ Ｐゴシック" charset="0"/>
              </a:rPr>
              <a:t> </a:t>
            </a:r>
            <a:r>
              <a:rPr lang="en-US" sz="2400" dirty="0" smtClean="0">
                <a:solidFill>
                  <a:schemeClr val="tx1"/>
                </a:solidFill>
                <a:latin typeface="+mn-lt"/>
                <a:ea typeface="ＭＳ Ｐゴシック" charset="0"/>
              </a:rPr>
              <a:t>Principles </a:t>
            </a:r>
            <a:r>
              <a:rPr lang="en-US" sz="2400" dirty="0">
                <a:solidFill>
                  <a:schemeClr val="tx1"/>
                </a:solidFill>
                <a:latin typeface="+mn-lt"/>
                <a:ea typeface="ＭＳ Ｐゴシック" charset="0"/>
              </a:rPr>
              <a:t>of network applications</a:t>
            </a:r>
          </a:p>
          <a:p>
            <a:pPr marL="0" indent="0">
              <a:spcBef>
                <a:spcPts val="1500"/>
              </a:spcBef>
              <a:buFont typeface="Wingdings" charset="0"/>
              <a:buNone/>
              <a:defRPr/>
            </a:pPr>
            <a:r>
              <a:rPr lang="en-US" sz="2400" b="1" dirty="0">
                <a:solidFill>
                  <a:schemeClr val="tx2"/>
                </a:solidFill>
                <a:latin typeface="+mn-lt"/>
                <a:ea typeface="ＭＳ Ｐゴシック" charset="0"/>
              </a:rPr>
              <a:t>2.2 </a:t>
            </a:r>
            <a:r>
              <a:rPr lang="en-US" sz="2400" b="1" dirty="0">
                <a:latin typeface="+mn-lt"/>
                <a:ea typeface="ＭＳ Ｐゴシック" charset="0"/>
              </a:rPr>
              <a:t>Web and </a:t>
            </a:r>
            <a:r>
              <a:rPr lang="en-US" sz="2400" b="1" dirty="0" smtClean="0">
                <a:latin typeface="+mn-lt"/>
                <a:ea typeface="ＭＳ Ｐゴシック" charset="0"/>
              </a:rPr>
              <a:t>H</a:t>
            </a:r>
            <a:r>
              <a:rPr lang="en-US" sz="100" b="1" dirty="0" smtClean="0">
                <a:latin typeface="+mn-lt"/>
                <a:ea typeface="ＭＳ Ｐゴシック" charset="0"/>
              </a:rPr>
              <a:t> </a:t>
            </a:r>
            <a:r>
              <a:rPr lang="en-US" sz="2400" b="1" dirty="0" smtClean="0">
                <a:latin typeface="+mn-lt"/>
                <a:ea typeface="ＭＳ Ｐゴシック" charset="0"/>
              </a:rPr>
              <a:t>T</a:t>
            </a:r>
            <a:r>
              <a:rPr lang="en-US" sz="100" b="1" dirty="0" smtClean="0">
                <a:latin typeface="+mn-lt"/>
                <a:ea typeface="ＭＳ Ｐゴシック" charset="0"/>
              </a:rPr>
              <a:t> </a:t>
            </a:r>
            <a:r>
              <a:rPr lang="en-US" sz="2400" b="1" dirty="0" smtClean="0">
                <a:latin typeface="+mn-lt"/>
                <a:ea typeface="ＭＳ Ｐゴシック" charset="0"/>
              </a:rPr>
              <a:t>T</a:t>
            </a:r>
            <a:r>
              <a:rPr lang="en-US" sz="100" b="1" dirty="0" smtClean="0">
                <a:latin typeface="+mn-lt"/>
                <a:ea typeface="ＭＳ Ｐゴシック" charset="0"/>
              </a:rPr>
              <a:t> </a:t>
            </a:r>
            <a:r>
              <a:rPr lang="en-US" sz="2400" b="1" dirty="0" smtClean="0">
                <a:latin typeface="+mn-lt"/>
                <a:ea typeface="ＭＳ Ｐゴシック" charset="0"/>
              </a:rPr>
              <a:t>P</a:t>
            </a:r>
            <a:endParaRPr lang="en-US" sz="2400" b="1"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2.3</a:t>
            </a:r>
            <a:r>
              <a:rPr lang="en-US" sz="2400" dirty="0">
                <a:latin typeface="+mn-lt"/>
                <a:ea typeface="ＭＳ Ｐゴシック" charset="0"/>
              </a:rPr>
              <a:t> electronic mail</a:t>
            </a:r>
          </a:p>
          <a:p>
            <a:pPr marL="741600" lvl="1" indent="-284400">
              <a:spcBef>
                <a:spcPts val="600"/>
              </a:spcBef>
              <a:buFont typeface="Arial" panose="020B0604020202020204" pitchFamily="34" charset="0"/>
              <a:buChar char="−"/>
              <a:defRPr/>
            </a:pPr>
            <a:r>
              <a:rPr lang="en-US" sz="2400" dirty="0" smtClean="0">
                <a:latin typeface="+mn-lt"/>
                <a:ea typeface="ＭＳ Ｐゴシック" charset="0"/>
              </a:rPr>
              <a:t>S</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r>
              <a:rPr lang="en-US" sz="2400" dirty="0">
                <a:latin typeface="+mn-lt"/>
                <a:ea typeface="ＭＳ Ｐゴシック" charset="0"/>
              </a:rPr>
              <a:t>, </a:t>
            </a:r>
            <a:r>
              <a:rPr lang="en-US" sz="2400" dirty="0" smtClean="0">
                <a:latin typeface="+mn-lt"/>
                <a:ea typeface="ＭＳ Ｐゴシック" charset="0"/>
              </a:rPr>
              <a:t>P</a:t>
            </a:r>
            <a:r>
              <a:rPr lang="en-US" sz="100" dirty="0" smtClean="0">
                <a:latin typeface="+mn-lt"/>
                <a:ea typeface="ＭＳ Ｐゴシック" charset="0"/>
              </a:rPr>
              <a:t> </a:t>
            </a:r>
            <a:r>
              <a:rPr lang="en-US" sz="2400" dirty="0" smtClean="0">
                <a:latin typeface="+mn-lt"/>
                <a:ea typeface="ＭＳ Ｐゴシック" charset="0"/>
              </a:rPr>
              <a:t>O</a:t>
            </a:r>
            <a:r>
              <a:rPr lang="en-US" sz="100" dirty="0" smtClean="0">
                <a:latin typeface="+mn-lt"/>
                <a:ea typeface="ＭＳ Ｐゴシック" charset="0"/>
              </a:rPr>
              <a:t> </a:t>
            </a:r>
            <a:r>
              <a:rPr lang="en-US" sz="2400" dirty="0" smtClean="0">
                <a:latin typeface="+mn-lt"/>
                <a:ea typeface="ＭＳ Ｐゴシック" charset="0"/>
              </a:rPr>
              <a:t>P3</a:t>
            </a:r>
            <a:r>
              <a:rPr lang="en-US" sz="2400" dirty="0">
                <a:latin typeface="+mn-lt"/>
                <a:ea typeface="ＭＳ Ｐゴシック" charset="0"/>
              </a:rPr>
              <a:t>, </a:t>
            </a:r>
            <a:r>
              <a:rPr lang="en-US" sz="2400" dirty="0" smtClean="0">
                <a:latin typeface="+mn-lt"/>
                <a:ea typeface="ＭＳ Ｐゴシック" charset="0"/>
              </a:rPr>
              <a:t>I</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A</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2.4</a:t>
            </a:r>
            <a:r>
              <a:rPr lang="en-US" sz="2400" dirty="0">
                <a:latin typeface="+mn-lt"/>
                <a:ea typeface="ＭＳ Ｐゴシック" charset="0"/>
              </a:rPr>
              <a:t> </a:t>
            </a:r>
            <a:r>
              <a:rPr lang="en-US" sz="2400" dirty="0" smtClean="0">
                <a:latin typeface="+mn-lt"/>
                <a:ea typeface="ＭＳ Ｐゴシック" charset="0"/>
              </a:rPr>
              <a:t>D</a:t>
            </a:r>
            <a:r>
              <a:rPr lang="en-US" sz="100" dirty="0" smtClean="0">
                <a:latin typeface="+mn-lt"/>
                <a:ea typeface="ＭＳ Ｐゴシック" charset="0"/>
              </a:rPr>
              <a:t> </a:t>
            </a:r>
            <a:r>
              <a:rPr lang="en-US" sz="2400" dirty="0" smtClean="0">
                <a:latin typeface="+mn-lt"/>
                <a:ea typeface="ＭＳ Ｐゴシック" charset="0"/>
              </a:rPr>
              <a:t>N</a:t>
            </a:r>
            <a:r>
              <a:rPr lang="en-US" sz="100" dirty="0" smtClean="0">
                <a:latin typeface="+mn-lt"/>
                <a:ea typeface="ＭＳ Ｐゴシック" charset="0"/>
              </a:rPr>
              <a:t> </a:t>
            </a:r>
            <a:r>
              <a:rPr lang="en-US" sz="2400" dirty="0" smtClean="0">
                <a:latin typeface="+mn-lt"/>
                <a:ea typeface="ＭＳ Ｐゴシック" charset="0"/>
              </a:rPr>
              <a:t>S</a:t>
            </a:r>
            <a:endParaRPr lang="en-US" sz="2400" dirty="0">
              <a:latin typeface="+mn-lt"/>
              <a:ea typeface="ＭＳ Ｐゴシック" charset="0"/>
            </a:endParaRPr>
          </a:p>
          <a:p>
            <a:pPr marL="0" indent="0">
              <a:spcBef>
                <a:spcPts val="1500"/>
              </a:spcBef>
              <a:buFont typeface="Wingdings" panose="05000000000000000000" pitchFamily="2" charset="2"/>
              <a:buNone/>
              <a:defRPr/>
            </a:pPr>
            <a:r>
              <a:rPr lang="en-US" altLang="en-US" sz="2400" b="1" dirty="0">
                <a:solidFill>
                  <a:schemeClr val="tx2"/>
                </a:solidFill>
                <a:latin typeface="+mn-lt"/>
              </a:rPr>
              <a:t>2.5</a:t>
            </a:r>
            <a:r>
              <a:rPr lang="en-US" altLang="en-US" sz="2400" dirty="0">
                <a:latin typeface="+mn-lt"/>
              </a:rPr>
              <a:t> </a:t>
            </a:r>
            <a:r>
              <a:rPr lang="en-US" altLang="en-US" sz="2400" dirty="0" smtClean="0">
                <a:latin typeface="+mn-lt"/>
              </a:rPr>
              <a:t>P</a:t>
            </a:r>
            <a:r>
              <a:rPr lang="en-US" altLang="en-US" sz="100" dirty="0" smtClean="0">
                <a:latin typeface="+mn-lt"/>
              </a:rPr>
              <a:t> </a:t>
            </a:r>
            <a:r>
              <a:rPr lang="en-US" altLang="en-US" sz="2400" dirty="0" smtClean="0">
                <a:latin typeface="+mn-lt"/>
              </a:rPr>
              <a:t>2</a:t>
            </a:r>
            <a:r>
              <a:rPr lang="en-US" altLang="en-US" sz="100" dirty="0" smtClean="0">
                <a:latin typeface="+mn-lt"/>
              </a:rPr>
              <a:t> </a:t>
            </a:r>
            <a:r>
              <a:rPr lang="en-US" altLang="en-US" sz="2400" dirty="0" smtClean="0">
                <a:latin typeface="+mn-lt"/>
              </a:rPr>
              <a:t>P </a:t>
            </a:r>
            <a:r>
              <a:rPr lang="en-US" altLang="en-US" sz="2400" dirty="0">
                <a:latin typeface="+mn-lt"/>
              </a:rPr>
              <a:t>applications</a:t>
            </a:r>
          </a:p>
          <a:p>
            <a:pPr marL="0" indent="0">
              <a:spcBef>
                <a:spcPts val="1500"/>
              </a:spcBef>
              <a:buFont typeface="Wingdings" panose="05000000000000000000" pitchFamily="2" charset="2"/>
              <a:buNone/>
              <a:defRPr/>
            </a:pPr>
            <a:r>
              <a:rPr lang="en-US" altLang="en-US" sz="2400" b="1" dirty="0">
                <a:solidFill>
                  <a:schemeClr val="tx2"/>
                </a:solidFill>
                <a:latin typeface="+mn-lt"/>
              </a:rPr>
              <a:t>2.6</a:t>
            </a:r>
            <a:r>
              <a:rPr lang="en-US" altLang="en-US" sz="2400" dirty="0">
                <a:latin typeface="+mn-lt"/>
              </a:rPr>
              <a:t> video streaming and content distribution networks</a:t>
            </a:r>
          </a:p>
          <a:p>
            <a:pPr marL="0" indent="0">
              <a:spcBef>
                <a:spcPts val="1500"/>
              </a:spcBef>
              <a:buFont typeface="Wingdings" panose="05000000000000000000" pitchFamily="2" charset="2"/>
              <a:buNone/>
              <a:defRPr/>
            </a:pPr>
            <a:r>
              <a:rPr lang="en-US" altLang="en-US" sz="2400" b="1" dirty="0">
                <a:solidFill>
                  <a:schemeClr val="tx2"/>
                </a:solidFill>
                <a:latin typeface="+mn-lt"/>
              </a:rPr>
              <a:t>2.7</a:t>
            </a:r>
            <a:r>
              <a:rPr lang="en-US" altLang="en-US" sz="2400" dirty="0">
                <a:latin typeface="+mn-lt"/>
              </a:rPr>
              <a:t> socket programming with </a:t>
            </a:r>
            <a:r>
              <a:rPr lang="en-US" altLang="en-US" sz="2400" dirty="0" smtClean="0">
                <a:latin typeface="+mn-lt"/>
              </a:rPr>
              <a:t>U</a:t>
            </a:r>
            <a:r>
              <a:rPr lang="en-US" altLang="en-US" sz="100" dirty="0" smtClean="0">
                <a:latin typeface="+mn-lt"/>
              </a:rPr>
              <a:t> </a:t>
            </a:r>
            <a:r>
              <a:rPr lang="en-US" altLang="en-US" sz="2400" dirty="0" smtClean="0">
                <a:latin typeface="+mn-lt"/>
              </a:rPr>
              <a:t>D</a:t>
            </a:r>
            <a:r>
              <a:rPr lang="en-US" altLang="en-US" sz="100" dirty="0" smtClean="0">
                <a:latin typeface="+mn-lt"/>
              </a:rPr>
              <a:t> </a:t>
            </a:r>
            <a:r>
              <a:rPr lang="en-US" altLang="en-US" sz="2400" dirty="0" smtClean="0">
                <a:latin typeface="+mn-lt"/>
              </a:rPr>
              <a:t>P </a:t>
            </a:r>
            <a:r>
              <a:rPr lang="en-US" altLang="en-US" sz="2400" dirty="0">
                <a:latin typeface="+mn-lt"/>
              </a:rPr>
              <a:t>and </a:t>
            </a:r>
            <a:r>
              <a:rPr lang="en-US" altLang="en-US" sz="2400" dirty="0" smtClean="0">
                <a:latin typeface="+mn-lt"/>
              </a:rPr>
              <a:t>T</a:t>
            </a:r>
            <a:r>
              <a:rPr lang="en-US" altLang="en-US" sz="100" dirty="0" smtClean="0">
                <a:latin typeface="+mn-lt"/>
              </a:rPr>
              <a:t> </a:t>
            </a:r>
            <a:r>
              <a:rPr lang="en-US" altLang="en-US" sz="2400" dirty="0" smtClean="0">
                <a:latin typeface="+mn-lt"/>
              </a:rPr>
              <a:t>C</a:t>
            </a:r>
            <a:r>
              <a:rPr lang="en-US" altLang="en-US" sz="100" dirty="0" smtClean="0">
                <a:latin typeface="+mn-lt"/>
              </a:rPr>
              <a:t> </a:t>
            </a:r>
            <a:r>
              <a:rPr lang="en-US" altLang="en-US" sz="2400" dirty="0" smtClean="0">
                <a:latin typeface="+mn-lt"/>
              </a:rPr>
              <a:t>P</a:t>
            </a:r>
            <a:endParaRPr lang="en-US" altLang="en-US" sz="2400" dirty="0">
              <a:latin typeface="+mn-lt"/>
            </a:endParaRPr>
          </a:p>
        </p:txBody>
      </p:sp>
    </p:spTree>
    <p:extLst>
      <p:ext uri="{BB962C8B-B14F-4D97-AF65-F5344CB8AC3E}">
        <p14:creationId xmlns:p14="http://schemas.microsoft.com/office/powerpoint/2010/main" val="4109132723"/>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txBox="1">
            <a:spLocks noGrp="1"/>
          </p:cNvSpPr>
          <p:nvPr>
            <p:ph type="title"/>
          </p:nvPr>
        </p:nvSpPr>
        <p:spPr>
          <a:xfrm>
            <a:off x="457200" y="605007"/>
            <a:ext cx="8229600" cy="707856"/>
          </a:xfrm>
        </p:spPr>
        <p:txBody>
          <a:bodyPr>
            <a:spAutoFit/>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Web and H</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a:t>
            </a:r>
          </a:p>
        </p:txBody>
      </p:sp>
      <p:sp>
        <p:nvSpPr>
          <p:cNvPr id="58371" name="Content Placeholder 2"/>
          <p:cNvSpPr txBox="1">
            <a:spLocks noGrp="1"/>
          </p:cNvSpPr>
          <p:nvPr>
            <p:ph type="body" idx="1"/>
          </p:nvPr>
        </p:nvSpPr>
        <p:spPr>
          <a:xfrm>
            <a:off x="457200" y="1600200"/>
            <a:ext cx="8229600" cy="3484000"/>
          </a:xfrm>
        </p:spPr>
        <p:txBody>
          <a:bodyPr>
            <a:spAutoFit/>
          </a:bodyPr>
          <a:lstStyle/>
          <a:p>
            <a:pPr marL="0" indent="0">
              <a:lnSpc>
                <a:spcPct val="85000"/>
              </a:lnSpc>
              <a:spcBef>
                <a:spcPct val="20000"/>
              </a:spcBef>
              <a:buFont typeface="Arial" panose="020B0604020202020204" pitchFamily="34" charset="0"/>
              <a:buNone/>
              <a:defRPr/>
            </a:pPr>
            <a:r>
              <a:rPr lang="en-US" altLang="en-US" sz="2400" b="1" dirty="0" smtClean="0">
                <a:latin typeface="Arial (Body)"/>
                <a:ea typeface="MS PGothic" panose="020B0600070205080204" pitchFamily="34" charset="-128"/>
                <a:cs typeface="Arial" panose="020B0604020202020204" pitchFamily="34" charset="0"/>
              </a:rPr>
              <a:t>First, a review…</a:t>
            </a:r>
          </a:p>
          <a:p>
            <a:pPr>
              <a:buFontTx/>
              <a:buChar char="•"/>
              <a:defRPr/>
            </a:pPr>
            <a:r>
              <a:rPr lang="en-US" altLang="en-US" sz="2400" b="1" dirty="0" smtClean="0">
                <a:latin typeface="Arial (Body)"/>
                <a:ea typeface="MS PGothic" panose="020B0600070205080204" pitchFamily="34" charset="-128"/>
                <a:cs typeface="Arial" panose="020B0604020202020204" pitchFamily="34" charset="0"/>
              </a:rPr>
              <a:t>web page</a:t>
            </a:r>
            <a:r>
              <a:rPr lang="en-US" altLang="en-US" sz="2400" dirty="0" smtClean="0">
                <a:latin typeface="Arial (Body)"/>
                <a:ea typeface="MS PGothic" panose="020B0600070205080204" pitchFamily="34" charset="-128"/>
                <a:cs typeface="Arial" panose="020B0604020202020204" pitchFamily="34" charset="0"/>
              </a:rPr>
              <a:t> consists of </a:t>
            </a:r>
            <a:r>
              <a:rPr lang="en-US" altLang="en-US" sz="2400" b="1" dirty="0" smtClean="0">
                <a:latin typeface="Arial (Body)"/>
                <a:ea typeface="MS PGothic" panose="020B0600070205080204" pitchFamily="34" charset="-128"/>
                <a:cs typeface="Arial" panose="020B0604020202020204" pitchFamily="34" charset="0"/>
              </a:rPr>
              <a:t>objects</a:t>
            </a:r>
          </a:p>
          <a:p>
            <a:pPr>
              <a:buFontTx/>
              <a:buChar char="•"/>
              <a:defRPr/>
            </a:pPr>
            <a:r>
              <a:rPr lang="en-US" altLang="en-US" sz="2400" dirty="0" smtClean="0">
                <a:latin typeface="Arial (Body)"/>
                <a:ea typeface="MS PGothic" panose="020B0600070205080204" pitchFamily="34" charset="-128"/>
                <a:cs typeface="Arial" panose="020B0604020202020204" pitchFamily="34" charset="0"/>
              </a:rPr>
              <a:t>object can be H</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M</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L file, J</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P</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E</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G image, Java applet, audio file,…</a:t>
            </a:r>
          </a:p>
          <a:p>
            <a:pPr>
              <a:buFontTx/>
              <a:buChar char="•"/>
              <a:defRPr/>
            </a:pPr>
            <a:r>
              <a:rPr lang="en-US" altLang="en-US" sz="2400" dirty="0" smtClean="0">
                <a:latin typeface="Arial (Body)"/>
                <a:ea typeface="MS PGothic" panose="020B0600070205080204" pitchFamily="34" charset="-128"/>
                <a:cs typeface="Arial" panose="020B0604020202020204" pitchFamily="34" charset="0"/>
              </a:rPr>
              <a:t>web page consists of </a:t>
            </a:r>
            <a:r>
              <a:rPr lang="en-US" altLang="en-US" sz="2400" b="1" dirty="0" smtClean="0">
                <a:latin typeface="Arial (Body)"/>
                <a:ea typeface="MS PGothic" panose="020B0600070205080204" pitchFamily="34" charset="-128"/>
                <a:cs typeface="Arial" panose="020B0604020202020204" pitchFamily="34" charset="0"/>
              </a:rPr>
              <a:t>base </a:t>
            </a:r>
            <a:r>
              <a:rPr lang="pt-BR" altLang="en-US" sz="2400" b="1" dirty="0" smtClean="0">
                <a:latin typeface="Arial (Body)"/>
                <a:ea typeface="MS PGothic" panose="020B0600070205080204" pitchFamily="34" charset="-128"/>
                <a:cs typeface="Arial" panose="020B0604020202020204" pitchFamily="34" charset="0"/>
              </a:rPr>
              <a:t>H</a:t>
            </a:r>
            <a:r>
              <a:rPr lang="pt-BR" altLang="en-US" sz="100" b="1" dirty="0" smtClean="0">
                <a:latin typeface="Arial (Body)"/>
                <a:ea typeface="MS PGothic" panose="020B0600070205080204" pitchFamily="34" charset="-128"/>
                <a:cs typeface="Arial" panose="020B0604020202020204" pitchFamily="34" charset="0"/>
              </a:rPr>
              <a:t> </a:t>
            </a:r>
            <a:r>
              <a:rPr lang="pt-BR" altLang="en-US" sz="2400" b="1" dirty="0" smtClean="0">
                <a:latin typeface="Arial (Body)"/>
                <a:ea typeface="MS PGothic" panose="020B0600070205080204" pitchFamily="34" charset="-128"/>
                <a:cs typeface="Arial" panose="020B0604020202020204" pitchFamily="34" charset="0"/>
              </a:rPr>
              <a:t>T</a:t>
            </a:r>
            <a:r>
              <a:rPr lang="pt-BR" altLang="en-US" sz="100" b="1" dirty="0" smtClean="0">
                <a:latin typeface="Arial (Body)"/>
                <a:ea typeface="MS PGothic" panose="020B0600070205080204" pitchFamily="34" charset="-128"/>
                <a:cs typeface="Arial" panose="020B0604020202020204" pitchFamily="34" charset="0"/>
              </a:rPr>
              <a:t> </a:t>
            </a:r>
            <a:r>
              <a:rPr lang="pt-BR" altLang="en-US" sz="2400" b="1" dirty="0" smtClean="0">
                <a:latin typeface="Arial (Body)"/>
                <a:ea typeface="MS PGothic" panose="020B0600070205080204" pitchFamily="34" charset="-128"/>
                <a:cs typeface="Arial" panose="020B0604020202020204" pitchFamily="34" charset="0"/>
              </a:rPr>
              <a:t>M</a:t>
            </a:r>
            <a:r>
              <a:rPr lang="pt-BR" altLang="en-US" sz="100" b="1" dirty="0" smtClean="0">
                <a:latin typeface="Arial (Body)"/>
                <a:ea typeface="MS PGothic" panose="020B0600070205080204" pitchFamily="34" charset="-128"/>
                <a:cs typeface="Arial" panose="020B0604020202020204" pitchFamily="34" charset="0"/>
              </a:rPr>
              <a:t> </a:t>
            </a:r>
            <a:r>
              <a:rPr lang="pt-BR" altLang="en-US" sz="2400" b="1" dirty="0" smtClean="0">
                <a:latin typeface="Arial (Body)"/>
                <a:ea typeface="MS PGothic" panose="020B0600070205080204" pitchFamily="34" charset="-128"/>
                <a:cs typeface="Arial" panose="020B0604020202020204" pitchFamily="34" charset="0"/>
              </a:rPr>
              <a:t>L</a:t>
            </a:r>
            <a:r>
              <a:rPr lang="pt-BR" altLang="en-US" sz="100" b="1" dirty="0" smtClean="0">
                <a:latin typeface="Arial (Body)"/>
                <a:ea typeface="MS PGothic" panose="020B0600070205080204" pitchFamily="34" charset="-128"/>
                <a:cs typeface="Arial" panose="020B0604020202020204" pitchFamily="34" charset="0"/>
              </a:rPr>
              <a:t> </a:t>
            </a:r>
            <a:r>
              <a:rPr lang="pt-BR" altLang="en-US" sz="2400" b="1" dirty="0" smtClean="0">
                <a:latin typeface="Arial (Body)"/>
                <a:ea typeface="MS PGothic" panose="020B0600070205080204" pitchFamily="34" charset="-128"/>
                <a:cs typeface="Arial" panose="020B0604020202020204" pitchFamily="34" charset="0"/>
              </a:rPr>
              <a:t>-</a:t>
            </a:r>
            <a:r>
              <a:rPr lang="pt-BR" altLang="en-US" sz="100" b="1" dirty="0" smtClean="0">
                <a:latin typeface="Arial (Body)"/>
                <a:ea typeface="MS PGothic" panose="020B0600070205080204" pitchFamily="34" charset="-128"/>
                <a:cs typeface="Arial" panose="020B0604020202020204" pitchFamily="34" charset="0"/>
              </a:rPr>
              <a:t> </a:t>
            </a:r>
            <a:r>
              <a:rPr lang="pt-BR" altLang="en-US" sz="2400" b="1" dirty="0" smtClean="0">
                <a:latin typeface="Arial (Body)"/>
                <a:ea typeface="MS PGothic" panose="020B0600070205080204" pitchFamily="34" charset="-128"/>
                <a:cs typeface="Arial" panose="020B0604020202020204" pitchFamily="34" charset="0"/>
              </a:rPr>
              <a:t>file</a:t>
            </a:r>
            <a:r>
              <a:rPr lang="pt-BR" altLang="en-US" sz="2400" i="1"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which includes </a:t>
            </a:r>
            <a:r>
              <a:rPr lang="en-US" altLang="en-US" sz="2400" b="1" dirty="0" smtClean="0">
                <a:latin typeface="Arial (Body)"/>
                <a:ea typeface="MS PGothic" panose="020B0600070205080204" pitchFamily="34" charset="-128"/>
                <a:cs typeface="Arial" panose="020B0604020202020204" pitchFamily="34" charset="0"/>
              </a:rPr>
              <a:t>several referenced objects</a:t>
            </a:r>
          </a:p>
          <a:p>
            <a:pPr>
              <a:buFontTx/>
              <a:buChar char="•"/>
              <a:defRPr/>
            </a:pPr>
            <a:r>
              <a:rPr lang="en-US" altLang="en-US" sz="2400" dirty="0" smtClean="0">
                <a:latin typeface="Arial (Body)"/>
                <a:ea typeface="MS PGothic" panose="020B0600070205080204" pitchFamily="34" charset="-128"/>
                <a:cs typeface="Arial" panose="020B0604020202020204" pitchFamily="34" charset="0"/>
              </a:rPr>
              <a:t>each object is addressable by a </a:t>
            </a:r>
            <a:r>
              <a:rPr lang="en-US" altLang="en-US" sz="2400" b="1" dirty="0" smtClean="0">
                <a:latin typeface="Arial (Body)"/>
                <a:ea typeface="MS PGothic" panose="020B0600070205080204" pitchFamily="34" charset="-128"/>
                <a:cs typeface="Arial" panose="020B0604020202020204" pitchFamily="34" charset="0"/>
              </a:rPr>
              <a:t>U</a:t>
            </a:r>
            <a:r>
              <a:rPr lang="en-US" altLang="en-US" sz="100" b="1" dirty="0" smtClean="0">
                <a:latin typeface="Arial (Body)"/>
                <a:ea typeface="MS PGothic" panose="020B0600070205080204" pitchFamily="34" charset="-128"/>
                <a:cs typeface="Arial" panose="020B0604020202020204" pitchFamily="34" charset="0"/>
              </a:rPr>
              <a:t> </a:t>
            </a:r>
            <a:r>
              <a:rPr lang="en-US" altLang="en-US" sz="2400" b="1" dirty="0" smtClean="0">
                <a:latin typeface="Arial (Body)"/>
                <a:ea typeface="MS PGothic" panose="020B0600070205080204" pitchFamily="34" charset="-128"/>
                <a:cs typeface="Arial" panose="020B0604020202020204" pitchFamily="34" charset="0"/>
              </a:rPr>
              <a:t>R</a:t>
            </a:r>
            <a:r>
              <a:rPr lang="en-US" altLang="en-US" sz="100" b="1" dirty="0" smtClean="0">
                <a:latin typeface="Arial (Body)"/>
                <a:ea typeface="MS PGothic" panose="020B0600070205080204" pitchFamily="34" charset="-128"/>
                <a:cs typeface="Arial" panose="020B0604020202020204" pitchFamily="34" charset="0"/>
              </a:rPr>
              <a:t> </a:t>
            </a:r>
            <a:r>
              <a:rPr lang="en-US" altLang="en-US" sz="2400" b="1" dirty="0" smtClean="0">
                <a:latin typeface="Arial (Body)"/>
                <a:ea typeface="MS PGothic" panose="020B0600070205080204" pitchFamily="34" charset="-128"/>
                <a:cs typeface="Arial" panose="020B0604020202020204" pitchFamily="34" charset="0"/>
              </a:rPr>
              <a:t>L, </a:t>
            </a:r>
            <a:r>
              <a:rPr lang="en-US" altLang="en-US" sz="2400" dirty="0" smtClean="0">
                <a:latin typeface="Arial (Body)"/>
                <a:ea typeface="MS PGothic" panose="020B0600070205080204" pitchFamily="34" charset="-128"/>
                <a:cs typeface="Arial" panose="020B0604020202020204" pitchFamily="34" charset="0"/>
              </a:rPr>
              <a:t>e.g.,</a:t>
            </a:r>
          </a:p>
        </p:txBody>
      </p:sp>
      <p:pic>
        <p:nvPicPr>
          <p:cNvPr id="58372" name="Picture 1" descr="A web address has 2 parts. 1, host name. w w w dot some school dot e d u forward slash. 2, path name. some D e p t forward slash p i c dot g i 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07940" y="5163316"/>
            <a:ext cx="5728120" cy="1108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txBox="1">
            <a:spLocks noGrp="1"/>
          </p:cNvSpPr>
          <p:nvPr>
            <p:ph type="title"/>
          </p:nvPr>
        </p:nvSpPr>
        <p:spPr/>
        <p:txBody>
          <a:bodyPr/>
          <a:lstStyle/>
          <a:p>
            <a:pPr>
              <a:spcBef>
                <a:spcPct val="0"/>
              </a:spcBef>
              <a:buFont typeface="Times New Roman" panose="02020603050405020304" pitchFamily="18" charset="0"/>
              <a:buNone/>
            </a:pPr>
            <a:r>
              <a:rPr lang="en-IN" altLang="en-US" sz="3400" b="1"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Learning Objectives </a:t>
            </a:r>
            <a:r>
              <a:rPr lang="en-IN" altLang="en-US" sz="20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(1 of 7)</a:t>
            </a:r>
          </a:p>
        </p:txBody>
      </p:sp>
      <p:sp>
        <p:nvSpPr>
          <p:cNvPr id="3" name="Text Placeholder 2"/>
          <p:cNvSpPr>
            <a:spLocks noGrp="1"/>
          </p:cNvSpPr>
          <p:nvPr>
            <p:ph idx="1"/>
          </p:nvPr>
        </p:nvSpPr>
        <p:spPr/>
        <p:txBody>
          <a:bodyPr/>
          <a:lstStyle/>
          <a:p>
            <a:pPr marL="0" indent="0">
              <a:spcBef>
                <a:spcPts val="1500"/>
              </a:spcBef>
              <a:buFont typeface="Wingdings" charset="0"/>
              <a:buNone/>
              <a:defRPr/>
            </a:pPr>
            <a:r>
              <a:rPr lang="en-US" sz="2400" b="1" dirty="0">
                <a:solidFill>
                  <a:schemeClr val="tx2"/>
                </a:solidFill>
                <a:latin typeface="+mn-lt"/>
                <a:ea typeface="ＭＳ Ｐゴシック" charset="0"/>
              </a:rPr>
              <a:t>2.1</a:t>
            </a:r>
            <a:r>
              <a:rPr lang="en-US" sz="2400" b="1" dirty="0">
                <a:solidFill>
                  <a:schemeClr val="tx1"/>
                </a:solidFill>
                <a:latin typeface="+mn-lt"/>
                <a:ea typeface="ＭＳ Ｐゴシック" charset="0"/>
              </a:rPr>
              <a:t> </a:t>
            </a:r>
            <a:r>
              <a:rPr lang="en-US" sz="2400" b="1" dirty="0" smtClean="0">
                <a:solidFill>
                  <a:schemeClr val="tx1"/>
                </a:solidFill>
                <a:latin typeface="+mn-lt"/>
                <a:ea typeface="ＭＳ Ｐゴシック" charset="0"/>
              </a:rPr>
              <a:t>Principles </a:t>
            </a:r>
            <a:r>
              <a:rPr lang="en-US" sz="2400" b="1" dirty="0">
                <a:solidFill>
                  <a:schemeClr val="tx1"/>
                </a:solidFill>
                <a:latin typeface="+mn-lt"/>
                <a:ea typeface="ＭＳ Ｐゴシック" charset="0"/>
              </a:rPr>
              <a:t>of network applications</a:t>
            </a:r>
          </a:p>
          <a:p>
            <a:pPr marL="0" indent="0">
              <a:spcBef>
                <a:spcPts val="1500"/>
              </a:spcBef>
              <a:buFont typeface="Wingdings" charset="0"/>
              <a:buNone/>
              <a:defRPr/>
            </a:pPr>
            <a:r>
              <a:rPr lang="en-US" sz="2400" b="1" dirty="0">
                <a:solidFill>
                  <a:schemeClr val="tx2"/>
                </a:solidFill>
                <a:latin typeface="+mn-lt"/>
                <a:ea typeface="ＭＳ Ｐゴシック" charset="0"/>
              </a:rPr>
              <a:t>2.2 </a:t>
            </a:r>
            <a:r>
              <a:rPr lang="en-US" sz="2400" dirty="0">
                <a:latin typeface="+mn-lt"/>
                <a:ea typeface="ＭＳ Ｐゴシック" charset="0"/>
              </a:rPr>
              <a:t>Web and </a:t>
            </a:r>
            <a:r>
              <a:rPr lang="en-US" sz="2400" dirty="0" smtClean="0">
                <a:latin typeface="+mn-lt"/>
                <a:ea typeface="ＭＳ Ｐゴシック" charset="0"/>
              </a:rPr>
              <a:t>H</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2.3</a:t>
            </a:r>
            <a:r>
              <a:rPr lang="en-US" sz="2400" dirty="0">
                <a:latin typeface="+mn-lt"/>
                <a:ea typeface="ＭＳ Ｐゴシック" charset="0"/>
              </a:rPr>
              <a:t> electronic mail</a:t>
            </a:r>
          </a:p>
          <a:p>
            <a:pPr marL="741600" lvl="1" indent="-284400">
              <a:spcBef>
                <a:spcPts val="600"/>
              </a:spcBef>
              <a:buFont typeface="Arial" panose="020B0604020202020204" pitchFamily="34" charset="0"/>
              <a:buChar char="−"/>
              <a:defRPr/>
            </a:pPr>
            <a:r>
              <a:rPr lang="en-US" sz="2400" dirty="0" smtClean="0">
                <a:latin typeface="+mn-lt"/>
                <a:ea typeface="ＭＳ Ｐゴシック" charset="0"/>
              </a:rPr>
              <a:t>S</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r>
              <a:rPr lang="en-US" sz="2400" dirty="0">
                <a:latin typeface="+mn-lt"/>
                <a:ea typeface="ＭＳ Ｐゴシック" charset="0"/>
              </a:rPr>
              <a:t>, </a:t>
            </a:r>
            <a:r>
              <a:rPr lang="en-US" sz="2400" dirty="0" smtClean="0">
                <a:latin typeface="+mn-lt"/>
                <a:ea typeface="ＭＳ Ｐゴシック" charset="0"/>
              </a:rPr>
              <a:t>P</a:t>
            </a:r>
            <a:r>
              <a:rPr lang="en-US" sz="100" dirty="0" smtClean="0">
                <a:latin typeface="+mn-lt"/>
                <a:ea typeface="ＭＳ Ｐゴシック" charset="0"/>
              </a:rPr>
              <a:t> </a:t>
            </a:r>
            <a:r>
              <a:rPr lang="en-US" sz="2400" dirty="0" smtClean="0">
                <a:latin typeface="+mn-lt"/>
                <a:ea typeface="ＭＳ Ｐゴシック" charset="0"/>
              </a:rPr>
              <a:t>O</a:t>
            </a:r>
            <a:r>
              <a:rPr lang="en-US" sz="100" dirty="0" smtClean="0">
                <a:latin typeface="+mn-lt"/>
                <a:ea typeface="ＭＳ Ｐゴシック" charset="0"/>
              </a:rPr>
              <a:t> </a:t>
            </a:r>
            <a:r>
              <a:rPr lang="en-US" sz="2400" dirty="0" smtClean="0">
                <a:latin typeface="+mn-lt"/>
                <a:ea typeface="ＭＳ Ｐゴシック" charset="0"/>
              </a:rPr>
              <a:t>P3</a:t>
            </a:r>
            <a:r>
              <a:rPr lang="en-US" sz="2400" dirty="0">
                <a:latin typeface="+mn-lt"/>
                <a:ea typeface="ＭＳ Ｐゴシック" charset="0"/>
              </a:rPr>
              <a:t>, </a:t>
            </a:r>
            <a:r>
              <a:rPr lang="en-US" sz="2400" dirty="0" smtClean="0">
                <a:latin typeface="+mn-lt"/>
                <a:ea typeface="ＭＳ Ｐゴシック" charset="0"/>
              </a:rPr>
              <a:t>I</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A</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2.4</a:t>
            </a:r>
            <a:r>
              <a:rPr lang="en-US" sz="2400" dirty="0">
                <a:latin typeface="+mn-lt"/>
                <a:ea typeface="ＭＳ Ｐゴシック" charset="0"/>
              </a:rPr>
              <a:t> </a:t>
            </a:r>
            <a:r>
              <a:rPr lang="en-US" sz="2400" dirty="0" smtClean="0">
                <a:latin typeface="+mn-lt"/>
                <a:ea typeface="ＭＳ Ｐゴシック" charset="0"/>
              </a:rPr>
              <a:t>D</a:t>
            </a:r>
            <a:r>
              <a:rPr lang="en-US" sz="100" dirty="0" smtClean="0">
                <a:latin typeface="+mn-lt"/>
                <a:ea typeface="ＭＳ Ｐゴシック" charset="0"/>
              </a:rPr>
              <a:t> </a:t>
            </a:r>
            <a:r>
              <a:rPr lang="en-US" sz="2400" dirty="0" smtClean="0">
                <a:latin typeface="+mn-lt"/>
                <a:ea typeface="ＭＳ Ｐゴシック" charset="0"/>
              </a:rPr>
              <a:t>N</a:t>
            </a:r>
            <a:r>
              <a:rPr lang="en-US" sz="100" dirty="0" smtClean="0">
                <a:latin typeface="+mn-lt"/>
                <a:ea typeface="ＭＳ Ｐゴシック" charset="0"/>
              </a:rPr>
              <a:t> </a:t>
            </a:r>
            <a:r>
              <a:rPr lang="en-US" sz="2400" dirty="0" smtClean="0">
                <a:latin typeface="+mn-lt"/>
                <a:ea typeface="ＭＳ Ｐゴシック" charset="0"/>
              </a:rPr>
              <a:t>S</a:t>
            </a:r>
            <a:endParaRPr lang="en-US" sz="2400" dirty="0">
              <a:latin typeface="+mn-lt"/>
              <a:ea typeface="ＭＳ Ｐゴシック" charset="0"/>
            </a:endParaRPr>
          </a:p>
          <a:p>
            <a:pPr marL="0" indent="0">
              <a:spcBef>
                <a:spcPts val="1500"/>
              </a:spcBef>
              <a:buFont typeface="Wingdings" panose="05000000000000000000" pitchFamily="2" charset="2"/>
              <a:buNone/>
              <a:defRPr/>
            </a:pPr>
            <a:r>
              <a:rPr lang="en-US" altLang="en-US" sz="2400" b="1" dirty="0">
                <a:solidFill>
                  <a:schemeClr val="tx2"/>
                </a:solidFill>
                <a:latin typeface="+mn-lt"/>
              </a:rPr>
              <a:t>2.5</a:t>
            </a:r>
            <a:r>
              <a:rPr lang="en-US" altLang="en-US" sz="2400" dirty="0">
                <a:latin typeface="+mn-lt"/>
              </a:rPr>
              <a:t> </a:t>
            </a:r>
            <a:r>
              <a:rPr lang="en-US" altLang="en-US" sz="2400" dirty="0" smtClean="0">
                <a:latin typeface="+mn-lt"/>
              </a:rPr>
              <a:t>P</a:t>
            </a:r>
            <a:r>
              <a:rPr lang="en-US" altLang="en-US" sz="100" dirty="0" smtClean="0">
                <a:latin typeface="+mn-lt"/>
              </a:rPr>
              <a:t> </a:t>
            </a:r>
            <a:r>
              <a:rPr lang="en-US" altLang="en-US" sz="2400" dirty="0" smtClean="0">
                <a:latin typeface="+mn-lt"/>
              </a:rPr>
              <a:t>2</a:t>
            </a:r>
            <a:r>
              <a:rPr lang="en-US" altLang="en-US" sz="100" dirty="0" smtClean="0">
                <a:latin typeface="+mn-lt"/>
              </a:rPr>
              <a:t> </a:t>
            </a:r>
            <a:r>
              <a:rPr lang="en-US" altLang="en-US" sz="2400" dirty="0" smtClean="0">
                <a:latin typeface="+mn-lt"/>
              </a:rPr>
              <a:t>P </a:t>
            </a:r>
            <a:r>
              <a:rPr lang="en-US" altLang="en-US" sz="2400" dirty="0">
                <a:latin typeface="+mn-lt"/>
              </a:rPr>
              <a:t>applications</a:t>
            </a:r>
          </a:p>
          <a:p>
            <a:pPr marL="0" indent="0">
              <a:spcBef>
                <a:spcPts val="1500"/>
              </a:spcBef>
              <a:buFont typeface="Wingdings" panose="05000000000000000000" pitchFamily="2" charset="2"/>
              <a:buNone/>
              <a:defRPr/>
            </a:pPr>
            <a:r>
              <a:rPr lang="en-US" altLang="en-US" sz="2400" b="1" dirty="0">
                <a:solidFill>
                  <a:schemeClr val="tx2"/>
                </a:solidFill>
                <a:latin typeface="+mn-lt"/>
              </a:rPr>
              <a:t>2.6</a:t>
            </a:r>
            <a:r>
              <a:rPr lang="en-US" altLang="en-US" sz="2400" dirty="0">
                <a:latin typeface="+mn-lt"/>
              </a:rPr>
              <a:t> video streaming and content distribution networks</a:t>
            </a:r>
          </a:p>
          <a:p>
            <a:pPr marL="0" indent="0">
              <a:spcBef>
                <a:spcPts val="1500"/>
              </a:spcBef>
              <a:buFont typeface="Wingdings" panose="05000000000000000000" pitchFamily="2" charset="2"/>
              <a:buNone/>
              <a:defRPr/>
            </a:pPr>
            <a:r>
              <a:rPr lang="en-US" altLang="en-US" sz="2400" b="1" dirty="0">
                <a:solidFill>
                  <a:schemeClr val="tx2"/>
                </a:solidFill>
                <a:latin typeface="+mn-lt"/>
              </a:rPr>
              <a:t>2.7</a:t>
            </a:r>
            <a:r>
              <a:rPr lang="en-US" altLang="en-US" sz="2400" dirty="0">
                <a:latin typeface="+mn-lt"/>
              </a:rPr>
              <a:t> socket programming with </a:t>
            </a:r>
            <a:r>
              <a:rPr lang="en-US" altLang="en-US" sz="2400" dirty="0" smtClean="0">
                <a:latin typeface="+mn-lt"/>
              </a:rPr>
              <a:t>U</a:t>
            </a:r>
            <a:r>
              <a:rPr lang="en-US" altLang="en-US" sz="100" dirty="0" smtClean="0">
                <a:latin typeface="+mn-lt"/>
              </a:rPr>
              <a:t> </a:t>
            </a:r>
            <a:r>
              <a:rPr lang="en-US" altLang="en-US" sz="2400" dirty="0" smtClean="0">
                <a:latin typeface="+mn-lt"/>
              </a:rPr>
              <a:t>D</a:t>
            </a:r>
            <a:r>
              <a:rPr lang="en-US" altLang="en-US" sz="100" dirty="0" smtClean="0">
                <a:latin typeface="+mn-lt"/>
              </a:rPr>
              <a:t> </a:t>
            </a:r>
            <a:r>
              <a:rPr lang="en-US" altLang="en-US" sz="2400" dirty="0" smtClean="0">
                <a:latin typeface="+mn-lt"/>
              </a:rPr>
              <a:t>P </a:t>
            </a:r>
            <a:r>
              <a:rPr lang="en-US" altLang="en-US" sz="2400" dirty="0">
                <a:latin typeface="+mn-lt"/>
              </a:rPr>
              <a:t>and </a:t>
            </a:r>
            <a:r>
              <a:rPr lang="en-US" altLang="en-US" sz="2400" dirty="0" smtClean="0">
                <a:latin typeface="+mn-lt"/>
              </a:rPr>
              <a:t>T</a:t>
            </a:r>
            <a:r>
              <a:rPr lang="en-US" altLang="en-US" sz="100" dirty="0" smtClean="0">
                <a:latin typeface="+mn-lt"/>
              </a:rPr>
              <a:t> </a:t>
            </a:r>
            <a:r>
              <a:rPr lang="en-US" altLang="en-US" sz="2400" dirty="0" smtClean="0">
                <a:latin typeface="+mn-lt"/>
              </a:rPr>
              <a:t>C</a:t>
            </a:r>
            <a:r>
              <a:rPr lang="en-US" altLang="en-US" sz="100" dirty="0" smtClean="0">
                <a:latin typeface="+mn-lt"/>
              </a:rPr>
              <a:t> </a:t>
            </a:r>
            <a:r>
              <a:rPr lang="en-US" altLang="en-US" sz="2400" dirty="0" smtClean="0">
                <a:latin typeface="+mn-lt"/>
              </a:rPr>
              <a:t>P</a:t>
            </a:r>
            <a:endParaRPr lang="en-US" altLang="en-US" sz="2400" dirty="0">
              <a:latin typeface="+mn-lt"/>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txBox="1">
            <a:spLocks noGrp="1"/>
          </p:cNvSpPr>
          <p:nvPr>
            <p:ph type="title"/>
          </p:nvPr>
        </p:nvSpPr>
        <p:spPr>
          <a:xfrm>
            <a:off x="457200" y="215900"/>
            <a:ext cx="8229600" cy="1096963"/>
          </a:xfrm>
        </p:spPr>
        <p:txBody>
          <a:bodyPr/>
          <a:lstStyle/>
          <a:p>
            <a:pPr>
              <a:spcBef>
                <a:spcPct val="0"/>
              </a:spcBef>
              <a:buFont typeface="Times New Roman" panose="02020603050405020304" pitchFamily="18" charset="0"/>
              <a:buNone/>
            </a:pPr>
            <a:r>
              <a:rPr lang="en-IN"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H</a:t>
            </a:r>
            <a:r>
              <a:rPr lang="en-IN"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IN"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IN"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IN"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IN" altLang="en-US" sz="1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IN"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Overview </a:t>
            </a:r>
            <a:r>
              <a:rPr lang="en-IN"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(1 of 2)</a:t>
            </a:r>
            <a:endParaRPr lang="en-IN" altLang="en-US"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3952875" cy="4525963"/>
          </a:xfrm>
        </p:spPr>
        <p:txBody>
          <a:bodyPr/>
          <a:lstStyle/>
          <a:p>
            <a:pPr marL="0" indent="0">
              <a:lnSpc>
                <a:spcPct val="75000"/>
              </a:lnSpc>
              <a:buFont typeface="Wingdings" panose="05000000000000000000" pitchFamily="2" charset="2"/>
              <a:buNone/>
              <a:tabLst/>
              <a:defRPr/>
            </a:pPr>
            <a:r>
              <a:rPr lang="en-US" altLang="en-US" sz="2000" b="1" dirty="0" smtClean="0">
                <a:solidFill>
                  <a:schemeClr val="tx1"/>
                </a:solidFill>
                <a:latin typeface="+mn-lt"/>
              </a:rPr>
              <a:t>H</a:t>
            </a:r>
            <a:r>
              <a:rPr lang="en-US" altLang="en-US" sz="100" b="1" dirty="0" smtClean="0">
                <a:solidFill>
                  <a:schemeClr val="tx1"/>
                </a:solidFill>
                <a:latin typeface="+mn-lt"/>
              </a:rPr>
              <a:t> </a:t>
            </a:r>
            <a:r>
              <a:rPr lang="en-US" altLang="en-US" sz="2000" b="1" dirty="0" smtClean="0">
                <a:solidFill>
                  <a:schemeClr val="tx1"/>
                </a:solidFill>
                <a:latin typeface="+mn-lt"/>
              </a:rPr>
              <a:t>T</a:t>
            </a:r>
            <a:r>
              <a:rPr lang="en-US" altLang="en-US" sz="100" b="1" dirty="0" smtClean="0">
                <a:solidFill>
                  <a:schemeClr val="tx1"/>
                </a:solidFill>
                <a:latin typeface="+mn-lt"/>
              </a:rPr>
              <a:t> </a:t>
            </a:r>
            <a:r>
              <a:rPr lang="en-US" altLang="en-US" sz="2000" b="1" dirty="0" smtClean="0">
                <a:solidFill>
                  <a:schemeClr val="tx1"/>
                </a:solidFill>
                <a:latin typeface="+mn-lt"/>
              </a:rPr>
              <a:t>T</a:t>
            </a:r>
            <a:r>
              <a:rPr lang="en-US" altLang="en-US" sz="100" b="1" dirty="0" smtClean="0">
                <a:solidFill>
                  <a:schemeClr val="tx1"/>
                </a:solidFill>
                <a:latin typeface="+mn-lt"/>
              </a:rPr>
              <a:t> </a:t>
            </a:r>
            <a:r>
              <a:rPr lang="en-US" altLang="en-US" sz="2000" b="1" dirty="0" smtClean="0">
                <a:solidFill>
                  <a:schemeClr val="tx1"/>
                </a:solidFill>
                <a:latin typeface="+mn-lt"/>
              </a:rPr>
              <a:t>P</a:t>
            </a:r>
            <a:r>
              <a:rPr lang="en-US" altLang="en-US" sz="2000" b="1" dirty="0">
                <a:solidFill>
                  <a:schemeClr val="tx1"/>
                </a:solidFill>
                <a:latin typeface="+mn-lt"/>
              </a:rPr>
              <a:t>: hypertext transfer protocol</a:t>
            </a:r>
          </a:p>
          <a:p>
            <a:pPr>
              <a:defRPr/>
            </a:pPr>
            <a:r>
              <a:rPr lang="en-US" altLang="en-US" sz="2000" dirty="0" smtClean="0">
                <a:latin typeface="+mn-lt"/>
              </a:rPr>
              <a:t>Web</a:t>
            </a:r>
            <a:r>
              <a:rPr lang="en-US" altLang="ja-JP" sz="2000" dirty="0" smtClean="0">
                <a:latin typeface="+mn-lt"/>
              </a:rPr>
              <a:t>’s </a:t>
            </a:r>
            <a:r>
              <a:rPr lang="en-US" altLang="ja-JP" sz="2000" dirty="0">
                <a:latin typeface="+mn-lt"/>
              </a:rPr>
              <a:t>application layer protocol</a:t>
            </a:r>
          </a:p>
          <a:p>
            <a:pPr>
              <a:defRPr/>
            </a:pPr>
            <a:r>
              <a:rPr lang="en-US" altLang="en-US" sz="2000" dirty="0">
                <a:latin typeface="+mn-lt"/>
              </a:rPr>
              <a:t>client/server model</a:t>
            </a:r>
          </a:p>
          <a:p>
            <a:pPr marL="741600" lvl="1" indent="-284400">
              <a:defRPr/>
            </a:pPr>
            <a:r>
              <a:rPr lang="en-US" altLang="en-US" sz="2000" b="1" dirty="0">
                <a:solidFill>
                  <a:schemeClr val="tx1"/>
                </a:solidFill>
                <a:latin typeface="+mn-lt"/>
              </a:rPr>
              <a:t>client:</a:t>
            </a:r>
            <a:r>
              <a:rPr lang="en-US" altLang="en-US" sz="2000" dirty="0">
                <a:latin typeface="+mn-lt"/>
              </a:rPr>
              <a:t> browser that requests, receives, (using </a:t>
            </a:r>
            <a:r>
              <a:rPr lang="en-US" altLang="en-US" sz="2000" dirty="0">
                <a:solidFill>
                  <a:schemeClr val="tx1"/>
                </a:solidFill>
                <a:latin typeface="+mn-lt"/>
              </a:rPr>
              <a:t>H</a:t>
            </a:r>
            <a:r>
              <a:rPr lang="en-US" altLang="en-US" sz="100" dirty="0">
                <a:solidFill>
                  <a:schemeClr val="tx1"/>
                </a:solidFill>
                <a:latin typeface="+mn-lt"/>
              </a:rPr>
              <a:t> </a:t>
            </a:r>
            <a:r>
              <a:rPr lang="en-US" altLang="en-US" sz="2000" dirty="0">
                <a:solidFill>
                  <a:schemeClr val="tx1"/>
                </a:solidFill>
                <a:latin typeface="+mn-lt"/>
              </a:rPr>
              <a:t>T</a:t>
            </a:r>
            <a:r>
              <a:rPr lang="en-US" altLang="en-US" sz="100" dirty="0">
                <a:solidFill>
                  <a:schemeClr val="tx1"/>
                </a:solidFill>
                <a:latin typeface="+mn-lt"/>
              </a:rPr>
              <a:t> </a:t>
            </a:r>
            <a:r>
              <a:rPr lang="en-US" altLang="en-US" sz="2000" dirty="0">
                <a:solidFill>
                  <a:schemeClr val="tx1"/>
                </a:solidFill>
                <a:latin typeface="+mn-lt"/>
              </a:rPr>
              <a:t>T</a:t>
            </a:r>
            <a:r>
              <a:rPr lang="en-US" altLang="en-US" sz="100" dirty="0">
                <a:solidFill>
                  <a:schemeClr val="tx1"/>
                </a:solidFill>
                <a:latin typeface="+mn-lt"/>
              </a:rPr>
              <a:t> </a:t>
            </a:r>
            <a:r>
              <a:rPr lang="en-US" altLang="en-US" sz="2000" dirty="0">
                <a:solidFill>
                  <a:schemeClr val="tx1"/>
                </a:solidFill>
                <a:latin typeface="+mn-lt"/>
              </a:rPr>
              <a:t>P</a:t>
            </a:r>
            <a:r>
              <a:rPr lang="en-US" altLang="en-US" sz="2000" dirty="0" smtClean="0">
                <a:latin typeface="+mn-lt"/>
              </a:rPr>
              <a:t> </a:t>
            </a:r>
            <a:r>
              <a:rPr lang="en-US" altLang="en-US" sz="2000" dirty="0">
                <a:latin typeface="+mn-lt"/>
              </a:rPr>
              <a:t>protocol) and </a:t>
            </a:r>
            <a:r>
              <a:rPr lang="en-US" altLang="ja-JP" sz="2000" dirty="0" smtClean="0">
                <a:latin typeface="+mn-lt"/>
              </a:rPr>
              <a:t>“displays” </a:t>
            </a:r>
            <a:r>
              <a:rPr lang="en-US" altLang="ja-JP" sz="2000" dirty="0">
                <a:latin typeface="+mn-lt"/>
              </a:rPr>
              <a:t>Web </a:t>
            </a:r>
            <a:r>
              <a:rPr lang="en-US" altLang="ja-JP" sz="2000" dirty="0" smtClean="0">
                <a:latin typeface="+mn-lt"/>
              </a:rPr>
              <a:t>objects</a:t>
            </a:r>
            <a:endParaRPr lang="en-US" altLang="ja-JP" sz="2000" dirty="0">
              <a:latin typeface="+mn-lt"/>
            </a:endParaRPr>
          </a:p>
          <a:p>
            <a:pPr marL="741600" lvl="1" indent="-284400">
              <a:defRPr/>
            </a:pPr>
            <a:r>
              <a:rPr lang="en-US" altLang="en-US" sz="2000" b="1" dirty="0">
                <a:solidFill>
                  <a:schemeClr val="tx1"/>
                </a:solidFill>
                <a:latin typeface="+mn-lt"/>
              </a:rPr>
              <a:t>server:</a:t>
            </a:r>
            <a:r>
              <a:rPr lang="en-US" altLang="en-US" sz="2000" dirty="0">
                <a:solidFill>
                  <a:schemeClr val="tx1"/>
                </a:solidFill>
                <a:latin typeface="+mn-lt"/>
              </a:rPr>
              <a:t> </a:t>
            </a:r>
            <a:r>
              <a:rPr lang="en-US" altLang="en-US" sz="2000" dirty="0">
                <a:latin typeface="+mn-lt"/>
              </a:rPr>
              <a:t>Web server sends (using </a:t>
            </a:r>
            <a:r>
              <a:rPr lang="en-US" altLang="en-US" sz="2000" dirty="0">
                <a:solidFill>
                  <a:schemeClr val="tx1"/>
                </a:solidFill>
                <a:latin typeface="+mn-lt"/>
              </a:rPr>
              <a:t>H</a:t>
            </a:r>
            <a:r>
              <a:rPr lang="en-US" altLang="en-US" sz="100" dirty="0">
                <a:solidFill>
                  <a:schemeClr val="tx1"/>
                </a:solidFill>
                <a:latin typeface="+mn-lt"/>
              </a:rPr>
              <a:t> </a:t>
            </a:r>
            <a:r>
              <a:rPr lang="en-US" altLang="en-US" sz="2000" dirty="0">
                <a:solidFill>
                  <a:schemeClr val="tx1"/>
                </a:solidFill>
                <a:latin typeface="+mn-lt"/>
              </a:rPr>
              <a:t>T</a:t>
            </a:r>
            <a:r>
              <a:rPr lang="en-US" altLang="en-US" sz="100" dirty="0">
                <a:solidFill>
                  <a:schemeClr val="tx1"/>
                </a:solidFill>
                <a:latin typeface="+mn-lt"/>
              </a:rPr>
              <a:t> </a:t>
            </a:r>
            <a:r>
              <a:rPr lang="en-US" altLang="en-US" sz="2000" dirty="0">
                <a:solidFill>
                  <a:schemeClr val="tx1"/>
                </a:solidFill>
                <a:latin typeface="+mn-lt"/>
              </a:rPr>
              <a:t>T</a:t>
            </a:r>
            <a:r>
              <a:rPr lang="en-US" altLang="en-US" sz="100" dirty="0">
                <a:solidFill>
                  <a:schemeClr val="tx1"/>
                </a:solidFill>
                <a:latin typeface="+mn-lt"/>
              </a:rPr>
              <a:t> </a:t>
            </a:r>
            <a:r>
              <a:rPr lang="en-US" altLang="en-US" sz="2000" dirty="0">
                <a:solidFill>
                  <a:schemeClr val="tx1"/>
                </a:solidFill>
                <a:latin typeface="+mn-lt"/>
              </a:rPr>
              <a:t>P</a:t>
            </a:r>
            <a:r>
              <a:rPr lang="en-US" altLang="en-US" sz="2000" dirty="0" smtClean="0">
                <a:latin typeface="+mn-lt"/>
              </a:rPr>
              <a:t> </a:t>
            </a:r>
            <a:r>
              <a:rPr lang="en-US" altLang="en-US" sz="2000" dirty="0">
                <a:latin typeface="+mn-lt"/>
              </a:rPr>
              <a:t>protocol) objects in response to </a:t>
            </a:r>
            <a:r>
              <a:rPr lang="en-US" altLang="en-US" sz="2000" dirty="0" smtClean="0">
                <a:latin typeface="+mn-lt"/>
              </a:rPr>
              <a:t>requests</a:t>
            </a:r>
            <a:endParaRPr lang="en-US" altLang="en-US" sz="2000" dirty="0">
              <a:latin typeface="+mn-lt"/>
            </a:endParaRPr>
          </a:p>
        </p:txBody>
      </p:sp>
      <p:pic>
        <p:nvPicPr>
          <p:cNvPr id="5" name="Picture 4" descr="A server running Apache web server connects with a P C running internet explorer and an Android smartphone running Google Chrome. Each device sends an H T T P request to the server, and receives an H T T P response from the server."/>
          <p:cNvPicPr>
            <a:picLocks noChangeAspect="1"/>
          </p:cNvPicPr>
          <p:nvPr/>
        </p:nvPicPr>
        <p:blipFill>
          <a:blip r:embed="rId2"/>
          <a:stretch>
            <a:fillRect/>
          </a:stretch>
        </p:blipFill>
        <p:spPr>
          <a:xfrm>
            <a:off x="5066351" y="2102582"/>
            <a:ext cx="3346544" cy="3403027"/>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H</a:t>
            </a:r>
            <a:r>
              <a:rPr lang="en-IN"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IN"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IN"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IN"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IN"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IN"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Overview </a:t>
            </a:r>
            <a:r>
              <a:rPr lang="en-IN" altLang="en-US" sz="2000" b="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(2 of 2)</a:t>
            </a:r>
            <a:endParaRPr lang="en-US" dirty="0"/>
          </a:p>
        </p:txBody>
      </p:sp>
      <p:sp>
        <p:nvSpPr>
          <p:cNvPr id="3" name="Text Placeholder 2"/>
          <p:cNvSpPr>
            <a:spLocks noGrp="1"/>
          </p:cNvSpPr>
          <p:nvPr>
            <p:ph type="body" idx="1"/>
          </p:nvPr>
        </p:nvSpPr>
        <p:spPr>
          <a:xfrm>
            <a:off x="457199" y="1600200"/>
            <a:ext cx="3937819" cy="4490883"/>
          </a:xfrm>
        </p:spPr>
        <p:txBody>
          <a:bodyPr/>
          <a:lstStyle/>
          <a:p>
            <a:pPr marL="0" indent="0">
              <a:buFont typeface="Wingdings" charset="0"/>
              <a:buNone/>
              <a:defRPr/>
            </a:pPr>
            <a:r>
              <a:rPr lang="en-US" sz="2000" b="1" dirty="0">
                <a:solidFill>
                  <a:schemeClr val="bg2"/>
                </a:solidFill>
                <a:latin typeface="+mn-lt"/>
                <a:ea typeface="ＭＳ Ｐゴシック" charset="0"/>
              </a:rPr>
              <a:t>uses </a:t>
            </a:r>
            <a:r>
              <a:rPr lang="en-US" sz="2000" b="1" dirty="0" smtClean="0">
                <a:solidFill>
                  <a:schemeClr val="bg2"/>
                </a:solidFill>
                <a:latin typeface="+mn-lt"/>
                <a:ea typeface="ＭＳ Ｐゴシック" charset="0"/>
              </a:rPr>
              <a:t>T</a:t>
            </a:r>
            <a:r>
              <a:rPr lang="en-US" sz="100" b="1" dirty="0" smtClean="0">
                <a:solidFill>
                  <a:schemeClr val="bg2"/>
                </a:solidFill>
                <a:latin typeface="+mn-lt"/>
                <a:ea typeface="ＭＳ Ｐゴシック" charset="0"/>
              </a:rPr>
              <a:t> </a:t>
            </a:r>
            <a:r>
              <a:rPr lang="en-US" sz="2000" b="1" dirty="0" smtClean="0">
                <a:solidFill>
                  <a:schemeClr val="bg2"/>
                </a:solidFill>
                <a:latin typeface="+mn-lt"/>
                <a:ea typeface="ＭＳ Ｐゴシック" charset="0"/>
              </a:rPr>
              <a:t>C</a:t>
            </a:r>
            <a:r>
              <a:rPr lang="en-US" sz="100" b="1" dirty="0" smtClean="0">
                <a:solidFill>
                  <a:schemeClr val="bg2"/>
                </a:solidFill>
                <a:latin typeface="+mn-lt"/>
                <a:ea typeface="ＭＳ Ｐゴシック" charset="0"/>
              </a:rPr>
              <a:t> </a:t>
            </a:r>
            <a:r>
              <a:rPr lang="en-US" sz="2000" b="1" dirty="0" smtClean="0">
                <a:solidFill>
                  <a:schemeClr val="bg2"/>
                </a:solidFill>
                <a:latin typeface="+mn-lt"/>
                <a:ea typeface="ＭＳ Ｐゴシック" charset="0"/>
              </a:rPr>
              <a:t>P</a:t>
            </a:r>
            <a:r>
              <a:rPr lang="en-US" sz="2000" b="1" dirty="0">
                <a:solidFill>
                  <a:schemeClr val="bg2"/>
                </a:solidFill>
                <a:latin typeface="+mn-lt"/>
                <a:ea typeface="ＭＳ Ｐゴシック" charset="0"/>
              </a:rPr>
              <a:t>:</a:t>
            </a:r>
          </a:p>
          <a:p>
            <a:pPr>
              <a:defRPr/>
            </a:pPr>
            <a:r>
              <a:rPr lang="en-US" sz="2000" dirty="0">
                <a:latin typeface="+mn-lt"/>
                <a:ea typeface="ＭＳ Ｐゴシック" charset="0"/>
              </a:rPr>
              <a:t>client initiates </a:t>
            </a:r>
            <a:r>
              <a:rPr lang="en-US" sz="2000" dirty="0" smtClean="0">
                <a:latin typeface="+mn-lt"/>
                <a:ea typeface="ＭＳ Ｐゴシック" charset="0"/>
              </a:rPr>
              <a:t>T</a:t>
            </a:r>
            <a:r>
              <a:rPr lang="en-US" sz="100" dirty="0" smtClean="0">
                <a:latin typeface="+mn-lt"/>
                <a:ea typeface="ＭＳ Ｐゴシック" charset="0"/>
              </a:rPr>
              <a:t> </a:t>
            </a:r>
            <a:r>
              <a:rPr lang="en-US" sz="2000" dirty="0" smtClean="0">
                <a:latin typeface="+mn-lt"/>
                <a:ea typeface="ＭＳ Ｐゴシック" charset="0"/>
              </a:rPr>
              <a:t>C</a:t>
            </a:r>
            <a:r>
              <a:rPr lang="en-US" sz="100" dirty="0" smtClean="0">
                <a:latin typeface="+mn-lt"/>
                <a:ea typeface="ＭＳ Ｐゴシック" charset="0"/>
              </a:rPr>
              <a:t> </a:t>
            </a:r>
            <a:r>
              <a:rPr lang="en-US" sz="2000" dirty="0" smtClean="0">
                <a:latin typeface="+mn-lt"/>
                <a:ea typeface="ＭＳ Ｐゴシック" charset="0"/>
              </a:rPr>
              <a:t>P </a:t>
            </a:r>
            <a:r>
              <a:rPr lang="en-US" sz="2000" dirty="0">
                <a:latin typeface="+mn-lt"/>
                <a:ea typeface="ＭＳ Ｐゴシック" charset="0"/>
              </a:rPr>
              <a:t>connection (creates socket) to server, port 80</a:t>
            </a:r>
          </a:p>
          <a:p>
            <a:pPr>
              <a:defRPr/>
            </a:pPr>
            <a:r>
              <a:rPr lang="en-US" sz="2000" dirty="0">
                <a:latin typeface="+mn-lt"/>
                <a:ea typeface="ＭＳ Ｐゴシック" charset="0"/>
              </a:rPr>
              <a:t>server accepts </a:t>
            </a:r>
            <a:r>
              <a:rPr lang="en-US" sz="2000" dirty="0" smtClean="0">
                <a:latin typeface="+mn-lt"/>
                <a:ea typeface="ＭＳ Ｐゴシック" charset="0"/>
              </a:rPr>
              <a:t>T</a:t>
            </a:r>
            <a:r>
              <a:rPr lang="en-US" sz="100" dirty="0" smtClean="0">
                <a:latin typeface="+mn-lt"/>
                <a:ea typeface="ＭＳ Ｐゴシック" charset="0"/>
              </a:rPr>
              <a:t> </a:t>
            </a:r>
            <a:r>
              <a:rPr lang="en-US" sz="2000" dirty="0" smtClean="0">
                <a:latin typeface="+mn-lt"/>
                <a:ea typeface="ＭＳ Ｐゴシック" charset="0"/>
              </a:rPr>
              <a:t>C</a:t>
            </a:r>
            <a:r>
              <a:rPr lang="en-US" sz="100" dirty="0" smtClean="0">
                <a:latin typeface="+mn-lt"/>
                <a:ea typeface="ＭＳ Ｐゴシック" charset="0"/>
              </a:rPr>
              <a:t> </a:t>
            </a:r>
            <a:r>
              <a:rPr lang="en-US" sz="2000" dirty="0" smtClean="0">
                <a:latin typeface="+mn-lt"/>
                <a:ea typeface="ＭＳ Ｐゴシック" charset="0"/>
              </a:rPr>
              <a:t>P </a:t>
            </a:r>
            <a:r>
              <a:rPr lang="en-US" sz="2000" dirty="0">
                <a:latin typeface="+mn-lt"/>
                <a:ea typeface="ＭＳ Ｐゴシック" charset="0"/>
              </a:rPr>
              <a:t>connection from client</a:t>
            </a:r>
          </a:p>
          <a:p>
            <a:pPr>
              <a:defRPr/>
            </a:pPr>
            <a:r>
              <a:rPr lang="en-US" sz="2000" dirty="0" smtClean="0">
                <a:latin typeface="+mn-lt"/>
                <a:ea typeface="ＭＳ Ｐゴシック" charset="0"/>
              </a:rPr>
              <a:t>H</a:t>
            </a:r>
            <a:r>
              <a:rPr lang="en-US" sz="100" dirty="0" smtClean="0">
                <a:latin typeface="+mn-lt"/>
                <a:ea typeface="ＭＳ Ｐゴシック" charset="0"/>
              </a:rPr>
              <a:t> </a:t>
            </a:r>
            <a:r>
              <a:rPr lang="en-US" sz="2000" dirty="0" smtClean="0">
                <a:latin typeface="+mn-lt"/>
                <a:ea typeface="ＭＳ Ｐゴシック" charset="0"/>
              </a:rPr>
              <a:t>T</a:t>
            </a:r>
            <a:r>
              <a:rPr lang="en-US" sz="100" dirty="0" smtClean="0">
                <a:latin typeface="+mn-lt"/>
                <a:ea typeface="ＭＳ Ｐゴシック" charset="0"/>
              </a:rPr>
              <a:t> </a:t>
            </a:r>
            <a:r>
              <a:rPr lang="en-US" sz="2000" dirty="0" smtClean="0">
                <a:latin typeface="+mn-lt"/>
                <a:ea typeface="ＭＳ Ｐゴシック" charset="0"/>
              </a:rPr>
              <a:t>T</a:t>
            </a:r>
            <a:r>
              <a:rPr lang="en-US" sz="100" dirty="0" smtClean="0">
                <a:latin typeface="+mn-lt"/>
                <a:ea typeface="ＭＳ Ｐゴシック" charset="0"/>
              </a:rPr>
              <a:t> </a:t>
            </a:r>
            <a:r>
              <a:rPr lang="en-US" sz="2000" dirty="0" smtClean="0">
                <a:latin typeface="+mn-lt"/>
                <a:ea typeface="ＭＳ Ｐゴシック" charset="0"/>
              </a:rPr>
              <a:t>P </a:t>
            </a:r>
            <a:r>
              <a:rPr lang="en-US" sz="2000" dirty="0">
                <a:latin typeface="+mn-lt"/>
                <a:ea typeface="ＭＳ Ｐゴシック" charset="0"/>
              </a:rPr>
              <a:t>messages (application-layer protocol messages) exchanged between browser (</a:t>
            </a:r>
            <a:r>
              <a:rPr lang="en-US" sz="2000" dirty="0" smtClean="0">
                <a:latin typeface="+mn-lt"/>
                <a:ea typeface="ＭＳ Ｐゴシック" charset="0"/>
              </a:rPr>
              <a:t>H</a:t>
            </a:r>
            <a:r>
              <a:rPr lang="en-US" sz="100" dirty="0" smtClean="0">
                <a:latin typeface="+mn-lt"/>
                <a:ea typeface="ＭＳ Ｐゴシック" charset="0"/>
              </a:rPr>
              <a:t> </a:t>
            </a:r>
            <a:r>
              <a:rPr lang="en-US" sz="2000" dirty="0" smtClean="0">
                <a:latin typeface="+mn-lt"/>
                <a:ea typeface="ＭＳ Ｐゴシック" charset="0"/>
              </a:rPr>
              <a:t>T</a:t>
            </a:r>
            <a:r>
              <a:rPr lang="en-US" sz="100" dirty="0" smtClean="0">
                <a:latin typeface="+mn-lt"/>
                <a:ea typeface="ＭＳ Ｐゴシック" charset="0"/>
              </a:rPr>
              <a:t> </a:t>
            </a:r>
            <a:r>
              <a:rPr lang="en-US" sz="2000" dirty="0" smtClean="0">
                <a:latin typeface="+mn-lt"/>
                <a:ea typeface="ＭＳ Ｐゴシック" charset="0"/>
              </a:rPr>
              <a:t>T</a:t>
            </a:r>
            <a:r>
              <a:rPr lang="en-US" sz="100" dirty="0" smtClean="0">
                <a:latin typeface="+mn-lt"/>
                <a:ea typeface="ＭＳ Ｐゴシック" charset="0"/>
              </a:rPr>
              <a:t> </a:t>
            </a:r>
            <a:r>
              <a:rPr lang="en-US" sz="2000" dirty="0" smtClean="0">
                <a:latin typeface="+mn-lt"/>
                <a:ea typeface="ＭＳ Ｐゴシック" charset="0"/>
              </a:rPr>
              <a:t>P </a:t>
            </a:r>
            <a:r>
              <a:rPr lang="en-US" sz="2000" dirty="0">
                <a:latin typeface="+mn-lt"/>
                <a:ea typeface="ＭＳ Ｐゴシック" charset="0"/>
              </a:rPr>
              <a:t>client) and Web server (</a:t>
            </a:r>
            <a:r>
              <a:rPr lang="en-US" sz="2000" dirty="0" smtClean="0">
                <a:latin typeface="+mn-lt"/>
                <a:ea typeface="ＭＳ Ｐゴシック" charset="0"/>
              </a:rPr>
              <a:t>H</a:t>
            </a:r>
            <a:r>
              <a:rPr lang="en-US" sz="100" dirty="0" smtClean="0">
                <a:latin typeface="+mn-lt"/>
                <a:ea typeface="ＭＳ Ｐゴシック" charset="0"/>
              </a:rPr>
              <a:t> </a:t>
            </a:r>
            <a:r>
              <a:rPr lang="en-US" sz="2000" dirty="0" smtClean="0">
                <a:latin typeface="+mn-lt"/>
                <a:ea typeface="ＭＳ Ｐゴシック" charset="0"/>
              </a:rPr>
              <a:t>T</a:t>
            </a:r>
            <a:r>
              <a:rPr lang="en-US" sz="100" dirty="0" smtClean="0">
                <a:latin typeface="+mn-lt"/>
                <a:ea typeface="ＭＳ Ｐゴシック" charset="0"/>
              </a:rPr>
              <a:t> </a:t>
            </a:r>
            <a:r>
              <a:rPr lang="en-US" sz="2000" dirty="0" smtClean="0">
                <a:latin typeface="+mn-lt"/>
                <a:ea typeface="ＭＳ Ｐゴシック" charset="0"/>
              </a:rPr>
              <a:t>T</a:t>
            </a:r>
            <a:r>
              <a:rPr lang="en-US" sz="100" dirty="0" smtClean="0">
                <a:latin typeface="+mn-lt"/>
                <a:ea typeface="ＭＳ Ｐゴシック" charset="0"/>
              </a:rPr>
              <a:t> </a:t>
            </a:r>
            <a:r>
              <a:rPr lang="en-US" sz="2000" dirty="0" smtClean="0">
                <a:latin typeface="+mn-lt"/>
                <a:ea typeface="ＭＳ Ｐゴシック" charset="0"/>
              </a:rPr>
              <a:t>P </a:t>
            </a:r>
            <a:r>
              <a:rPr lang="en-US" sz="2000" dirty="0">
                <a:latin typeface="+mn-lt"/>
                <a:ea typeface="ＭＳ Ｐゴシック" charset="0"/>
              </a:rPr>
              <a:t>server)</a:t>
            </a:r>
          </a:p>
          <a:p>
            <a:pPr>
              <a:defRPr/>
            </a:pPr>
            <a:r>
              <a:rPr lang="en-US" sz="2000" dirty="0" smtClean="0">
                <a:latin typeface="+mn-lt"/>
                <a:ea typeface="ＭＳ Ｐゴシック" charset="0"/>
              </a:rPr>
              <a:t>T</a:t>
            </a:r>
            <a:r>
              <a:rPr lang="en-US" sz="100" dirty="0" smtClean="0">
                <a:latin typeface="+mn-lt"/>
                <a:ea typeface="ＭＳ Ｐゴシック" charset="0"/>
              </a:rPr>
              <a:t> </a:t>
            </a:r>
            <a:r>
              <a:rPr lang="en-US" sz="2000" dirty="0" smtClean="0">
                <a:latin typeface="+mn-lt"/>
                <a:ea typeface="ＭＳ Ｐゴシック" charset="0"/>
              </a:rPr>
              <a:t>C</a:t>
            </a:r>
            <a:r>
              <a:rPr lang="en-US" sz="100" dirty="0" smtClean="0">
                <a:latin typeface="+mn-lt"/>
                <a:ea typeface="ＭＳ Ｐゴシック" charset="0"/>
              </a:rPr>
              <a:t> </a:t>
            </a:r>
            <a:r>
              <a:rPr lang="en-US" sz="2000" dirty="0" smtClean="0">
                <a:latin typeface="+mn-lt"/>
                <a:ea typeface="ＭＳ Ｐゴシック" charset="0"/>
              </a:rPr>
              <a:t>P </a:t>
            </a:r>
            <a:r>
              <a:rPr lang="en-US" sz="2000" dirty="0">
                <a:latin typeface="+mn-lt"/>
                <a:ea typeface="ＭＳ Ｐゴシック" charset="0"/>
              </a:rPr>
              <a:t>connection closed</a:t>
            </a:r>
            <a:endParaRPr lang="en-US" sz="2000" dirty="0">
              <a:latin typeface="+mn-lt"/>
            </a:endParaRPr>
          </a:p>
        </p:txBody>
      </p:sp>
      <p:sp>
        <p:nvSpPr>
          <p:cNvPr id="4" name="Content Placeholder 3"/>
          <p:cNvSpPr>
            <a:spLocks noGrp="1"/>
          </p:cNvSpPr>
          <p:nvPr>
            <p:ph sz="quarter" idx="13"/>
          </p:nvPr>
        </p:nvSpPr>
        <p:spPr>
          <a:xfrm>
            <a:off x="4513006" y="1604083"/>
            <a:ext cx="4173794" cy="1242356"/>
          </a:xfrm>
        </p:spPr>
        <p:txBody>
          <a:bodyPr/>
          <a:lstStyle/>
          <a:p>
            <a:pPr marL="0" indent="0">
              <a:buFont typeface="Wingdings" panose="05000000000000000000" pitchFamily="2" charset="2"/>
              <a:buNone/>
            </a:pPr>
            <a:r>
              <a:rPr lang="en-US" altLang="en-US" sz="2000" b="1" dirty="0" smtClean="0">
                <a:solidFill>
                  <a:schemeClr val="bg2"/>
                </a:solidFill>
                <a:latin typeface="+mn-lt"/>
              </a:rPr>
              <a:t>H</a:t>
            </a:r>
            <a:r>
              <a:rPr lang="en-US" altLang="en-US" sz="100" b="1" dirty="0" smtClean="0">
                <a:solidFill>
                  <a:schemeClr val="bg2"/>
                </a:solidFill>
                <a:latin typeface="+mn-lt"/>
              </a:rPr>
              <a:t> </a:t>
            </a:r>
            <a:r>
              <a:rPr lang="en-US" altLang="en-US" sz="2000" b="1" dirty="0" smtClean="0">
                <a:solidFill>
                  <a:schemeClr val="bg2"/>
                </a:solidFill>
                <a:latin typeface="+mn-lt"/>
              </a:rPr>
              <a:t>T</a:t>
            </a:r>
            <a:r>
              <a:rPr lang="en-US" altLang="en-US" sz="100" b="1" dirty="0" smtClean="0">
                <a:solidFill>
                  <a:schemeClr val="bg2"/>
                </a:solidFill>
                <a:latin typeface="+mn-lt"/>
              </a:rPr>
              <a:t> </a:t>
            </a:r>
            <a:r>
              <a:rPr lang="en-US" altLang="en-US" sz="2000" b="1" dirty="0" smtClean="0">
                <a:solidFill>
                  <a:schemeClr val="bg2"/>
                </a:solidFill>
                <a:latin typeface="+mn-lt"/>
              </a:rPr>
              <a:t>T</a:t>
            </a:r>
            <a:r>
              <a:rPr lang="en-US" altLang="en-US" sz="100" b="1" dirty="0" smtClean="0">
                <a:solidFill>
                  <a:schemeClr val="bg2"/>
                </a:solidFill>
                <a:latin typeface="+mn-lt"/>
              </a:rPr>
              <a:t> </a:t>
            </a:r>
            <a:r>
              <a:rPr lang="en-US" altLang="en-US" sz="2000" b="1" dirty="0" smtClean="0">
                <a:solidFill>
                  <a:schemeClr val="bg2"/>
                </a:solidFill>
                <a:latin typeface="+mn-lt"/>
              </a:rPr>
              <a:t>P </a:t>
            </a:r>
            <a:r>
              <a:rPr lang="en-US" altLang="en-US" sz="2000" b="1" dirty="0">
                <a:solidFill>
                  <a:schemeClr val="bg2"/>
                </a:solidFill>
                <a:latin typeface="+mn-lt"/>
              </a:rPr>
              <a:t>is </a:t>
            </a:r>
            <a:r>
              <a:rPr lang="en-US" altLang="ja-JP" sz="2000" b="1" dirty="0">
                <a:solidFill>
                  <a:schemeClr val="bg2"/>
                </a:solidFill>
                <a:latin typeface="+mn-lt"/>
              </a:rPr>
              <a:t>“stateless”</a:t>
            </a:r>
          </a:p>
          <a:p>
            <a:pPr marL="255600">
              <a:spcBef>
                <a:spcPts val="1500"/>
              </a:spcBef>
              <a:buClr>
                <a:schemeClr val="tx2"/>
              </a:buClr>
              <a:buFont typeface="Arial" panose="020B0604020202020204" pitchFamily="34" charset="0"/>
              <a:buChar char="•"/>
            </a:pPr>
            <a:r>
              <a:rPr lang="en-US" altLang="en-US" sz="2000" dirty="0">
                <a:latin typeface="+mn-lt"/>
              </a:rPr>
              <a:t>server maintains no information about past client </a:t>
            </a:r>
            <a:r>
              <a:rPr lang="en-US" altLang="en-US" sz="2000" dirty="0" smtClean="0">
                <a:latin typeface="+mn-lt"/>
              </a:rPr>
              <a:t>requests</a:t>
            </a:r>
            <a:endParaRPr lang="en-US" altLang="en-US" sz="2000" dirty="0">
              <a:latin typeface="+mn-lt"/>
            </a:endParaRPr>
          </a:p>
        </p:txBody>
      </p:sp>
      <p:sp>
        <p:nvSpPr>
          <p:cNvPr id="5" name="Content Placeholder 4"/>
          <p:cNvSpPr>
            <a:spLocks noGrp="1"/>
          </p:cNvSpPr>
          <p:nvPr>
            <p:ph sz="quarter" idx="14"/>
          </p:nvPr>
        </p:nvSpPr>
        <p:spPr>
          <a:xfrm>
            <a:off x="4513006" y="2898209"/>
            <a:ext cx="3967317" cy="3369856"/>
          </a:xfrm>
        </p:spPr>
        <p:txBody>
          <a:bodyPr/>
          <a:lstStyle/>
          <a:p>
            <a:pPr marL="0" indent="0">
              <a:spcBef>
                <a:spcPts val="1500"/>
              </a:spcBef>
              <a:buNone/>
            </a:pPr>
            <a:r>
              <a:rPr lang="en-US" altLang="en-US" sz="2000" b="1" dirty="0">
                <a:solidFill>
                  <a:schemeClr val="bg2"/>
                </a:solidFill>
                <a:latin typeface="+mn-lt"/>
              </a:rPr>
              <a:t>aside</a:t>
            </a:r>
          </a:p>
          <a:p>
            <a:pPr marL="0" indent="0">
              <a:spcBef>
                <a:spcPts val="1500"/>
              </a:spcBef>
              <a:buClr>
                <a:schemeClr val="tx2"/>
              </a:buClr>
              <a:buNone/>
            </a:pPr>
            <a:r>
              <a:rPr lang="en-US" altLang="en-US" sz="2000" b="1" dirty="0">
                <a:solidFill>
                  <a:schemeClr val="bg2"/>
                </a:solidFill>
                <a:latin typeface="+mn-lt"/>
              </a:rPr>
              <a:t>protocols that maintain </a:t>
            </a:r>
            <a:r>
              <a:rPr lang="en-US" altLang="ja-JP" sz="2000" b="1" dirty="0">
                <a:solidFill>
                  <a:schemeClr val="bg2"/>
                </a:solidFill>
                <a:latin typeface="+mn-lt"/>
              </a:rPr>
              <a:t>“state” are complex!</a:t>
            </a:r>
          </a:p>
          <a:p>
            <a:pPr>
              <a:spcBef>
                <a:spcPts val="1500"/>
              </a:spcBef>
              <a:buClr>
                <a:schemeClr val="tx2"/>
              </a:buClr>
              <a:buFont typeface="Arial" panose="020B0604020202020204" pitchFamily="34" charset="0"/>
              <a:buChar char="•"/>
            </a:pPr>
            <a:r>
              <a:rPr lang="en-US" altLang="en-US" sz="2000" dirty="0">
                <a:latin typeface="+mn-lt"/>
              </a:rPr>
              <a:t>past history (state) must be maintained</a:t>
            </a:r>
          </a:p>
          <a:p>
            <a:pPr>
              <a:spcBef>
                <a:spcPts val="1500"/>
              </a:spcBef>
              <a:buClr>
                <a:schemeClr val="tx2"/>
              </a:buClr>
              <a:buFont typeface="Arial" panose="020B0604020202020204" pitchFamily="34" charset="0"/>
              <a:buChar char="•"/>
            </a:pPr>
            <a:r>
              <a:rPr lang="en-US" altLang="en-US" sz="2000" dirty="0">
                <a:latin typeface="+mn-lt"/>
              </a:rPr>
              <a:t>if server/client crashes, their views of </a:t>
            </a:r>
            <a:r>
              <a:rPr lang="en-US" altLang="ja-JP" sz="2000" dirty="0">
                <a:latin typeface="+mn-lt"/>
              </a:rPr>
              <a:t>“state” may be inconsistent, must be </a:t>
            </a:r>
            <a:r>
              <a:rPr lang="en-US" altLang="ja-JP" sz="2000" dirty="0" smtClean="0">
                <a:latin typeface="+mn-lt"/>
              </a:rPr>
              <a:t>reconciled</a:t>
            </a:r>
            <a:endParaRPr lang="en-US" altLang="ja-JP" sz="2000" dirty="0">
              <a:latin typeface="+mn-lt"/>
            </a:endParaRPr>
          </a:p>
        </p:txBody>
      </p:sp>
    </p:spTree>
    <p:extLst>
      <p:ext uri="{BB962C8B-B14F-4D97-AF65-F5344CB8AC3E}">
        <p14:creationId xmlns:p14="http://schemas.microsoft.com/office/powerpoint/2010/main" val="671438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H</a:t>
            </a:r>
            <a:r>
              <a:rPr lang="en-US"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Connections</a:t>
            </a:r>
            <a:endParaRPr lang="en-US" dirty="0"/>
          </a:p>
        </p:txBody>
      </p:sp>
      <p:sp>
        <p:nvSpPr>
          <p:cNvPr id="3" name="Text Placeholder 2"/>
          <p:cNvSpPr>
            <a:spLocks noGrp="1"/>
          </p:cNvSpPr>
          <p:nvPr>
            <p:ph type="body" idx="1"/>
          </p:nvPr>
        </p:nvSpPr>
        <p:spPr>
          <a:xfrm>
            <a:off x="457200" y="1600199"/>
            <a:ext cx="3739243" cy="3526971"/>
          </a:xfrm>
        </p:spPr>
        <p:txBody>
          <a:bodyPr/>
          <a:lstStyle/>
          <a:p>
            <a:pPr marL="0" indent="0">
              <a:buFont typeface="Wingdings" panose="05000000000000000000" pitchFamily="2" charset="2"/>
              <a:buNone/>
            </a:pPr>
            <a:r>
              <a:rPr lang="en-US" altLang="en-US" sz="2400" b="1" dirty="0">
                <a:solidFill>
                  <a:schemeClr val="bg2"/>
                </a:solidFill>
                <a:latin typeface="+mn-lt"/>
              </a:rPr>
              <a:t>non-persistent </a:t>
            </a:r>
            <a:r>
              <a:rPr lang="en-US" altLang="en-US" sz="2400" b="1" dirty="0" smtClean="0">
                <a:solidFill>
                  <a:schemeClr val="bg2"/>
                </a:solidFill>
                <a:latin typeface="+mn-lt"/>
              </a:rPr>
              <a:t>H</a:t>
            </a:r>
            <a:r>
              <a:rPr lang="en-US" altLang="en-US" sz="100" b="1" dirty="0" smtClean="0">
                <a:solidFill>
                  <a:schemeClr val="bg2"/>
                </a:solidFill>
                <a:latin typeface="+mn-lt"/>
              </a:rPr>
              <a:t> </a:t>
            </a:r>
            <a:r>
              <a:rPr lang="en-US" altLang="en-US" sz="2400" b="1" dirty="0" smtClean="0">
                <a:solidFill>
                  <a:schemeClr val="bg2"/>
                </a:solidFill>
                <a:latin typeface="+mn-lt"/>
              </a:rPr>
              <a:t>T</a:t>
            </a:r>
            <a:r>
              <a:rPr lang="en-US" altLang="en-US" sz="100" b="1" dirty="0" smtClean="0">
                <a:solidFill>
                  <a:schemeClr val="bg2"/>
                </a:solidFill>
                <a:latin typeface="+mn-lt"/>
              </a:rPr>
              <a:t> </a:t>
            </a:r>
            <a:r>
              <a:rPr lang="en-US" altLang="en-US" sz="2400" b="1" dirty="0" smtClean="0">
                <a:solidFill>
                  <a:schemeClr val="bg2"/>
                </a:solidFill>
                <a:latin typeface="+mn-lt"/>
              </a:rPr>
              <a:t>T</a:t>
            </a:r>
            <a:r>
              <a:rPr lang="en-US" altLang="en-US" sz="100" b="1" dirty="0" smtClean="0">
                <a:solidFill>
                  <a:schemeClr val="bg2"/>
                </a:solidFill>
                <a:latin typeface="+mn-lt"/>
              </a:rPr>
              <a:t> </a:t>
            </a:r>
            <a:r>
              <a:rPr lang="en-US" altLang="en-US" sz="2400" b="1" dirty="0" smtClean="0">
                <a:solidFill>
                  <a:schemeClr val="bg2"/>
                </a:solidFill>
                <a:latin typeface="+mn-lt"/>
              </a:rPr>
              <a:t>P</a:t>
            </a:r>
            <a:endParaRPr lang="en-US" altLang="en-US" sz="2400" b="1" dirty="0">
              <a:solidFill>
                <a:schemeClr val="bg2"/>
              </a:solidFill>
              <a:latin typeface="+mn-lt"/>
            </a:endParaRPr>
          </a:p>
          <a:p>
            <a:r>
              <a:rPr lang="en-US" altLang="en-US" sz="2400" dirty="0">
                <a:latin typeface="+mn-lt"/>
              </a:rPr>
              <a:t>at most one object sent over </a:t>
            </a:r>
            <a:r>
              <a:rPr lang="en-US" altLang="en-US" sz="2400" dirty="0" smtClean="0">
                <a:latin typeface="+mn-lt"/>
              </a:rPr>
              <a:t>T</a:t>
            </a:r>
            <a:r>
              <a:rPr lang="en-US" altLang="en-US" sz="100" dirty="0" smtClean="0">
                <a:latin typeface="+mn-lt"/>
              </a:rPr>
              <a:t> </a:t>
            </a:r>
            <a:r>
              <a:rPr lang="en-US" altLang="en-US" sz="2400" dirty="0" smtClean="0">
                <a:latin typeface="+mn-lt"/>
              </a:rPr>
              <a:t>C</a:t>
            </a:r>
            <a:r>
              <a:rPr lang="en-US" altLang="en-US" sz="100" dirty="0" smtClean="0">
                <a:latin typeface="+mn-lt"/>
              </a:rPr>
              <a:t> </a:t>
            </a:r>
            <a:r>
              <a:rPr lang="en-US" altLang="en-US" sz="2400" dirty="0" smtClean="0">
                <a:latin typeface="+mn-lt"/>
              </a:rPr>
              <a:t>P </a:t>
            </a:r>
            <a:r>
              <a:rPr lang="en-US" altLang="en-US" sz="2400" dirty="0">
                <a:latin typeface="+mn-lt"/>
              </a:rPr>
              <a:t>connection</a:t>
            </a:r>
          </a:p>
          <a:p>
            <a:pPr lvl="1"/>
            <a:r>
              <a:rPr lang="en-US" altLang="en-US" sz="2400" dirty="0">
                <a:latin typeface="+mn-lt"/>
              </a:rPr>
              <a:t>connection then closed</a:t>
            </a:r>
          </a:p>
          <a:p>
            <a:r>
              <a:rPr lang="en-US" altLang="en-US" sz="2400" dirty="0">
                <a:latin typeface="+mn-lt"/>
              </a:rPr>
              <a:t>downloading multiple objects required multiple </a:t>
            </a:r>
            <a:r>
              <a:rPr lang="en-US" altLang="en-US" sz="2400" dirty="0" smtClean="0">
                <a:latin typeface="+mn-lt"/>
              </a:rPr>
              <a:t>connections</a:t>
            </a:r>
            <a:endParaRPr lang="en-US" altLang="en-US" sz="2400" dirty="0">
              <a:latin typeface="+mn-lt"/>
            </a:endParaRPr>
          </a:p>
        </p:txBody>
      </p:sp>
      <p:sp>
        <p:nvSpPr>
          <p:cNvPr id="4" name="Text Placeholder 3"/>
          <p:cNvSpPr>
            <a:spLocks noGrp="1"/>
          </p:cNvSpPr>
          <p:nvPr>
            <p:ph type="body" idx="2"/>
          </p:nvPr>
        </p:nvSpPr>
        <p:spPr>
          <a:xfrm>
            <a:off x="4359728" y="1602689"/>
            <a:ext cx="4327071" cy="2163763"/>
          </a:xfrm>
        </p:spPr>
        <p:txBody>
          <a:bodyPr/>
          <a:lstStyle/>
          <a:p>
            <a:pPr marL="0" indent="0">
              <a:buFont typeface="Wingdings" panose="05000000000000000000" pitchFamily="2" charset="2"/>
              <a:buNone/>
            </a:pPr>
            <a:r>
              <a:rPr lang="en-US" altLang="en-US" sz="2400" b="1" dirty="0">
                <a:solidFill>
                  <a:schemeClr val="bg2"/>
                </a:solidFill>
                <a:latin typeface="+mn-lt"/>
              </a:rPr>
              <a:t>persistent </a:t>
            </a:r>
            <a:r>
              <a:rPr lang="en-US" altLang="en-US" sz="2400" b="1" dirty="0" smtClean="0">
                <a:solidFill>
                  <a:schemeClr val="bg2"/>
                </a:solidFill>
                <a:latin typeface="+mn-lt"/>
              </a:rPr>
              <a:t>H</a:t>
            </a:r>
            <a:r>
              <a:rPr lang="en-US" altLang="en-US" sz="100" b="1" dirty="0" smtClean="0">
                <a:solidFill>
                  <a:schemeClr val="bg2"/>
                </a:solidFill>
                <a:latin typeface="+mn-lt"/>
              </a:rPr>
              <a:t> </a:t>
            </a:r>
            <a:r>
              <a:rPr lang="en-US" altLang="en-US" sz="2400" b="1" dirty="0" smtClean="0">
                <a:solidFill>
                  <a:schemeClr val="bg2"/>
                </a:solidFill>
                <a:latin typeface="+mn-lt"/>
              </a:rPr>
              <a:t>T</a:t>
            </a:r>
            <a:r>
              <a:rPr lang="en-US" altLang="en-US" sz="100" b="1" dirty="0" smtClean="0">
                <a:solidFill>
                  <a:schemeClr val="bg2"/>
                </a:solidFill>
                <a:latin typeface="+mn-lt"/>
              </a:rPr>
              <a:t> </a:t>
            </a:r>
            <a:r>
              <a:rPr lang="en-US" altLang="en-US" sz="2400" b="1" dirty="0" smtClean="0">
                <a:solidFill>
                  <a:schemeClr val="bg2"/>
                </a:solidFill>
                <a:latin typeface="+mn-lt"/>
              </a:rPr>
              <a:t>T</a:t>
            </a:r>
            <a:r>
              <a:rPr lang="en-US" altLang="en-US" sz="100" b="1" dirty="0" smtClean="0">
                <a:solidFill>
                  <a:schemeClr val="bg2"/>
                </a:solidFill>
                <a:latin typeface="+mn-lt"/>
              </a:rPr>
              <a:t> </a:t>
            </a:r>
            <a:r>
              <a:rPr lang="en-US" altLang="en-US" sz="2400" b="1" dirty="0" smtClean="0">
                <a:solidFill>
                  <a:schemeClr val="bg2"/>
                </a:solidFill>
                <a:latin typeface="+mn-lt"/>
              </a:rPr>
              <a:t>P</a:t>
            </a:r>
            <a:endParaRPr lang="en-US" altLang="en-US" sz="2400" b="1" dirty="0">
              <a:solidFill>
                <a:schemeClr val="bg2"/>
              </a:solidFill>
              <a:latin typeface="+mn-lt"/>
            </a:endParaRPr>
          </a:p>
          <a:p>
            <a:r>
              <a:rPr lang="en-US" altLang="en-US" sz="2400" dirty="0">
                <a:latin typeface="+mn-lt"/>
              </a:rPr>
              <a:t>multiple objects can be sent over single </a:t>
            </a:r>
            <a:r>
              <a:rPr lang="en-US" altLang="en-US" sz="2400" dirty="0" smtClean="0">
                <a:latin typeface="+mn-lt"/>
              </a:rPr>
              <a:t>T</a:t>
            </a:r>
            <a:r>
              <a:rPr lang="en-US" altLang="en-US" sz="100" dirty="0" smtClean="0">
                <a:latin typeface="+mn-lt"/>
              </a:rPr>
              <a:t> </a:t>
            </a:r>
            <a:r>
              <a:rPr lang="en-US" altLang="en-US" sz="2400" dirty="0" smtClean="0">
                <a:latin typeface="+mn-lt"/>
              </a:rPr>
              <a:t>C</a:t>
            </a:r>
            <a:r>
              <a:rPr lang="en-US" altLang="en-US" sz="100" dirty="0" smtClean="0">
                <a:latin typeface="+mn-lt"/>
              </a:rPr>
              <a:t> </a:t>
            </a:r>
            <a:r>
              <a:rPr lang="en-US" altLang="en-US" sz="2400" dirty="0" smtClean="0">
                <a:latin typeface="+mn-lt"/>
              </a:rPr>
              <a:t>P </a:t>
            </a:r>
            <a:r>
              <a:rPr lang="en-US" altLang="en-US" sz="2400" dirty="0">
                <a:latin typeface="+mn-lt"/>
              </a:rPr>
              <a:t>connection between client, </a:t>
            </a:r>
            <a:r>
              <a:rPr lang="en-US" altLang="en-US" sz="2400" dirty="0" smtClean="0">
                <a:latin typeface="+mn-lt"/>
              </a:rPr>
              <a:t>server</a:t>
            </a:r>
            <a:endParaRPr lang="en-US" altLang="en-US" sz="2400" dirty="0">
              <a:latin typeface="+mn-lt"/>
            </a:endParaRPr>
          </a:p>
        </p:txBody>
      </p:sp>
    </p:spTree>
    <p:extLst>
      <p:ext uri="{BB962C8B-B14F-4D97-AF65-F5344CB8AC3E}">
        <p14:creationId xmlns:p14="http://schemas.microsoft.com/office/powerpoint/2010/main" val="37401021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dirty="0" smtClean="0">
                <a:solidFill>
                  <a:schemeClr val="tx2"/>
                </a:solidFill>
                <a:latin typeface="Times New Roman" panose="02020603050405020304" pitchFamily="18" charset="0"/>
                <a:cs typeface="Times New Roman" panose="02020603050405020304" pitchFamily="18" charset="0"/>
              </a:rPr>
              <a:t>Non-Persistent H</a:t>
            </a:r>
            <a:r>
              <a:rPr lang="en-US" altLang="en-US" sz="100" dirty="0" smtClean="0">
                <a:solidFill>
                  <a:schemeClr val="tx2"/>
                </a:solidFill>
                <a:latin typeface="Times New Roman" panose="02020603050405020304" pitchFamily="18" charset="0"/>
                <a:cs typeface="Times New Roman" panose="02020603050405020304" pitchFamily="18" charset="0"/>
              </a:rPr>
              <a:t> </a:t>
            </a:r>
            <a:r>
              <a:rPr lang="en-US" altLang="en-US" dirty="0" smtClean="0">
                <a:solidFill>
                  <a:schemeClr val="tx2"/>
                </a:solidFill>
                <a:latin typeface="Times New Roman" panose="02020603050405020304" pitchFamily="18" charset="0"/>
                <a:cs typeface="Times New Roman" panose="02020603050405020304" pitchFamily="18" charset="0"/>
              </a:rPr>
              <a:t>T</a:t>
            </a:r>
            <a:r>
              <a:rPr lang="en-US" altLang="en-US" sz="100" dirty="0" smtClean="0">
                <a:solidFill>
                  <a:schemeClr val="tx2"/>
                </a:solidFill>
                <a:latin typeface="Times New Roman" panose="02020603050405020304" pitchFamily="18" charset="0"/>
                <a:cs typeface="Times New Roman" panose="02020603050405020304" pitchFamily="18" charset="0"/>
              </a:rPr>
              <a:t> </a:t>
            </a:r>
            <a:r>
              <a:rPr lang="en-US" altLang="en-US" dirty="0" smtClean="0">
                <a:solidFill>
                  <a:schemeClr val="tx2"/>
                </a:solidFill>
                <a:latin typeface="Times New Roman" panose="02020603050405020304" pitchFamily="18" charset="0"/>
                <a:cs typeface="Times New Roman" panose="02020603050405020304" pitchFamily="18" charset="0"/>
              </a:rPr>
              <a:t>T</a:t>
            </a:r>
            <a:r>
              <a:rPr lang="en-US" altLang="en-US" sz="100" dirty="0" smtClean="0">
                <a:solidFill>
                  <a:schemeClr val="tx2"/>
                </a:solidFill>
                <a:latin typeface="Times New Roman" panose="02020603050405020304" pitchFamily="18" charset="0"/>
                <a:cs typeface="Times New Roman" panose="02020603050405020304" pitchFamily="18" charset="0"/>
              </a:rPr>
              <a:t> </a:t>
            </a:r>
            <a:r>
              <a:rPr lang="en-US" altLang="en-US" dirty="0" smtClean="0">
                <a:solidFill>
                  <a:schemeClr val="tx2"/>
                </a:solidFill>
                <a:latin typeface="Times New Roman" panose="02020603050405020304" pitchFamily="18" charset="0"/>
                <a:cs typeface="Times New Roman" panose="02020603050405020304" pitchFamily="18" charset="0"/>
              </a:rPr>
              <a:t>P </a:t>
            </a:r>
            <a:r>
              <a:rPr lang="en-US" altLang="en-US" sz="2000" b="0" dirty="0" smtClean="0">
                <a:solidFill>
                  <a:schemeClr val="tx2"/>
                </a:solidFill>
                <a:latin typeface="Times New Roman" panose="02020603050405020304" pitchFamily="18" charset="0"/>
                <a:cs typeface="Times New Roman" panose="02020603050405020304" pitchFamily="18" charset="0"/>
              </a:rPr>
              <a:t>(1 of 2)</a:t>
            </a:r>
            <a:endParaRPr lang="en-US" sz="2000" b="0" dirty="0"/>
          </a:p>
        </p:txBody>
      </p:sp>
      <p:sp>
        <p:nvSpPr>
          <p:cNvPr id="7" name="Text Placeholder 6"/>
          <p:cNvSpPr>
            <a:spLocks noGrp="1"/>
          </p:cNvSpPr>
          <p:nvPr>
            <p:ph type="body" idx="1"/>
          </p:nvPr>
        </p:nvSpPr>
        <p:spPr>
          <a:xfrm>
            <a:off x="457200" y="1600201"/>
            <a:ext cx="8229600" cy="914400"/>
          </a:xfrm>
        </p:spPr>
        <p:txBody>
          <a:bodyPr/>
          <a:lstStyle/>
          <a:p>
            <a:pPr marL="0" indent="0">
              <a:buNone/>
            </a:pPr>
            <a:r>
              <a:rPr lang="en-US" altLang="en-US" sz="2000" dirty="0">
                <a:latin typeface="+mn-lt"/>
              </a:rPr>
              <a:t>suppose user enters </a:t>
            </a:r>
            <a:r>
              <a:rPr lang="en-US" altLang="en-US" sz="2000" dirty="0" smtClean="0">
                <a:latin typeface="+mn-lt"/>
              </a:rPr>
              <a:t>U</a:t>
            </a:r>
            <a:r>
              <a:rPr lang="en-US" altLang="en-US" sz="100" dirty="0" smtClean="0">
                <a:latin typeface="+mn-lt"/>
              </a:rPr>
              <a:t> </a:t>
            </a:r>
            <a:r>
              <a:rPr lang="en-US" altLang="en-US" sz="2000" dirty="0" smtClean="0">
                <a:latin typeface="+mn-lt"/>
              </a:rPr>
              <a:t>R</a:t>
            </a:r>
            <a:r>
              <a:rPr lang="en-US" altLang="en-US" sz="100" dirty="0" smtClean="0">
                <a:latin typeface="+mn-lt"/>
              </a:rPr>
              <a:t> </a:t>
            </a:r>
            <a:r>
              <a:rPr lang="en-US" altLang="en-US" sz="2000" dirty="0" smtClean="0">
                <a:latin typeface="+mn-lt"/>
              </a:rPr>
              <a:t>L</a:t>
            </a:r>
            <a:r>
              <a:rPr lang="en-US" altLang="en-US" sz="2000" dirty="0">
                <a:latin typeface="+mn-lt"/>
              </a:rPr>
              <a:t>:</a:t>
            </a:r>
          </a:p>
          <a:p>
            <a:pPr marL="0" indent="0">
              <a:spcBef>
                <a:spcPts val="800"/>
              </a:spcBef>
              <a:buNone/>
            </a:pPr>
            <a:r>
              <a:rPr lang="en-US" altLang="en-US" sz="2000" b="1" dirty="0" smtClean="0">
                <a:latin typeface="Courier New" panose="02070309020205020404" pitchFamily="49" charset="0"/>
                <a:cs typeface="Courier New" panose="02070309020205020404" pitchFamily="49" charset="0"/>
                <a:hlinkClick r:id="rId2" tooltip="http://www.someschool.edu/someDepartment/home.index"/>
              </a:rPr>
              <a:t>www.someSchool.edu/someDepartment/home.index</a:t>
            </a:r>
            <a:endParaRPr lang="en-US" altLang="en-US" sz="2000" b="1" dirty="0">
              <a:latin typeface="Courier New" panose="02070309020205020404" pitchFamily="49" charset="0"/>
              <a:cs typeface="Courier New" panose="02070309020205020404" pitchFamily="49" charset="0"/>
            </a:endParaRPr>
          </a:p>
        </p:txBody>
      </p:sp>
      <p:pic>
        <p:nvPicPr>
          <p:cNvPr id="8" name="Picture 7" descr="A seven part process is as follows. Part 1 a. H T T P client initiates T C P connection to H T T P server, process, at w w w dot some School dot e d u on port 80. Part 1 b. H T T P server at host w w w dot some School dot e d u waiting for T C P connection at port 80. Accepts connection, notifying client. Part 2. H T T P client sends H T T P request message, containing U R L, into T C P connection socket. Message indicates that client wants the object, some Department forward slash home period index. Part 3. H T T P server receives the request message, forms a response message containing the requested object, and sends a message into its socket. The process is continued."/>
          <p:cNvPicPr>
            <a:picLocks noChangeAspect="1"/>
          </p:cNvPicPr>
          <p:nvPr/>
        </p:nvPicPr>
        <p:blipFill>
          <a:blip r:embed="rId3"/>
          <a:stretch>
            <a:fillRect/>
          </a:stretch>
        </p:blipFill>
        <p:spPr>
          <a:xfrm>
            <a:off x="506187" y="2610873"/>
            <a:ext cx="7748134" cy="3558155"/>
          </a:xfrm>
          <a:prstGeom prst="rect">
            <a:avLst/>
          </a:prstGeom>
        </p:spPr>
      </p:pic>
    </p:spTree>
    <p:extLst>
      <p:ext uri="{BB962C8B-B14F-4D97-AF65-F5344CB8AC3E}">
        <p14:creationId xmlns:p14="http://schemas.microsoft.com/office/powerpoint/2010/main" val="32145870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olidFill>
                  <a:schemeClr val="tx2"/>
                </a:solidFill>
                <a:latin typeface="Times New Roman" panose="02020603050405020304" pitchFamily="18" charset="0"/>
                <a:cs typeface="Times New Roman" panose="02020603050405020304" pitchFamily="18" charset="0"/>
              </a:rPr>
              <a:t>Non-Persistent H</a:t>
            </a:r>
            <a:r>
              <a:rPr lang="en-US" altLang="en-US" sz="100" dirty="0" smtClean="0">
                <a:solidFill>
                  <a:schemeClr val="tx2"/>
                </a:solidFill>
                <a:latin typeface="Times New Roman" panose="02020603050405020304" pitchFamily="18" charset="0"/>
                <a:cs typeface="Times New Roman" panose="02020603050405020304" pitchFamily="18" charset="0"/>
              </a:rPr>
              <a:t> </a:t>
            </a:r>
            <a:r>
              <a:rPr lang="en-US" altLang="en-US" dirty="0" smtClean="0">
                <a:solidFill>
                  <a:schemeClr val="tx2"/>
                </a:solidFill>
                <a:latin typeface="Times New Roman" panose="02020603050405020304" pitchFamily="18" charset="0"/>
                <a:cs typeface="Times New Roman" panose="02020603050405020304" pitchFamily="18" charset="0"/>
              </a:rPr>
              <a:t>T</a:t>
            </a:r>
            <a:r>
              <a:rPr lang="en-US" altLang="en-US" sz="100" dirty="0" smtClean="0">
                <a:solidFill>
                  <a:schemeClr val="tx2"/>
                </a:solidFill>
                <a:latin typeface="Times New Roman" panose="02020603050405020304" pitchFamily="18" charset="0"/>
                <a:cs typeface="Times New Roman" panose="02020603050405020304" pitchFamily="18" charset="0"/>
              </a:rPr>
              <a:t> </a:t>
            </a:r>
            <a:r>
              <a:rPr lang="en-US" altLang="en-US" dirty="0" smtClean="0">
                <a:solidFill>
                  <a:schemeClr val="tx2"/>
                </a:solidFill>
                <a:latin typeface="Times New Roman" panose="02020603050405020304" pitchFamily="18" charset="0"/>
                <a:cs typeface="Times New Roman" panose="02020603050405020304" pitchFamily="18" charset="0"/>
              </a:rPr>
              <a:t>T</a:t>
            </a:r>
            <a:r>
              <a:rPr lang="en-US" altLang="en-US" sz="100" dirty="0" smtClean="0">
                <a:solidFill>
                  <a:schemeClr val="tx2"/>
                </a:solidFill>
                <a:latin typeface="Times New Roman" panose="02020603050405020304" pitchFamily="18" charset="0"/>
                <a:cs typeface="Times New Roman" panose="02020603050405020304" pitchFamily="18" charset="0"/>
              </a:rPr>
              <a:t> </a:t>
            </a:r>
            <a:r>
              <a:rPr lang="en-US" altLang="en-US" dirty="0" smtClean="0">
                <a:solidFill>
                  <a:schemeClr val="tx2"/>
                </a:solidFill>
                <a:latin typeface="Times New Roman" panose="02020603050405020304" pitchFamily="18" charset="0"/>
                <a:cs typeface="Times New Roman" panose="02020603050405020304" pitchFamily="18" charset="0"/>
              </a:rPr>
              <a:t>P </a:t>
            </a:r>
            <a:r>
              <a:rPr lang="en-US" altLang="en-US" sz="2000" b="0" dirty="0">
                <a:solidFill>
                  <a:schemeClr val="tx2"/>
                </a:solidFill>
                <a:latin typeface="Times New Roman" panose="02020603050405020304" pitchFamily="18" charset="0"/>
                <a:cs typeface="Times New Roman" panose="02020603050405020304" pitchFamily="18" charset="0"/>
              </a:rPr>
              <a:t>(2 of 2)</a:t>
            </a:r>
            <a:endParaRPr lang="en-US" b="0" dirty="0"/>
          </a:p>
        </p:txBody>
      </p:sp>
      <p:pic>
        <p:nvPicPr>
          <p:cNvPr id="4" name="Picture 3" descr="The process, continued. Part 4. H T T P server closes T C P connection. Part 5. H T T P client receives response message containing h t m l file, displays h t m l. Parsing h t m l file, finds 10 referenced j peg objects. Part 6. Steps 1 through 5 repeated for each of 10 j peg objects."/>
          <p:cNvPicPr>
            <a:picLocks noChangeAspect="1"/>
          </p:cNvPicPr>
          <p:nvPr/>
        </p:nvPicPr>
        <p:blipFill>
          <a:blip r:embed="rId2"/>
          <a:stretch>
            <a:fillRect/>
          </a:stretch>
        </p:blipFill>
        <p:spPr>
          <a:xfrm>
            <a:off x="530001" y="1918575"/>
            <a:ext cx="8083997" cy="3249450"/>
          </a:xfrm>
          <a:prstGeom prst="rect">
            <a:avLst/>
          </a:prstGeom>
        </p:spPr>
      </p:pic>
    </p:spTree>
    <p:extLst>
      <p:ext uri="{BB962C8B-B14F-4D97-AF65-F5344CB8AC3E}">
        <p14:creationId xmlns:p14="http://schemas.microsoft.com/office/powerpoint/2010/main" val="34348652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Non-Persistent </a:t>
            </a:r>
            <a:r>
              <a:rPr lang="en-US" altLang="en-US" dirty="0" smtClean="0"/>
              <a:t>H</a:t>
            </a:r>
            <a:r>
              <a:rPr lang="en-US" altLang="en-US" sz="100" dirty="0" smtClean="0"/>
              <a:t> </a:t>
            </a:r>
            <a:r>
              <a:rPr lang="en-US" altLang="en-US" dirty="0" smtClean="0"/>
              <a:t>T</a:t>
            </a:r>
            <a:r>
              <a:rPr lang="en-US" altLang="en-US" sz="100" dirty="0" smtClean="0"/>
              <a:t> </a:t>
            </a:r>
            <a:r>
              <a:rPr lang="en-US" altLang="en-US" dirty="0" smtClean="0"/>
              <a:t>T</a:t>
            </a:r>
            <a:r>
              <a:rPr lang="en-US" altLang="en-US" sz="100" dirty="0" smtClean="0"/>
              <a:t> </a:t>
            </a:r>
            <a:r>
              <a:rPr lang="en-US" altLang="en-US" dirty="0" smtClean="0"/>
              <a:t>P</a:t>
            </a:r>
            <a:r>
              <a:rPr lang="en-US" altLang="en-US" dirty="0"/>
              <a:t>: Response Time</a:t>
            </a:r>
            <a:endParaRPr lang="en-US" dirty="0"/>
          </a:p>
        </p:txBody>
      </p:sp>
      <p:sp>
        <p:nvSpPr>
          <p:cNvPr id="3" name="Text Placeholder 2"/>
          <p:cNvSpPr>
            <a:spLocks noGrp="1"/>
          </p:cNvSpPr>
          <p:nvPr>
            <p:ph type="body" idx="1"/>
          </p:nvPr>
        </p:nvSpPr>
        <p:spPr>
          <a:xfrm>
            <a:off x="457201" y="1600200"/>
            <a:ext cx="3771900" cy="4767943"/>
          </a:xfrm>
        </p:spPr>
        <p:txBody>
          <a:bodyPr/>
          <a:lstStyle/>
          <a:p>
            <a:pPr marL="0" indent="0">
              <a:spcBef>
                <a:spcPts val="600"/>
              </a:spcBef>
              <a:buFont typeface="Wingdings" panose="05000000000000000000" pitchFamily="2" charset="2"/>
              <a:buNone/>
              <a:tabLst/>
            </a:pPr>
            <a:r>
              <a:rPr lang="en-US" altLang="en-US" sz="1800" b="1" dirty="0" smtClean="0">
                <a:solidFill>
                  <a:schemeClr val="tx1"/>
                </a:solidFill>
                <a:latin typeface="+mn-lt"/>
              </a:rPr>
              <a:t>R</a:t>
            </a:r>
            <a:r>
              <a:rPr lang="en-US" altLang="en-US" sz="100" b="1" dirty="0" smtClean="0">
                <a:solidFill>
                  <a:schemeClr val="tx1"/>
                </a:solidFill>
                <a:latin typeface="+mn-lt"/>
              </a:rPr>
              <a:t> </a:t>
            </a:r>
            <a:r>
              <a:rPr lang="en-US" altLang="en-US" sz="1800" b="1" dirty="0" smtClean="0">
                <a:solidFill>
                  <a:schemeClr val="tx1"/>
                </a:solidFill>
                <a:latin typeface="+mn-lt"/>
              </a:rPr>
              <a:t>T</a:t>
            </a:r>
            <a:r>
              <a:rPr lang="en-US" altLang="en-US" sz="100" b="1" dirty="0" smtClean="0">
                <a:solidFill>
                  <a:schemeClr val="tx1"/>
                </a:solidFill>
                <a:latin typeface="+mn-lt"/>
              </a:rPr>
              <a:t> </a:t>
            </a:r>
            <a:r>
              <a:rPr lang="en-US" altLang="en-US" sz="1800" b="1" dirty="0" smtClean="0">
                <a:solidFill>
                  <a:schemeClr val="tx1"/>
                </a:solidFill>
                <a:latin typeface="+mn-lt"/>
              </a:rPr>
              <a:t>T </a:t>
            </a:r>
            <a:r>
              <a:rPr lang="en-US" altLang="en-US" sz="1800" b="1" dirty="0">
                <a:solidFill>
                  <a:schemeClr val="tx1"/>
                </a:solidFill>
                <a:latin typeface="+mn-lt"/>
              </a:rPr>
              <a:t>(definition): </a:t>
            </a:r>
            <a:r>
              <a:rPr lang="en-US" altLang="en-US" sz="1800" dirty="0">
                <a:latin typeface="+mn-lt"/>
              </a:rPr>
              <a:t>time for a small packet to travel from client to server and back</a:t>
            </a:r>
          </a:p>
          <a:p>
            <a:pPr>
              <a:spcBef>
                <a:spcPts val="600"/>
              </a:spcBef>
              <a:buFont typeface="Wingdings" panose="05000000000000000000" pitchFamily="2" charset="2"/>
              <a:buNone/>
            </a:pPr>
            <a:r>
              <a:rPr lang="en-US" altLang="en-US" sz="1800" b="1" dirty="0" smtClean="0">
                <a:solidFill>
                  <a:schemeClr val="tx1"/>
                </a:solidFill>
                <a:latin typeface="+mn-lt"/>
              </a:rPr>
              <a:t>H</a:t>
            </a:r>
            <a:r>
              <a:rPr lang="en-US" altLang="en-US" sz="100" b="1" dirty="0" smtClean="0">
                <a:solidFill>
                  <a:schemeClr val="tx1"/>
                </a:solidFill>
                <a:latin typeface="+mn-lt"/>
              </a:rPr>
              <a:t> </a:t>
            </a:r>
            <a:r>
              <a:rPr lang="en-US" altLang="en-US" sz="1800" b="1" dirty="0" smtClean="0">
                <a:solidFill>
                  <a:schemeClr val="tx1"/>
                </a:solidFill>
                <a:latin typeface="+mn-lt"/>
              </a:rPr>
              <a:t>T</a:t>
            </a:r>
            <a:r>
              <a:rPr lang="en-US" altLang="en-US" sz="100" b="1" dirty="0" smtClean="0">
                <a:solidFill>
                  <a:schemeClr val="tx1"/>
                </a:solidFill>
                <a:latin typeface="+mn-lt"/>
              </a:rPr>
              <a:t> </a:t>
            </a:r>
            <a:r>
              <a:rPr lang="en-US" altLang="en-US" sz="1800" b="1" dirty="0" smtClean="0">
                <a:solidFill>
                  <a:schemeClr val="tx1"/>
                </a:solidFill>
                <a:latin typeface="+mn-lt"/>
              </a:rPr>
              <a:t>T</a:t>
            </a:r>
            <a:r>
              <a:rPr lang="en-US" altLang="en-US" sz="100" b="1" dirty="0" smtClean="0">
                <a:solidFill>
                  <a:schemeClr val="tx1"/>
                </a:solidFill>
                <a:latin typeface="+mn-lt"/>
              </a:rPr>
              <a:t> </a:t>
            </a:r>
            <a:r>
              <a:rPr lang="en-US" altLang="en-US" sz="1800" b="1" dirty="0" smtClean="0">
                <a:solidFill>
                  <a:schemeClr val="tx1"/>
                </a:solidFill>
                <a:latin typeface="+mn-lt"/>
              </a:rPr>
              <a:t>P </a:t>
            </a:r>
            <a:r>
              <a:rPr lang="en-US" altLang="en-US" sz="1800" b="1" dirty="0">
                <a:solidFill>
                  <a:schemeClr val="tx1"/>
                </a:solidFill>
                <a:latin typeface="+mn-lt"/>
              </a:rPr>
              <a:t>response time:</a:t>
            </a:r>
          </a:p>
          <a:p>
            <a:r>
              <a:rPr lang="en-US" altLang="en-US" sz="1800" dirty="0">
                <a:latin typeface="+mn-lt"/>
              </a:rPr>
              <a:t>one </a:t>
            </a:r>
            <a:r>
              <a:rPr lang="en-US" altLang="en-US" sz="1800" dirty="0" smtClean="0">
                <a:latin typeface="+mn-lt"/>
              </a:rPr>
              <a:t>R</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 </a:t>
            </a:r>
            <a:r>
              <a:rPr lang="en-US" altLang="en-US" sz="1800" dirty="0">
                <a:latin typeface="+mn-lt"/>
              </a:rPr>
              <a:t>to initiate </a:t>
            </a:r>
            <a:r>
              <a:rPr lang="en-US" altLang="en-US" sz="1800" dirty="0" smtClean="0">
                <a:latin typeface="+mn-lt"/>
              </a:rPr>
              <a:t>T</a:t>
            </a:r>
            <a:r>
              <a:rPr lang="en-US" altLang="en-US" sz="100" dirty="0" smtClean="0">
                <a:latin typeface="+mn-lt"/>
              </a:rPr>
              <a:t> </a:t>
            </a:r>
            <a:r>
              <a:rPr lang="en-US" altLang="en-US" sz="1800" dirty="0" smtClean="0">
                <a:latin typeface="+mn-lt"/>
              </a:rPr>
              <a:t>C</a:t>
            </a:r>
            <a:r>
              <a:rPr lang="en-US" altLang="en-US" sz="100" dirty="0" smtClean="0">
                <a:latin typeface="+mn-lt"/>
              </a:rPr>
              <a:t> </a:t>
            </a:r>
            <a:r>
              <a:rPr lang="en-US" altLang="en-US" sz="1800" dirty="0" smtClean="0">
                <a:latin typeface="+mn-lt"/>
              </a:rPr>
              <a:t>P </a:t>
            </a:r>
            <a:r>
              <a:rPr lang="en-US" altLang="en-US" sz="1800" dirty="0">
                <a:latin typeface="+mn-lt"/>
              </a:rPr>
              <a:t>connection</a:t>
            </a:r>
          </a:p>
          <a:p>
            <a:r>
              <a:rPr lang="en-US" altLang="en-US" sz="1800" dirty="0">
                <a:latin typeface="+mn-lt"/>
              </a:rPr>
              <a:t>one </a:t>
            </a:r>
            <a:r>
              <a:rPr lang="en-US" altLang="en-US" sz="1800" dirty="0" smtClean="0">
                <a:latin typeface="+mn-lt"/>
              </a:rPr>
              <a:t>R</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 </a:t>
            </a:r>
            <a:r>
              <a:rPr lang="en-US" altLang="en-US" sz="1800" dirty="0">
                <a:latin typeface="+mn-lt"/>
              </a:rPr>
              <a:t>for </a:t>
            </a:r>
            <a:r>
              <a:rPr lang="en-US" altLang="en-US" sz="1800" dirty="0" smtClean="0">
                <a:latin typeface="+mn-lt"/>
              </a:rPr>
              <a:t>H</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P </a:t>
            </a:r>
            <a:r>
              <a:rPr lang="en-US" altLang="en-US" sz="1800" dirty="0">
                <a:latin typeface="+mn-lt"/>
              </a:rPr>
              <a:t>request and first few bytes of </a:t>
            </a:r>
            <a:r>
              <a:rPr lang="en-US" altLang="en-US" sz="1800" dirty="0" smtClean="0">
                <a:latin typeface="+mn-lt"/>
              </a:rPr>
              <a:t>H</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P </a:t>
            </a:r>
            <a:r>
              <a:rPr lang="en-US" altLang="en-US" sz="1800" dirty="0">
                <a:latin typeface="+mn-lt"/>
              </a:rPr>
              <a:t>response to return</a:t>
            </a:r>
          </a:p>
          <a:p>
            <a:r>
              <a:rPr lang="en-US" altLang="en-US" sz="1800" dirty="0">
                <a:latin typeface="+mn-lt"/>
              </a:rPr>
              <a:t>file transmission time</a:t>
            </a:r>
          </a:p>
          <a:p>
            <a:r>
              <a:rPr lang="en-US" altLang="en-US" sz="1800" dirty="0">
                <a:latin typeface="+mn-lt"/>
              </a:rPr>
              <a:t>non-persistent </a:t>
            </a:r>
            <a:r>
              <a:rPr lang="en-US" altLang="en-US" sz="1800" dirty="0" smtClean="0">
                <a:latin typeface="+mn-lt"/>
              </a:rPr>
              <a:t>H</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P </a:t>
            </a:r>
            <a:r>
              <a:rPr lang="en-US" altLang="en-US" sz="1800" dirty="0">
                <a:latin typeface="+mn-lt"/>
              </a:rPr>
              <a:t>response time </a:t>
            </a:r>
            <a:r>
              <a:rPr lang="en-US" altLang="en-US" sz="1800" dirty="0" smtClean="0">
                <a:latin typeface="+mn-lt"/>
              </a:rPr>
              <a:t>= 2R</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a:t>
            </a:r>
            <a:r>
              <a:rPr lang="en-US" altLang="en-US" sz="1800" dirty="0">
                <a:latin typeface="+mn-lt"/>
              </a:rPr>
              <a:t>+ file transmission </a:t>
            </a:r>
            <a:r>
              <a:rPr lang="en-US" altLang="en-US" sz="1800" dirty="0" smtClean="0">
                <a:latin typeface="+mn-lt"/>
              </a:rPr>
              <a:t>time</a:t>
            </a:r>
            <a:endParaRPr lang="en-US" altLang="en-US" sz="1800" dirty="0">
              <a:latin typeface="+mn-lt"/>
            </a:endParaRPr>
          </a:p>
        </p:txBody>
      </p:sp>
      <p:pic>
        <p:nvPicPr>
          <p:cNvPr id="4" name="Picture 3" descr="A response time diagram of an interaction between a P C and a server. The P C initiates the T C P connection. A packet travels from the P C the server and back in one R T T. After the first R T T, the P C requests a file. The packet travels to the server and back in one R T T, and the P C receives the entire file slightly after the end of the second R T T. The time between the end of the second R T T and the time the entire file is received is the time to transmit the fi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7453" y="2062352"/>
            <a:ext cx="4167052" cy="3292245"/>
          </a:xfrm>
          <a:prstGeom prst="rect">
            <a:avLst/>
          </a:prstGeom>
        </p:spPr>
      </p:pic>
    </p:spTree>
    <p:extLst>
      <p:ext uri="{BB962C8B-B14F-4D97-AF65-F5344CB8AC3E}">
        <p14:creationId xmlns:p14="http://schemas.microsoft.com/office/powerpoint/2010/main" val="11321600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txBox="1">
            <a:spLocks noGrp="1"/>
          </p:cNvSpPr>
          <p:nvPr>
            <p:ph type="title"/>
          </p:nvPr>
        </p:nvSpPr>
        <p:spPr>
          <a:xfrm>
            <a:off x="457200" y="604794"/>
            <a:ext cx="8229600" cy="707856"/>
          </a:xfrm>
        </p:spPr>
        <p:txBody>
          <a:bodyPr>
            <a:spAutoFit/>
          </a:bodyPr>
          <a:lstStyle/>
          <a:p>
            <a:pPr>
              <a:buFont typeface="Times New Roman" panose="02020603050405020304" pitchFamily="18" charset="0"/>
              <a:buNone/>
            </a:pP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Persistent H</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a:t>
            </a:r>
          </a:p>
        </p:txBody>
      </p:sp>
      <p:sp>
        <p:nvSpPr>
          <p:cNvPr id="67587" name="Content Placeholder 2"/>
          <p:cNvSpPr txBox="1">
            <a:spLocks noGrp="1"/>
          </p:cNvSpPr>
          <p:nvPr>
            <p:ph type="body" idx="1"/>
          </p:nvPr>
        </p:nvSpPr>
        <p:spPr>
          <a:xfrm>
            <a:off x="457200" y="1600200"/>
            <a:ext cx="3729789" cy="2869986"/>
          </a:xfrm>
        </p:spPr>
        <p:txBody>
          <a:bodyPr wrap="square">
            <a:spAutoFit/>
          </a:bodyPr>
          <a:lstStyle/>
          <a:p>
            <a:pPr marL="0" indent="0">
              <a:lnSpc>
                <a:spcPct val="85000"/>
              </a:lnSpc>
              <a:spcBef>
                <a:spcPct val="20000"/>
              </a:spcBef>
              <a:buClr>
                <a:srgbClr val="007FA3"/>
              </a:buClr>
              <a:buNone/>
            </a:pPr>
            <a:r>
              <a:rPr lang="en-US" altLang="en-US" sz="2000" b="1" dirty="0" smtClean="0">
                <a:latin typeface="+mn-lt"/>
                <a:ea typeface="MS PGothic" panose="020B0600070205080204" pitchFamily="34" charset="-128"/>
                <a:cs typeface="Arial" panose="020B0604020202020204" pitchFamily="34" charset="0"/>
              </a:rPr>
              <a:t>non-persistent H</a:t>
            </a:r>
            <a:r>
              <a:rPr lang="en-US" altLang="en-US" sz="100" b="1" dirty="0" smtClean="0">
                <a:latin typeface="+mn-lt"/>
                <a:ea typeface="MS PGothic" panose="020B0600070205080204" pitchFamily="34" charset="-128"/>
                <a:cs typeface="Arial" panose="020B0604020202020204" pitchFamily="34" charset="0"/>
              </a:rPr>
              <a:t> </a:t>
            </a:r>
            <a:r>
              <a:rPr lang="en-US" altLang="en-US" sz="2000" b="1" dirty="0" smtClean="0">
                <a:latin typeface="+mn-lt"/>
                <a:ea typeface="MS PGothic" panose="020B0600070205080204" pitchFamily="34" charset="-128"/>
                <a:cs typeface="Arial" panose="020B0604020202020204" pitchFamily="34" charset="0"/>
              </a:rPr>
              <a:t>T</a:t>
            </a:r>
            <a:r>
              <a:rPr lang="en-US" altLang="en-US" sz="100" b="1" dirty="0" smtClean="0">
                <a:latin typeface="+mn-lt"/>
                <a:ea typeface="MS PGothic" panose="020B0600070205080204" pitchFamily="34" charset="-128"/>
                <a:cs typeface="Arial" panose="020B0604020202020204" pitchFamily="34" charset="0"/>
              </a:rPr>
              <a:t> </a:t>
            </a:r>
            <a:r>
              <a:rPr lang="en-US" altLang="en-US" sz="2000" b="1" dirty="0" smtClean="0">
                <a:latin typeface="+mn-lt"/>
                <a:ea typeface="MS PGothic" panose="020B0600070205080204" pitchFamily="34" charset="-128"/>
                <a:cs typeface="Arial" panose="020B0604020202020204" pitchFamily="34" charset="0"/>
              </a:rPr>
              <a:t>T</a:t>
            </a:r>
            <a:r>
              <a:rPr lang="en-US" altLang="en-US" sz="100" b="1" dirty="0" smtClean="0">
                <a:latin typeface="+mn-lt"/>
                <a:ea typeface="MS PGothic" panose="020B0600070205080204" pitchFamily="34" charset="-128"/>
                <a:cs typeface="Arial" panose="020B0604020202020204" pitchFamily="34" charset="0"/>
              </a:rPr>
              <a:t> </a:t>
            </a:r>
            <a:r>
              <a:rPr lang="en-US" altLang="en-US" sz="2000" b="1" dirty="0" smtClean="0">
                <a:latin typeface="+mn-lt"/>
                <a:ea typeface="MS PGothic" panose="020B0600070205080204" pitchFamily="34" charset="-128"/>
                <a:cs typeface="Arial" panose="020B0604020202020204" pitchFamily="34" charset="0"/>
              </a:rPr>
              <a:t>P issues:</a:t>
            </a:r>
          </a:p>
          <a:p>
            <a:pPr marL="255600" indent="-255600">
              <a:buClr>
                <a:srgbClr val="007FA3"/>
              </a:buClr>
              <a:buFontTx/>
              <a:buChar char="•"/>
            </a:pPr>
            <a:r>
              <a:rPr lang="en-US" altLang="en-US" sz="2000" dirty="0" smtClean="0">
                <a:latin typeface="+mn-lt"/>
                <a:ea typeface="MS PGothic" panose="020B0600070205080204" pitchFamily="34" charset="-128"/>
                <a:cs typeface="Arial" panose="020B0604020202020204" pitchFamily="34" charset="0"/>
              </a:rPr>
              <a:t>requires 2 R</a:t>
            </a:r>
            <a:r>
              <a:rPr lang="en-US" altLang="en-US" sz="100" dirty="0" smtClean="0">
                <a:latin typeface="+mn-lt"/>
                <a:ea typeface="MS PGothic" panose="020B0600070205080204" pitchFamily="34" charset="-128"/>
                <a:cs typeface="Arial" panose="020B0604020202020204" pitchFamily="34" charset="0"/>
              </a:rPr>
              <a:t> </a:t>
            </a:r>
            <a:r>
              <a:rPr lang="en-US" altLang="en-US" sz="2000" dirty="0" smtClean="0">
                <a:latin typeface="+mn-lt"/>
                <a:ea typeface="MS PGothic" panose="020B0600070205080204" pitchFamily="34" charset="-128"/>
                <a:cs typeface="Arial" panose="020B0604020202020204" pitchFamily="34" charset="0"/>
              </a:rPr>
              <a:t>T</a:t>
            </a:r>
            <a:r>
              <a:rPr lang="en-US" altLang="en-US" sz="100" dirty="0" smtClean="0">
                <a:latin typeface="+mn-lt"/>
                <a:ea typeface="MS PGothic" panose="020B0600070205080204" pitchFamily="34" charset="-128"/>
                <a:cs typeface="Arial" panose="020B0604020202020204" pitchFamily="34" charset="0"/>
              </a:rPr>
              <a:t> </a:t>
            </a:r>
            <a:r>
              <a:rPr lang="en-US" altLang="en-US" sz="2000" dirty="0" smtClean="0">
                <a:latin typeface="+mn-lt"/>
                <a:ea typeface="MS PGothic" panose="020B0600070205080204" pitchFamily="34" charset="-128"/>
                <a:cs typeface="Arial" panose="020B0604020202020204" pitchFamily="34" charset="0"/>
              </a:rPr>
              <a:t>T s per object</a:t>
            </a:r>
          </a:p>
          <a:p>
            <a:pPr marL="255600" indent="-255600">
              <a:buClr>
                <a:srgbClr val="007FA3"/>
              </a:buClr>
              <a:buFontTx/>
              <a:buChar char="•"/>
            </a:pPr>
            <a:r>
              <a:rPr lang="en-US" altLang="en-US" sz="2000" dirty="0" smtClean="0">
                <a:latin typeface="+mn-lt"/>
                <a:ea typeface="MS PGothic" panose="020B0600070205080204" pitchFamily="34" charset="-128"/>
                <a:cs typeface="Arial" panose="020B0604020202020204" pitchFamily="34" charset="0"/>
              </a:rPr>
              <a:t>O</a:t>
            </a:r>
            <a:r>
              <a:rPr lang="en-US" altLang="en-US" sz="100" dirty="0" smtClean="0">
                <a:latin typeface="+mn-lt"/>
                <a:ea typeface="MS PGothic" panose="020B0600070205080204" pitchFamily="34" charset="-128"/>
                <a:cs typeface="Arial" panose="020B0604020202020204" pitchFamily="34" charset="0"/>
              </a:rPr>
              <a:t> </a:t>
            </a:r>
            <a:r>
              <a:rPr lang="en-US" altLang="en-US" sz="2000" dirty="0" smtClean="0">
                <a:latin typeface="+mn-lt"/>
                <a:ea typeface="MS PGothic" panose="020B0600070205080204" pitchFamily="34" charset="-128"/>
                <a:cs typeface="Arial" panose="020B0604020202020204" pitchFamily="34" charset="0"/>
              </a:rPr>
              <a:t>S overhead for </a:t>
            </a:r>
            <a:r>
              <a:rPr lang="en-US" altLang="en-US" sz="2000" b="1" dirty="0" smtClean="0">
                <a:latin typeface="+mn-lt"/>
                <a:ea typeface="MS PGothic" panose="020B0600070205080204" pitchFamily="34" charset="-128"/>
                <a:cs typeface="Arial" panose="020B0604020202020204" pitchFamily="34" charset="0"/>
              </a:rPr>
              <a:t>each</a:t>
            </a:r>
            <a:r>
              <a:rPr lang="en-US" altLang="en-US" sz="2000" dirty="0" smtClean="0">
                <a:latin typeface="+mn-lt"/>
                <a:ea typeface="MS PGothic" panose="020B0600070205080204" pitchFamily="34" charset="-128"/>
                <a:cs typeface="Arial" panose="020B0604020202020204" pitchFamily="34" charset="0"/>
              </a:rPr>
              <a:t> T</a:t>
            </a:r>
            <a:r>
              <a:rPr lang="en-US" altLang="en-US" sz="100" dirty="0" smtClean="0">
                <a:latin typeface="+mn-lt"/>
                <a:ea typeface="MS PGothic" panose="020B0600070205080204" pitchFamily="34" charset="-128"/>
                <a:cs typeface="Arial" panose="020B0604020202020204" pitchFamily="34" charset="0"/>
              </a:rPr>
              <a:t> </a:t>
            </a:r>
            <a:r>
              <a:rPr lang="en-US" altLang="en-US" sz="2000" dirty="0" smtClean="0">
                <a:latin typeface="+mn-lt"/>
                <a:ea typeface="MS PGothic" panose="020B0600070205080204" pitchFamily="34" charset="-128"/>
                <a:cs typeface="Arial" panose="020B0604020202020204" pitchFamily="34" charset="0"/>
              </a:rPr>
              <a:t>C</a:t>
            </a:r>
            <a:r>
              <a:rPr lang="en-US" altLang="en-US" sz="100" dirty="0" smtClean="0">
                <a:latin typeface="+mn-lt"/>
                <a:ea typeface="MS PGothic" panose="020B0600070205080204" pitchFamily="34" charset="-128"/>
                <a:cs typeface="Arial" panose="020B0604020202020204" pitchFamily="34" charset="0"/>
              </a:rPr>
              <a:t> </a:t>
            </a:r>
            <a:r>
              <a:rPr lang="en-US" altLang="en-US" sz="2000" dirty="0" smtClean="0">
                <a:latin typeface="+mn-lt"/>
                <a:ea typeface="MS PGothic" panose="020B0600070205080204" pitchFamily="34" charset="-128"/>
                <a:cs typeface="Arial" panose="020B0604020202020204" pitchFamily="34" charset="0"/>
              </a:rPr>
              <a:t>P connection</a:t>
            </a:r>
          </a:p>
          <a:p>
            <a:pPr marL="255600" indent="-255600">
              <a:buClr>
                <a:srgbClr val="007FA3"/>
              </a:buClr>
              <a:buFontTx/>
              <a:buChar char="•"/>
            </a:pPr>
            <a:r>
              <a:rPr lang="en-US" altLang="en-US" sz="2000" dirty="0" smtClean="0">
                <a:latin typeface="+mn-lt"/>
                <a:ea typeface="MS PGothic" panose="020B0600070205080204" pitchFamily="34" charset="-128"/>
                <a:cs typeface="Arial" panose="020B0604020202020204" pitchFamily="34" charset="0"/>
              </a:rPr>
              <a:t>browsers often open parallel T</a:t>
            </a:r>
            <a:r>
              <a:rPr lang="en-US" altLang="en-US" sz="100" dirty="0" smtClean="0">
                <a:latin typeface="+mn-lt"/>
                <a:ea typeface="MS PGothic" panose="020B0600070205080204" pitchFamily="34" charset="-128"/>
                <a:cs typeface="Arial" panose="020B0604020202020204" pitchFamily="34" charset="0"/>
              </a:rPr>
              <a:t> </a:t>
            </a:r>
            <a:r>
              <a:rPr lang="en-US" altLang="en-US" sz="2000" dirty="0" smtClean="0">
                <a:latin typeface="+mn-lt"/>
                <a:ea typeface="MS PGothic" panose="020B0600070205080204" pitchFamily="34" charset="-128"/>
                <a:cs typeface="Arial" panose="020B0604020202020204" pitchFamily="34" charset="0"/>
              </a:rPr>
              <a:t>C</a:t>
            </a:r>
            <a:r>
              <a:rPr lang="en-US" altLang="en-US" sz="100" dirty="0" smtClean="0">
                <a:latin typeface="+mn-lt"/>
                <a:ea typeface="MS PGothic" panose="020B0600070205080204" pitchFamily="34" charset="-128"/>
                <a:cs typeface="Arial" panose="020B0604020202020204" pitchFamily="34" charset="0"/>
              </a:rPr>
              <a:t> </a:t>
            </a:r>
            <a:r>
              <a:rPr lang="en-US" altLang="en-US" sz="2000" dirty="0" smtClean="0">
                <a:latin typeface="+mn-lt"/>
                <a:ea typeface="MS PGothic" panose="020B0600070205080204" pitchFamily="34" charset="-128"/>
                <a:cs typeface="Arial" panose="020B0604020202020204" pitchFamily="34" charset="0"/>
              </a:rPr>
              <a:t>P connections to fetch referenced objects</a:t>
            </a:r>
          </a:p>
        </p:txBody>
      </p:sp>
      <p:sp>
        <p:nvSpPr>
          <p:cNvPr id="67588" name="Content Placeholder 3"/>
          <p:cNvSpPr txBox="1">
            <a:spLocks noGrp="1"/>
          </p:cNvSpPr>
          <p:nvPr>
            <p:ph type="body" idx="2"/>
          </p:nvPr>
        </p:nvSpPr>
        <p:spPr>
          <a:xfrm>
            <a:off x="4637314" y="1611086"/>
            <a:ext cx="4163785" cy="4031843"/>
          </a:xfrm>
        </p:spPr>
        <p:txBody>
          <a:bodyPr wrap="square">
            <a:spAutoFit/>
          </a:bodyPr>
          <a:lstStyle/>
          <a:p>
            <a:pPr marL="0" indent="0">
              <a:spcBef>
                <a:spcPts val="600"/>
              </a:spcBef>
              <a:buClr>
                <a:srgbClr val="007FA3"/>
              </a:buClr>
              <a:buNone/>
            </a:pPr>
            <a:r>
              <a:rPr lang="en-US" altLang="en-US" sz="2000" b="1" dirty="0" smtClean="0">
                <a:latin typeface="Arial (Body)"/>
                <a:ea typeface="MS PGothic" panose="020B0600070205080204" pitchFamily="34" charset="-128"/>
                <a:cs typeface="Arial" panose="020B0604020202020204" pitchFamily="34" charset="0"/>
              </a:rPr>
              <a:t>persistent H</a:t>
            </a:r>
            <a:r>
              <a:rPr lang="en-US" altLang="en-US" sz="100" b="1" dirty="0" smtClean="0">
                <a:latin typeface="Arial (Body)"/>
                <a:ea typeface="MS PGothic" panose="020B0600070205080204" pitchFamily="34" charset="-128"/>
                <a:cs typeface="Arial" panose="020B0604020202020204" pitchFamily="34" charset="0"/>
              </a:rPr>
              <a:t> </a:t>
            </a:r>
            <a:r>
              <a:rPr lang="en-US" altLang="en-US" sz="2000" b="1" dirty="0" smtClean="0">
                <a:latin typeface="Arial (Body)"/>
                <a:ea typeface="MS PGothic" panose="020B0600070205080204" pitchFamily="34" charset="-128"/>
                <a:cs typeface="Arial" panose="020B0604020202020204" pitchFamily="34" charset="0"/>
              </a:rPr>
              <a:t>T</a:t>
            </a:r>
            <a:r>
              <a:rPr lang="en-US" altLang="en-US" sz="100" b="1" dirty="0" smtClean="0">
                <a:latin typeface="Arial (Body)"/>
                <a:ea typeface="MS PGothic" panose="020B0600070205080204" pitchFamily="34" charset="-128"/>
                <a:cs typeface="Arial" panose="020B0604020202020204" pitchFamily="34" charset="0"/>
              </a:rPr>
              <a:t> </a:t>
            </a:r>
            <a:r>
              <a:rPr lang="en-US" altLang="en-US" sz="2000" b="1" dirty="0" smtClean="0">
                <a:latin typeface="Arial (Body)"/>
                <a:ea typeface="MS PGothic" panose="020B0600070205080204" pitchFamily="34" charset="-128"/>
                <a:cs typeface="Arial" panose="020B0604020202020204" pitchFamily="34" charset="0"/>
              </a:rPr>
              <a:t>T</a:t>
            </a:r>
            <a:r>
              <a:rPr lang="en-US" altLang="en-US" sz="100" b="1" dirty="0" smtClean="0">
                <a:latin typeface="Arial (Body)"/>
                <a:ea typeface="MS PGothic" panose="020B0600070205080204" pitchFamily="34" charset="-128"/>
                <a:cs typeface="Arial" panose="020B0604020202020204" pitchFamily="34" charset="0"/>
              </a:rPr>
              <a:t> </a:t>
            </a:r>
            <a:r>
              <a:rPr lang="en-US" altLang="en-US" sz="2000" b="1" dirty="0" smtClean="0">
                <a:latin typeface="Arial (Body)"/>
                <a:ea typeface="MS PGothic" panose="020B0600070205080204" pitchFamily="34" charset="-128"/>
                <a:cs typeface="Arial" panose="020B0604020202020204" pitchFamily="34" charset="0"/>
              </a:rPr>
              <a:t>P:</a:t>
            </a:r>
          </a:p>
          <a:p>
            <a:pPr marL="255600" indent="-255600">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server leaves connection open after sending response</a:t>
            </a:r>
          </a:p>
          <a:p>
            <a:pPr marL="255600" indent="-255600">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subsequent H</a:t>
            </a:r>
            <a:r>
              <a:rPr lang="en-US" altLang="en-US" sz="100" dirty="0" smtClean="0">
                <a:latin typeface="Arial (Body)"/>
                <a:ea typeface="MS PGothic" panose="020B0600070205080204" pitchFamily="34" charset="-128"/>
                <a:cs typeface="Arial" panose="020B0604020202020204" pitchFamily="34" charset="0"/>
              </a:rPr>
              <a:t> </a:t>
            </a:r>
            <a:r>
              <a:rPr lang="en-US" altLang="en-US" sz="20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0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000" dirty="0" smtClean="0">
                <a:latin typeface="Arial (Body)"/>
                <a:ea typeface="MS PGothic" panose="020B0600070205080204" pitchFamily="34" charset="-128"/>
                <a:cs typeface="Arial" panose="020B0604020202020204" pitchFamily="34" charset="0"/>
              </a:rPr>
              <a:t>P messages between same client/server sent over open connection</a:t>
            </a:r>
          </a:p>
          <a:p>
            <a:pPr marL="255600" indent="-255600">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client sends requests as soon as it encounters a referenced object</a:t>
            </a:r>
          </a:p>
          <a:p>
            <a:pPr marL="255600" indent="-255600">
              <a:buClr>
                <a:srgbClr val="007FA3"/>
              </a:buClr>
              <a:buFontTx/>
              <a:buChar char="•"/>
            </a:pPr>
            <a:r>
              <a:rPr lang="en-US" altLang="en-US" sz="2000" dirty="0" smtClean="0">
                <a:latin typeface="Arial (Body)"/>
                <a:ea typeface="MS PGothic" panose="020B0600070205080204" pitchFamily="34" charset="-128"/>
                <a:cs typeface="Arial" panose="020B0604020202020204" pitchFamily="34" charset="0"/>
              </a:rPr>
              <a:t>as little as one R</a:t>
            </a:r>
            <a:r>
              <a:rPr lang="en-US" altLang="en-US" sz="100" dirty="0" smtClean="0">
                <a:latin typeface="Arial (Body)"/>
                <a:ea typeface="MS PGothic" panose="020B0600070205080204" pitchFamily="34" charset="-128"/>
                <a:cs typeface="Arial" panose="020B0604020202020204" pitchFamily="34" charset="0"/>
              </a:rPr>
              <a:t> </a:t>
            </a:r>
            <a:r>
              <a:rPr lang="en-US" altLang="en-US" sz="20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000" dirty="0" smtClean="0">
                <a:latin typeface="Arial (Body)"/>
                <a:ea typeface="MS PGothic" panose="020B0600070205080204" pitchFamily="34" charset="-128"/>
                <a:cs typeface="Arial" panose="020B0604020202020204" pitchFamily="34" charset="0"/>
              </a:rPr>
              <a:t>T for all the referenced objects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H</a:t>
            </a:r>
            <a:r>
              <a:rPr lang="en-US"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Request Message</a:t>
            </a:r>
            <a:endParaRPr lang="en-US" dirty="0"/>
          </a:p>
        </p:txBody>
      </p:sp>
      <p:sp>
        <p:nvSpPr>
          <p:cNvPr id="3" name="Text Placeholder 2"/>
          <p:cNvSpPr>
            <a:spLocks noGrp="1"/>
          </p:cNvSpPr>
          <p:nvPr>
            <p:ph type="body" idx="1"/>
          </p:nvPr>
        </p:nvSpPr>
        <p:spPr>
          <a:xfrm>
            <a:off x="457200" y="1600201"/>
            <a:ext cx="8229600" cy="1094013"/>
          </a:xfrm>
        </p:spPr>
        <p:txBody>
          <a:bodyPr anchor="ctr"/>
          <a:lstStyle/>
          <a:p>
            <a:pPr marL="255600" indent="-255600">
              <a:buFontTx/>
              <a:buChar char="•"/>
            </a:pPr>
            <a:r>
              <a:rPr lang="en-US" altLang="en-US" sz="1800" dirty="0">
                <a:latin typeface="Arial (Body)"/>
                <a:ea typeface="MS PGothic" panose="020B0600070205080204" pitchFamily="34" charset="-128"/>
                <a:cs typeface="Arial" panose="020B0604020202020204" pitchFamily="34" charset="0"/>
              </a:rPr>
              <a:t>two types of </a:t>
            </a:r>
            <a:r>
              <a:rPr lang="en-US" altLang="en-US" sz="1800" dirty="0" smtClean="0">
                <a:latin typeface="Arial (Body)"/>
                <a:ea typeface="MS PGothic" panose="020B0600070205080204" pitchFamily="34" charset="-128"/>
                <a:cs typeface="Arial" panose="020B0604020202020204" pitchFamily="34" charset="0"/>
              </a:rPr>
              <a:t>H</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P </a:t>
            </a:r>
            <a:r>
              <a:rPr lang="en-US" altLang="en-US" sz="1800" dirty="0">
                <a:latin typeface="Arial (Body)"/>
                <a:ea typeface="MS PGothic" panose="020B0600070205080204" pitchFamily="34" charset="-128"/>
                <a:cs typeface="Arial" panose="020B0604020202020204" pitchFamily="34" charset="0"/>
              </a:rPr>
              <a:t>messages: </a:t>
            </a:r>
            <a:r>
              <a:rPr lang="en-US" altLang="en-US" sz="1800" b="1" dirty="0">
                <a:latin typeface="Arial (Body)"/>
                <a:ea typeface="MS PGothic" panose="020B0600070205080204" pitchFamily="34" charset="-128"/>
                <a:cs typeface="Arial" panose="020B0604020202020204" pitchFamily="34" charset="0"/>
              </a:rPr>
              <a:t>request</a:t>
            </a:r>
            <a:r>
              <a:rPr lang="en-US" altLang="en-US" sz="1800" dirty="0">
                <a:latin typeface="Arial (Body)"/>
                <a:ea typeface="MS PGothic" panose="020B0600070205080204" pitchFamily="34" charset="-128"/>
                <a:cs typeface="Arial" panose="020B0604020202020204" pitchFamily="34" charset="0"/>
              </a:rPr>
              <a:t>, </a:t>
            </a:r>
            <a:r>
              <a:rPr lang="en-US" altLang="en-US" sz="1800" b="1" dirty="0">
                <a:latin typeface="Arial (Body)"/>
                <a:ea typeface="MS PGothic" panose="020B0600070205080204" pitchFamily="34" charset="-128"/>
                <a:cs typeface="Arial" panose="020B0604020202020204" pitchFamily="34" charset="0"/>
              </a:rPr>
              <a:t>response</a:t>
            </a:r>
          </a:p>
          <a:p>
            <a:pPr marL="255600" indent="-255600">
              <a:buFontTx/>
              <a:buChar char="•"/>
            </a:pPr>
            <a:r>
              <a:rPr lang="en-US" altLang="en-US" sz="1800" b="1" dirty="0" smtClean="0">
                <a:latin typeface="Arial (Body)"/>
                <a:ea typeface="MS PGothic" panose="020B0600070205080204" pitchFamily="34" charset="-128"/>
                <a:cs typeface="Arial" panose="020B0604020202020204" pitchFamily="34" charset="0"/>
              </a:rPr>
              <a:t>H</a:t>
            </a:r>
            <a:r>
              <a:rPr lang="en-US" altLang="en-US" sz="100" b="1" dirty="0" smtClean="0">
                <a:latin typeface="Arial (Body)"/>
                <a:ea typeface="MS PGothic" panose="020B0600070205080204" pitchFamily="34" charset="-128"/>
                <a:cs typeface="Arial" panose="020B0604020202020204" pitchFamily="34" charset="0"/>
              </a:rPr>
              <a:t> </a:t>
            </a:r>
            <a:r>
              <a:rPr lang="en-US" altLang="en-US" sz="1800" b="1" dirty="0" smtClean="0">
                <a:latin typeface="Arial (Body)"/>
                <a:ea typeface="MS PGothic" panose="020B0600070205080204" pitchFamily="34" charset="-128"/>
                <a:cs typeface="Arial" panose="020B0604020202020204" pitchFamily="34" charset="0"/>
              </a:rPr>
              <a:t>T</a:t>
            </a:r>
            <a:r>
              <a:rPr lang="en-US" altLang="en-US" sz="100" b="1" dirty="0" smtClean="0">
                <a:latin typeface="Arial (Body)"/>
                <a:ea typeface="MS PGothic" panose="020B0600070205080204" pitchFamily="34" charset="-128"/>
                <a:cs typeface="Arial" panose="020B0604020202020204" pitchFamily="34" charset="0"/>
              </a:rPr>
              <a:t> </a:t>
            </a:r>
            <a:r>
              <a:rPr lang="en-US" altLang="en-US" sz="1800" b="1" dirty="0" smtClean="0">
                <a:latin typeface="Arial (Body)"/>
                <a:ea typeface="MS PGothic" panose="020B0600070205080204" pitchFamily="34" charset="-128"/>
                <a:cs typeface="Arial" panose="020B0604020202020204" pitchFamily="34" charset="0"/>
              </a:rPr>
              <a:t>T</a:t>
            </a:r>
            <a:r>
              <a:rPr lang="en-US" altLang="en-US" sz="100" b="1" dirty="0" smtClean="0">
                <a:latin typeface="Arial (Body)"/>
                <a:ea typeface="MS PGothic" panose="020B0600070205080204" pitchFamily="34" charset="-128"/>
                <a:cs typeface="Arial" panose="020B0604020202020204" pitchFamily="34" charset="0"/>
              </a:rPr>
              <a:t> </a:t>
            </a:r>
            <a:r>
              <a:rPr lang="en-US" altLang="en-US" sz="1800" b="1" dirty="0" smtClean="0">
                <a:latin typeface="Arial (Body)"/>
                <a:ea typeface="MS PGothic" panose="020B0600070205080204" pitchFamily="34" charset="-128"/>
                <a:cs typeface="Arial" panose="020B0604020202020204" pitchFamily="34" charset="0"/>
              </a:rPr>
              <a:t>P </a:t>
            </a:r>
            <a:r>
              <a:rPr lang="en-US" altLang="en-US" sz="1800" b="1" dirty="0">
                <a:latin typeface="Arial (Body)"/>
                <a:ea typeface="MS PGothic" panose="020B0600070205080204" pitchFamily="34" charset="-128"/>
                <a:cs typeface="Arial" panose="020B0604020202020204" pitchFamily="34" charset="0"/>
              </a:rPr>
              <a:t>request message:</a:t>
            </a:r>
          </a:p>
          <a:p>
            <a:pPr marL="741600" lvl="1" indent="-284400">
              <a:buFontTx/>
              <a:buChar char="–"/>
            </a:pPr>
            <a:r>
              <a:rPr lang="en-US" altLang="en-US" sz="1800" dirty="0" smtClean="0">
                <a:latin typeface="Arial (Body)"/>
                <a:ea typeface="MS PGothic" panose="020B0600070205080204" pitchFamily="34" charset="-128"/>
                <a:cs typeface="Arial" panose="020B0604020202020204" pitchFamily="34" charset="0"/>
              </a:rPr>
              <a:t>A</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S</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C</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I</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I </a:t>
            </a:r>
            <a:r>
              <a:rPr lang="en-US" altLang="en-US" sz="1800" dirty="0">
                <a:latin typeface="Arial (Body)"/>
                <a:ea typeface="MS PGothic" panose="020B0600070205080204" pitchFamily="34" charset="-128"/>
                <a:cs typeface="Arial" panose="020B0604020202020204" pitchFamily="34" charset="0"/>
              </a:rPr>
              <a:t>(human-readable format</a:t>
            </a:r>
            <a:r>
              <a:rPr lang="en-US" altLang="en-US" sz="1800" dirty="0" smtClean="0">
                <a:latin typeface="Arial (Body)"/>
                <a:ea typeface="MS PGothic" panose="020B0600070205080204" pitchFamily="34" charset="-128"/>
                <a:cs typeface="Arial" panose="020B0604020202020204" pitchFamily="34" charset="0"/>
              </a:rPr>
              <a:t>)</a:t>
            </a:r>
            <a:endParaRPr lang="en-US" altLang="en-US" sz="1800" dirty="0">
              <a:latin typeface="Arial (Body)"/>
              <a:ea typeface="MS PGothic" panose="020B0600070205080204" pitchFamily="34" charset="-128"/>
              <a:cs typeface="Arial" panose="020B0604020202020204" pitchFamily="34" charset="0"/>
            </a:endParaRPr>
          </a:p>
        </p:txBody>
      </p:sp>
      <p:pic>
        <p:nvPicPr>
          <p:cNvPr id="5" name="Picture 4" descr="There are 10 lines of code. The first line is the request line. For example, G E T, P O S T, H E A D commands. Lines 2 through 8 are header lines. The last line is the carriage return, line feed at start of line indicates end of header lines. Line 1. G E T forward slash index period h t m l H T T P forward slash 1 period 1 backward slash r backward slash n. The r is the carriage return character. The n is the line feed character. Line 2. Host colon w w w hyphen net dot c s dot u m a s s dot e d u backward slash r backward slash n. Line 3. User dash Agent colon Firefox forward slash 3 period 6 period 10 backward slash r backward slash n. Line 4. Accept colon text forward slash h t m l, application forward slash x h t m l + x m l backward slash r backward slash n. Line 5. Accept hyphen language colon e n dash u s comma e n semicolon q = 0 period 5 backward slash r backward slash n. Line 6. Accept hyphen encoding colon g zip comma deflate backward slash r backward slash n. Line 7. Accept hyphen Charset colon I S O hyphen 8 8 5 9 hyphen 1 comma u t f hyphen 8 semicolon q = 0 period 7 backward slash backward slash n. Line 8. Keep hyphen Alive colon 115 backward slash r backward slash n. Line 9. Connection colon keep hyphen alive backward slash r backward slash n. Line 10. Backward slash r backward slash n."/>
          <p:cNvPicPr>
            <a:picLocks noChangeAspect="1"/>
          </p:cNvPicPr>
          <p:nvPr/>
        </p:nvPicPr>
        <p:blipFill>
          <a:blip r:embed="rId2"/>
          <a:stretch>
            <a:fillRect/>
          </a:stretch>
        </p:blipFill>
        <p:spPr>
          <a:xfrm>
            <a:off x="1335354" y="2863872"/>
            <a:ext cx="6004505" cy="2502571"/>
          </a:xfrm>
          <a:prstGeom prst="rect">
            <a:avLst/>
          </a:prstGeom>
        </p:spPr>
      </p:pic>
      <p:sp>
        <p:nvSpPr>
          <p:cNvPr id="4" name="Text Placeholder 3"/>
          <p:cNvSpPr>
            <a:spLocks noGrp="1"/>
          </p:cNvSpPr>
          <p:nvPr>
            <p:ph type="body" idx="2"/>
          </p:nvPr>
        </p:nvSpPr>
        <p:spPr>
          <a:xfrm>
            <a:off x="457200" y="5536102"/>
            <a:ext cx="8229600" cy="721406"/>
          </a:xfrm>
        </p:spPr>
        <p:txBody>
          <a:bodyPr anchor="b"/>
          <a:lstStyle/>
          <a:p>
            <a:pPr marL="0" indent="0">
              <a:buNone/>
            </a:pPr>
            <a:r>
              <a:rPr lang="en-US" altLang="en-US" sz="1800" dirty="0">
                <a:latin typeface="+mn-lt"/>
              </a:rPr>
              <a:t>* Check out the online interactive exercises for more examples: </a:t>
            </a:r>
            <a:r>
              <a:rPr lang="en-US" altLang="en-US" sz="1800" dirty="0">
                <a:latin typeface="+mn-lt"/>
                <a:hlinkClick r:id="rId3" tooltip="http://gaia.cs.umass.edu/kurose_ross/interactive/"/>
              </a:rPr>
              <a:t>http://gaia.cs.umass.edu/kurose_ross/interactive</a:t>
            </a:r>
            <a:r>
              <a:rPr lang="en-US" altLang="en-US" sz="1800" dirty="0" smtClean="0">
                <a:latin typeface="+mn-lt"/>
                <a:hlinkClick r:id="rId3" tooltip="http://gaia.cs.umass.edu/kurose_ross/interactive/"/>
              </a:rPr>
              <a:t>/</a:t>
            </a:r>
            <a:endParaRPr lang="en-US" altLang="en-US" sz="1800" dirty="0">
              <a:latin typeface="+mn-lt"/>
            </a:endParaRPr>
          </a:p>
        </p:txBody>
      </p:sp>
    </p:spTree>
    <p:extLst>
      <p:ext uri="{BB962C8B-B14F-4D97-AF65-F5344CB8AC3E}">
        <p14:creationId xmlns:p14="http://schemas.microsoft.com/office/powerpoint/2010/main" val="12474052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t>
            </a:r>
            <a:r>
              <a:rPr lang="en-US" sz="100" dirty="0" smtClean="0"/>
              <a:t> </a:t>
            </a:r>
            <a:r>
              <a:rPr lang="en-US" dirty="0" smtClean="0"/>
              <a:t>T</a:t>
            </a:r>
            <a:r>
              <a:rPr lang="en-US" sz="100" dirty="0" smtClean="0"/>
              <a:t> </a:t>
            </a:r>
            <a:r>
              <a:rPr lang="en-US" dirty="0" smtClean="0"/>
              <a:t>T</a:t>
            </a:r>
            <a:r>
              <a:rPr lang="en-US" sz="100" dirty="0" smtClean="0"/>
              <a:t> </a:t>
            </a:r>
            <a:r>
              <a:rPr lang="en-US" dirty="0" smtClean="0"/>
              <a:t>P </a:t>
            </a:r>
            <a:r>
              <a:rPr lang="en-US" dirty="0"/>
              <a:t>Request Message: General Format</a:t>
            </a:r>
          </a:p>
        </p:txBody>
      </p:sp>
      <p:pic>
        <p:nvPicPr>
          <p:cNvPr id="5" name="Picture 4" descr="A block diagram of H T T P request message format has 6 levels. Each level is made up of a different number of blocks. Level 1, request line. There are 7 blocks. 1, method. 2, s p. 3, U R L. 4, s p. 5, version. 6, c r. 7, I f. Level 2, header lines. There are 5 blocks. 1, header field name. 2, blank. 3, value. 4, c r. 5. I f. Level 3, header lines. This has 1 large blank block, with approximately equal to signs on each side of the block. Level 4, header lines. There are 5 blocks. 1, header field name. 2, blank. 3, value. 4, c r. 5, I f. Level 5. There are 2 blocks. 1, c r. 2, I f. Level 6, body. There is 1 large block with approximately equal to signs on each side of the block. 1, entity body."/>
          <p:cNvPicPr>
            <a:picLocks noChangeAspect="1"/>
          </p:cNvPicPr>
          <p:nvPr/>
        </p:nvPicPr>
        <p:blipFill>
          <a:blip r:embed="rId2"/>
          <a:stretch>
            <a:fillRect/>
          </a:stretch>
        </p:blipFill>
        <p:spPr>
          <a:xfrm>
            <a:off x="959807" y="1750902"/>
            <a:ext cx="7224386" cy="4041998"/>
          </a:xfrm>
          <a:prstGeom prst="rect">
            <a:avLst/>
          </a:prstGeom>
        </p:spPr>
      </p:pic>
    </p:spTree>
    <p:extLst>
      <p:ext uri="{BB962C8B-B14F-4D97-AF65-F5344CB8AC3E}">
        <p14:creationId xmlns:p14="http://schemas.microsoft.com/office/powerpoint/2010/main" val="12380727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Uploading Form Input</a:t>
            </a:r>
            <a:endParaRPr lang="en-US" dirty="0"/>
          </a:p>
        </p:txBody>
      </p:sp>
      <p:sp>
        <p:nvSpPr>
          <p:cNvPr id="3" name="Text Placeholder 2"/>
          <p:cNvSpPr>
            <a:spLocks noGrp="1"/>
          </p:cNvSpPr>
          <p:nvPr>
            <p:ph type="body" idx="1"/>
          </p:nvPr>
        </p:nvSpPr>
        <p:spPr>
          <a:xfrm>
            <a:off x="457200" y="1600200"/>
            <a:ext cx="8229600" cy="3477986"/>
          </a:xfrm>
        </p:spPr>
        <p:txBody>
          <a:bodyPr/>
          <a:lstStyle/>
          <a:p>
            <a:pPr>
              <a:buFont typeface="Wingdings" charset="0"/>
              <a:buNone/>
              <a:defRPr/>
            </a:pPr>
            <a:r>
              <a:rPr lang="en-US" sz="2400" b="1" dirty="0">
                <a:solidFill>
                  <a:schemeClr val="tx1"/>
                </a:solidFill>
                <a:latin typeface="+mn-lt"/>
                <a:ea typeface="ＭＳ Ｐゴシック" charset="0"/>
              </a:rPr>
              <a:t>POST method:</a:t>
            </a:r>
          </a:p>
          <a:p>
            <a:pPr>
              <a:buFont typeface="Arial" panose="020B0604020202020204" pitchFamily="34" charset="0"/>
              <a:buChar char="•"/>
              <a:defRPr/>
            </a:pPr>
            <a:r>
              <a:rPr lang="en-US" sz="2400" dirty="0">
                <a:latin typeface="+mn-lt"/>
                <a:ea typeface="ＭＳ Ｐゴシック" charset="0"/>
              </a:rPr>
              <a:t>web page often includes form input</a:t>
            </a:r>
          </a:p>
          <a:p>
            <a:pPr>
              <a:buFont typeface="Arial" panose="020B0604020202020204" pitchFamily="34" charset="0"/>
              <a:buChar char="•"/>
              <a:defRPr/>
            </a:pPr>
            <a:r>
              <a:rPr lang="en-US" sz="2400" dirty="0">
                <a:latin typeface="+mn-lt"/>
                <a:ea typeface="ＭＳ Ｐゴシック" charset="0"/>
              </a:rPr>
              <a:t>input is uploaded to server in entity body</a:t>
            </a:r>
          </a:p>
          <a:p>
            <a:pPr>
              <a:buFont typeface="Wingdings" charset="0"/>
              <a:buNone/>
              <a:defRPr/>
            </a:pPr>
            <a:r>
              <a:rPr lang="en-US" sz="2400" b="1" dirty="0" smtClean="0">
                <a:solidFill>
                  <a:schemeClr val="tx1"/>
                </a:solidFill>
                <a:latin typeface="+mn-lt"/>
                <a:ea typeface="ＭＳ Ｐゴシック" charset="0"/>
              </a:rPr>
              <a:t>U</a:t>
            </a:r>
            <a:r>
              <a:rPr lang="en-US" sz="100" b="1" dirty="0" smtClean="0">
                <a:solidFill>
                  <a:schemeClr val="tx1"/>
                </a:solidFill>
                <a:latin typeface="+mn-lt"/>
                <a:ea typeface="ＭＳ Ｐゴシック" charset="0"/>
              </a:rPr>
              <a:t> </a:t>
            </a:r>
            <a:r>
              <a:rPr lang="en-US" sz="2400" b="1" dirty="0" smtClean="0">
                <a:solidFill>
                  <a:schemeClr val="tx1"/>
                </a:solidFill>
                <a:latin typeface="+mn-lt"/>
                <a:ea typeface="ＭＳ Ｐゴシック" charset="0"/>
              </a:rPr>
              <a:t>R</a:t>
            </a:r>
            <a:r>
              <a:rPr lang="en-US" sz="100" b="1" dirty="0" smtClean="0">
                <a:solidFill>
                  <a:schemeClr val="tx1"/>
                </a:solidFill>
                <a:latin typeface="+mn-lt"/>
                <a:ea typeface="ＭＳ Ｐゴシック" charset="0"/>
              </a:rPr>
              <a:t> </a:t>
            </a:r>
            <a:r>
              <a:rPr lang="en-US" sz="2400" b="1" dirty="0" smtClean="0">
                <a:solidFill>
                  <a:schemeClr val="tx1"/>
                </a:solidFill>
                <a:latin typeface="+mn-lt"/>
                <a:ea typeface="ＭＳ Ｐゴシック" charset="0"/>
              </a:rPr>
              <a:t>L </a:t>
            </a:r>
            <a:r>
              <a:rPr lang="en-US" sz="2400" b="1" dirty="0">
                <a:solidFill>
                  <a:schemeClr val="tx1"/>
                </a:solidFill>
                <a:latin typeface="+mn-lt"/>
                <a:ea typeface="ＭＳ Ｐゴシック" charset="0"/>
              </a:rPr>
              <a:t>method:</a:t>
            </a:r>
          </a:p>
          <a:p>
            <a:pPr>
              <a:buFont typeface="Arial" panose="020B0604020202020204" pitchFamily="34" charset="0"/>
              <a:buChar char="•"/>
              <a:defRPr/>
            </a:pPr>
            <a:r>
              <a:rPr lang="en-US" sz="2400" dirty="0">
                <a:latin typeface="+mn-lt"/>
                <a:ea typeface="ＭＳ Ｐゴシック" charset="0"/>
              </a:rPr>
              <a:t>uses GET method</a:t>
            </a:r>
          </a:p>
          <a:p>
            <a:pPr>
              <a:buFont typeface="Arial" panose="020B0604020202020204" pitchFamily="34" charset="0"/>
              <a:buChar char="•"/>
              <a:defRPr/>
            </a:pPr>
            <a:r>
              <a:rPr lang="en-US" sz="2400" dirty="0">
                <a:latin typeface="+mn-lt"/>
                <a:ea typeface="ＭＳ Ｐゴシック" charset="0"/>
              </a:rPr>
              <a:t>input is uploaded in </a:t>
            </a:r>
            <a:r>
              <a:rPr lang="en-US" sz="2400" dirty="0" smtClean="0">
                <a:latin typeface="+mn-lt"/>
                <a:ea typeface="ＭＳ Ｐゴシック" charset="0"/>
              </a:rPr>
              <a:t>U</a:t>
            </a:r>
            <a:r>
              <a:rPr lang="en-US" sz="100" dirty="0" smtClean="0">
                <a:latin typeface="+mn-lt"/>
                <a:ea typeface="ＭＳ Ｐゴシック" charset="0"/>
              </a:rPr>
              <a:t> </a:t>
            </a:r>
            <a:r>
              <a:rPr lang="en-US" sz="2400" dirty="0" smtClean="0">
                <a:latin typeface="+mn-lt"/>
                <a:ea typeface="ＭＳ Ｐゴシック" charset="0"/>
              </a:rPr>
              <a:t>R</a:t>
            </a:r>
            <a:r>
              <a:rPr lang="en-US" sz="100" dirty="0" smtClean="0">
                <a:latin typeface="+mn-lt"/>
                <a:ea typeface="ＭＳ Ｐゴシック" charset="0"/>
              </a:rPr>
              <a:t> </a:t>
            </a:r>
            <a:r>
              <a:rPr lang="en-US" sz="2400" dirty="0" smtClean="0">
                <a:latin typeface="+mn-lt"/>
                <a:ea typeface="ＭＳ Ｐゴシック" charset="0"/>
              </a:rPr>
              <a:t>L </a:t>
            </a:r>
            <a:r>
              <a:rPr lang="en-US" sz="2400" dirty="0">
                <a:latin typeface="+mn-lt"/>
                <a:ea typeface="ＭＳ Ｐゴシック" charset="0"/>
              </a:rPr>
              <a:t>field of request line</a:t>
            </a:r>
            <a:r>
              <a:rPr lang="en-US" sz="2400" dirty="0" smtClean="0">
                <a:latin typeface="+mn-lt"/>
                <a:ea typeface="ＭＳ Ｐゴシック" charset="0"/>
              </a:rPr>
              <a:t>:</a:t>
            </a:r>
            <a:endParaRPr lang="en-US" sz="2400" dirty="0">
              <a:latin typeface="+mn-lt"/>
              <a:ea typeface="ＭＳ Ｐゴシック" charset="0"/>
            </a:endParaRPr>
          </a:p>
        </p:txBody>
      </p:sp>
      <p:sp>
        <p:nvSpPr>
          <p:cNvPr id="4" name="Text Placeholder 3"/>
          <p:cNvSpPr>
            <a:spLocks noGrp="1"/>
          </p:cNvSpPr>
          <p:nvPr>
            <p:ph type="body" idx="2"/>
          </p:nvPr>
        </p:nvSpPr>
        <p:spPr>
          <a:xfrm>
            <a:off x="718458" y="5143498"/>
            <a:ext cx="7968342" cy="408214"/>
          </a:xfrm>
        </p:spPr>
        <p:txBody>
          <a:bodyPr/>
          <a:lstStyle/>
          <a:p>
            <a:pPr marL="0" indent="0">
              <a:buNone/>
            </a:pPr>
            <a:r>
              <a:rPr lang="en-US" altLang="en-US" sz="2200" b="1" dirty="0" smtClean="0">
                <a:latin typeface="Courier New" panose="02070309020205020404" pitchFamily="49" charset="0"/>
                <a:cs typeface="Courier New" panose="02070309020205020404" pitchFamily="49" charset="0"/>
                <a:hlinkClick r:id="rId2" tooltip="www.somesite.com/animalsearch?monkeys&amp;banana"/>
              </a:rPr>
              <a:t>www.somesite.com/animalsearch?monkeys&amp;banana</a:t>
            </a:r>
            <a:endParaRPr lang="en-US" altLang="en-US" sz="2200"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6742264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txBox="1">
            <a:spLocks noGrp="1"/>
          </p:cNvSpPr>
          <p:nvPr>
            <p:ph type="title"/>
          </p:nvPr>
        </p:nvSpPr>
        <p:spPr>
          <a:xfrm>
            <a:off x="457200" y="604794"/>
            <a:ext cx="8229600" cy="707856"/>
          </a:xfrm>
        </p:spPr>
        <p:txBody>
          <a:bodyPr>
            <a:spAutoFit/>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Application Layer</a:t>
            </a:r>
            <a:endPar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sp>
        <p:nvSpPr>
          <p:cNvPr id="41987" name="Content Placeholder 2"/>
          <p:cNvSpPr txBox="1">
            <a:spLocks noGrp="1"/>
          </p:cNvSpPr>
          <p:nvPr>
            <p:ph type="body" idx="1"/>
          </p:nvPr>
        </p:nvSpPr>
        <p:spPr>
          <a:xfrm>
            <a:off x="457200" y="1656807"/>
            <a:ext cx="4229100" cy="4322692"/>
          </a:xfrm>
        </p:spPr>
        <p:txBody>
          <a:bodyPr wrap="square">
            <a:spAutoFit/>
          </a:bodyPr>
          <a:lstStyle/>
          <a:p>
            <a:pPr marL="0" indent="0">
              <a:lnSpc>
                <a:spcPct val="85000"/>
              </a:lnSpc>
              <a:spcBef>
                <a:spcPct val="20000"/>
              </a:spcBef>
              <a:buFont typeface="Arial" panose="020B0604020202020204" pitchFamily="34" charset="0"/>
              <a:buNone/>
              <a:defRPr/>
            </a:pPr>
            <a:r>
              <a:rPr lang="en-US" altLang="en-US" sz="2400" b="1" dirty="0" smtClean="0">
                <a:latin typeface="Arial (Body)"/>
                <a:ea typeface="MS PGothic" panose="020B0600070205080204" pitchFamily="34" charset="-128"/>
                <a:cs typeface="Arial" panose="020B0604020202020204" pitchFamily="34" charset="0"/>
              </a:rPr>
              <a:t>our goals:</a:t>
            </a:r>
          </a:p>
          <a:p>
            <a:pPr>
              <a:buFontTx/>
              <a:buChar char="•"/>
              <a:defRPr/>
            </a:pPr>
            <a:r>
              <a:rPr lang="en-US" altLang="en-US" sz="2400" dirty="0" smtClean="0">
                <a:latin typeface="Arial (Body)"/>
                <a:ea typeface="MS PGothic" panose="020B0600070205080204" pitchFamily="34" charset="-128"/>
                <a:cs typeface="Arial" panose="020B0604020202020204" pitchFamily="34" charset="0"/>
              </a:rPr>
              <a:t>conceptual, implementation aspectsa of network application protocols</a:t>
            </a:r>
          </a:p>
          <a:p>
            <a:pPr marL="741600" lvl="1" indent="-284400">
              <a:buFontTx/>
              <a:buChar char="–"/>
              <a:defRPr/>
            </a:pPr>
            <a:r>
              <a:rPr lang="en-US" altLang="en-US" sz="2400" dirty="0" smtClean="0">
                <a:latin typeface="Arial (Body)"/>
                <a:ea typeface="MS PGothic" panose="020B0600070205080204" pitchFamily="34" charset="-128"/>
                <a:cs typeface="Arial" panose="020B0604020202020204" pitchFamily="34" charset="0"/>
              </a:rPr>
              <a:t>transport-layer service models</a:t>
            </a:r>
          </a:p>
          <a:p>
            <a:pPr marL="741600" lvl="1" indent="-284400">
              <a:buFontTx/>
              <a:buChar char="–"/>
              <a:defRPr/>
            </a:pPr>
            <a:r>
              <a:rPr lang="en-US" altLang="en-US" sz="2400" dirty="0" smtClean="0">
                <a:latin typeface="Arial (Body)"/>
                <a:ea typeface="MS PGothic" panose="020B0600070205080204" pitchFamily="34" charset="-128"/>
                <a:cs typeface="Arial" panose="020B0604020202020204" pitchFamily="34" charset="0"/>
              </a:rPr>
              <a:t>client-server paradigm</a:t>
            </a:r>
          </a:p>
          <a:p>
            <a:pPr marL="741600" lvl="1" indent="-284400">
              <a:buFontTx/>
              <a:buChar char="–"/>
              <a:defRPr/>
            </a:pPr>
            <a:r>
              <a:rPr lang="en-US" altLang="en-US" sz="2400" dirty="0" smtClean="0">
                <a:latin typeface="Arial (Body)"/>
                <a:ea typeface="MS PGothic" panose="020B0600070205080204" pitchFamily="34" charset="-128"/>
                <a:cs typeface="Arial" panose="020B0604020202020204" pitchFamily="34" charset="0"/>
              </a:rPr>
              <a:t>peer-to-peer paradigm</a:t>
            </a:r>
          </a:p>
          <a:p>
            <a:pPr marL="741600" lvl="1" indent="-284400">
              <a:buFontTx/>
              <a:buChar char="–"/>
              <a:defRPr/>
            </a:pPr>
            <a:r>
              <a:rPr lang="en-US" altLang="en-US" sz="2400" dirty="0" smtClean="0">
                <a:latin typeface="Arial (Body)"/>
                <a:ea typeface="MS PGothic" panose="020B0600070205080204" pitchFamily="34" charset="-128"/>
                <a:cs typeface="Arial" panose="020B0604020202020204" pitchFamily="34" charset="0"/>
              </a:rPr>
              <a:t>content distribution networks</a:t>
            </a:r>
          </a:p>
        </p:txBody>
      </p:sp>
      <p:sp>
        <p:nvSpPr>
          <p:cNvPr id="2" name="Text Placeholder 1"/>
          <p:cNvSpPr>
            <a:spLocks noGrp="1"/>
          </p:cNvSpPr>
          <p:nvPr>
            <p:ph type="body" idx="2"/>
          </p:nvPr>
        </p:nvSpPr>
        <p:spPr>
          <a:xfrm>
            <a:off x="4816928" y="1627402"/>
            <a:ext cx="4098472" cy="4381503"/>
          </a:xfrm>
        </p:spPr>
        <p:txBody>
          <a:bodyPr/>
          <a:lstStyle/>
          <a:p>
            <a:r>
              <a:rPr lang="en-US" altLang="en-US" sz="2400" dirty="0">
                <a:latin typeface="+mn-lt"/>
              </a:rPr>
              <a:t>learn about protocols by examining popular application-level protocols</a:t>
            </a:r>
          </a:p>
          <a:p>
            <a:pPr marL="741600" lvl="1" indent="-284400"/>
            <a:r>
              <a:rPr lang="en-US" sz="2400" dirty="0">
                <a:latin typeface="+mn-lt"/>
                <a:ea typeface="ＭＳ Ｐゴシック" charset="0"/>
              </a:rPr>
              <a:t>H</a:t>
            </a:r>
            <a:r>
              <a:rPr lang="en-US" sz="100" dirty="0">
                <a:latin typeface="+mn-lt"/>
                <a:ea typeface="ＭＳ Ｐゴシック" charset="0"/>
              </a:rPr>
              <a:t> </a:t>
            </a:r>
            <a:r>
              <a:rPr lang="en-US" sz="2400" dirty="0">
                <a:latin typeface="+mn-lt"/>
                <a:ea typeface="ＭＳ Ｐゴシック" charset="0"/>
              </a:rPr>
              <a:t>T</a:t>
            </a:r>
            <a:r>
              <a:rPr lang="en-US" sz="100" dirty="0">
                <a:latin typeface="+mn-lt"/>
                <a:ea typeface="ＭＳ Ｐゴシック" charset="0"/>
              </a:rPr>
              <a:t> </a:t>
            </a:r>
            <a:r>
              <a:rPr lang="en-US" sz="2400" dirty="0">
                <a:latin typeface="+mn-lt"/>
                <a:ea typeface="ＭＳ Ｐゴシック" charset="0"/>
              </a:rPr>
              <a:t>T</a:t>
            </a:r>
            <a:r>
              <a:rPr lang="en-US" sz="100" dirty="0">
                <a:latin typeface="+mn-lt"/>
                <a:ea typeface="ＭＳ Ｐゴシック" charset="0"/>
              </a:rPr>
              <a:t> </a:t>
            </a:r>
            <a:r>
              <a:rPr lang="en-US" sz="2400" dirty="0">
                <a:latin typeface="+mn-lt"/>
                <a:ea typeface="ＭＳ Ｐゴシック" charset="0"/>
              </a:rPr>
              <a:t>P</a:t>
            </a:r>
            <a:endParaRPr lang="en-US" altLang="en-US" sz="2400" dirty="0">
              <a:latin typeface="+mn-lt"/>
            </a:endParaRPr>
          </a:p>
          <a:p>
            <a:pPr marL="741600" lvl="1" indent="-284400"/>
            <a:r>
              <a:rPr lang="en-US" altLang="en-US" sz="2400" dirty="0" smtClean="0">
                <a:latin typeface="+mn-lt"/>
              </a:rPr>
              <a:t>F</a:t>
            </a:r>
            <a:r>
              <a:rPr lang="en-US" altLang="en-US" sz="100" dirty="0" smtClean="0">
                <a:latin typeface="+mn-lt"/>
              </a:rPr>
              <a:t> </a:t>
            </a:r>
            <a:r>
              <a:rPr lang="en-US" altLang="en-US" sz="2400" dirty="0" smtClean="0">
                <a:latin typeface="+mn-lt"/>
              </a:rPr>
              <a:t>T</a:t>
            </a:r>
            <a:r>
              <a:rPr lang="en-US" altLang="en-US" sz="100" dirty="0" smtClean="0">
                <a:latin typeface="+mn-lt"/>
              </a:rPr>
              <a:t> </a:t>
            </a:r>
            <a:r>
              <a:rPr lang="en-US" altLang="en-US" sz="2400" dirty="0" smtClean="0">
                <a:latin typeface="+mn-lt"/>
              </a:rPr>
              <a:t>P</a:t>
            </a:r>
            <a:endParaRPr lang="en-US" altLang="en-US" sz="2400" dirty="0">
              <a:latin typeface="+mn-lt"/>
            </a:endParaRPr>
          </a:p>
          <a:p>
            <a:pPr marL="741600" lvl="1" indent="-284400"/>
            <a:r>
              <a:rPr lang="en-US" sz="2400" dirty="0">
                <a:latin typeface="+mn-lt"/>
                <a:ea typeface="ＭＳ Ｐゴシック" charset="0"/>
              </a:rPr>
              <a:t>S</a:t>
            </a:r>
            <a:r>
              <a:rPr lang="en-US" sz="100" dirty="0">
                <a:latin typeface="+mn-lt"/>
                <a:ea typeface="ＭＳ Ｐゴシック" charset="0"/>
              </a:rPr>
              <a:t> </a:t>
            </a:r>
            <a:r>
              <a:rPr lang="en-US" sz="2400" dirty="0">
                <a:latin typeface="+mn-lt"/>
                <a:ea typeface="ＭＳ Ｐゴシック" charset="0"/>
              </a:rPr>
              <a:t>M</a:t>
            </a:r>
            <a:r>
              <a:rPr lang="en-US" sz="100" dirty="0">
                <a:latin typeface="+mn-lt"/>
                <a:ea typeface="ＭＳ Ｐゴシック" charset="0"/>
              </a:rPr>
              <a:t> </a:t>
            </a:r>
            <a:r>
              <a:rPr lang="en-US" sz="2400" dirty="0">
                <a:latin typeface="+mn-lt"/>
                <a:ea typeface="ＭＳ Ｐゴシック" charset="0"/>
              </a:rPr>
              <a:t>T</a:t>
            </a:r>
            <a:r>
              <a:rPr lang="en-US" sz="100" dirty="0">
                <a:latin typeface="+mn-lt"/>
                <a:ea typeface="ＭＳ Ｐゴシック" charset="0"/>
              </a:rPr>
              <a:t> </a:t>
            </a:r>
            <a:r>
              <a:rPr lang="en-US" sz="2400" dirty="0">
                <a:latin typeface="+mn-lt"/>
                <a:ea typeface="ＭＳ Ｐゴシック" charset="0"/>
              </a:rPr>
              <a:t>P</a:t>
            </a:r>
            <a:r>
              <a:rPr lang="en-US" altLang="en-US" sz="2400" dirty="0" smtClean="0">
                <a:latin typeface="+mn-lt"/>
              </a:rPr>
              <a:t> </a:t>
            </a:r>
            <a:r>
              <a:rPr lang="en-US" altLang="en-US" sz="2400" dirty="0">
                <a:latin typeface="+mn-lt"/>
              </a:rPr>
              <a:t>/ </a:t>
            </a:r>
            <a:r>
              <a:rPr lang="en-US" sz="2400" dirty="0">
                <a:latin typeface="+mn-lt"/>
                <a:ea typeface="ＭＳ Ｐゴシック" charset="0"/>
              </a:rPr>
              <a:t>P</a:t>
            </a:r>
            <a:r>
              <a:rPr lang="en-US" sz="100" dirty="0">
                <a:latin typeface="+mn-lt"/>
                <a:ea typeface="ＭＳ Ｐゴシック" charset="0"/>
              </a:rPr>
              <a:t> </a:t>
            </a:r>
            <a:r>
              <a:rPr lang="en-US" sz="2400" dirty="0">
                <a:latin typeface="+mn-lt"/>
                <a:ea typeface="ＭＳ Ｐゴシック" charset="0"/>
              </a:rPr>
              <a:t>O</a:t>
            </a:r>
            <a:r>
              <a:rPr lang="en-US" sz="100" dirty="0">
                <a:latin typeface="+mn-lt"/>
                <a:ea typeface="ＭＳ Ｐゴシック" charset="0"/>
              </a:rPr>
              <a:t> </a:t>
            </a:r>
            <a:r>
              <a:rPr lang="en-US" sz="2400" dirty="0">
                <a:latin typeface="+mn-lt"/>
                <a:ea typeface="ＭＳ Ｐゴシック" charset="0"/>
              </a:rPr>
              <a:t>P3</a:t>
            </a:r>
            <a:r>
              <a:rPr lang="en-US" altLang="en-US" sz="2400" dirty="0" smtClean="0">
                <a:latin typeface="+mn-lt"/>
              </a:rPr>
              <a:t> </a:t>
            </a:r>
            <a:r>
              <a:rPr lang="en-US" altLang="en-US" sz="2400" dirty="0">
                <a:latin typeface="+mn-lt"/>
              </a:rPr>
              <a:t>/ </a:t>
            </a:r>
            <a:r>
              <a:rPr lang="en-US" sz="2400" dirty="0">
                <a:latin typeface="+mn-lt"/>
                <a:ea typeface="ＭＳ Ｐゴシック" charset="0"/>
              </a:rPr>
              <a:t>I</a:t>
            </a:r>
            <a:r>
              <a:rPr lang="en-US" sz="100" dirty="0">
                <a:latin typeface="+mn-lt"/>
                <a:ea typeface="ＭＳ Ｐゴシック" charset="0"/>
              </a:rPr>
              <a:t> </a:t>
            </a:r>
            <a:r>
              <a:rPr lang="en-US" sz="2400" dirty="0">
                <a:latin typeface="+mn-lt"/>
                <a:ea typeface="ＭＳ Ｐゴシック" charset="0"/>
              </a:rPr>
              <a:t>M</a:t>
            </a:r>
            <a:r>
              <a:rPr lang="en-US" sz="100" dirty="0">
                <a:latin typeface="+mn-lt"/>
                <a:ea typeface="ＭＳ Ｐゴシック" charset="0"/>
              </a:rPr>
              <a:t> </a:t>
            </a:r>
            <a:r>
              <a:rPr lang="en-US" sz="2400" dirty="0">
                <a:latin typeface="+mn-lt"/>
                <a:ea typeface="ＭＳ Ｐゴシック" charset="0"/>
              </a:rPr>
              <a:t>A</a:t>
            </a:r>
            <a:r>
              <a:rPr lang="en-US" sz="100" dirty="0">
                <a:latin typeface="+mn-lt"/>
                <a:ea typeface="ＭＳ Ｐゴシック" charset="0"/>
              </a:rPr>
              <a:t> </a:t>
            </a:r>
            <a:r>
              <a:rPr lang="en-US" sz="2400" dirty="0">
                <a:latin typeface="+mn-lt"/>
                <a:ea typeface="ＭＳ Ｐゴシック" charset="0"/>
              </a:rPr>
              <a:t>P</a:t>
            </a:r>
            <a:endParaRPr lang="en-US" altLang="en-US" sz="2400" dirty="0">
              <a:latin typeface="+mn-lt"/>
            </a:endParaRPr>
          </a:p>
          <a:p>
            <a:pPr marL="741600" lvl="1" indent="-284400"/>
            <a:r>
              <a:rPr lang="en-US" sz="2400" dirty="0">
                <a:latin typeface="+mn-lt"/>
                <a:ea typeface="ＭＳ Ｐゴシック" charset="0"/>
              </a:rPr>
              <a:t>D</a:t>
            </a:r>
            <a:r>
              <a:rPr lang="en-US" sz="100" dirty="0">
                <a:latin typeface="+mn-lt"/>
                <a:ea typeface="ＭＳ Ｐゴシック" charset="0"/>
              </a:rPr>
              <a:t> </a:t>
            </a:r>
            <a:r>
              <a:rPr lang="en-US" sz="2400" dirty="0">
                <a:latin typeface="+mn-lt"/>
                <a:ea typeface="ＭＳ Ｐゴシック" charset="0"/>
              </a:rPr>
              <a:t>N</a:t>
            </a:r>
            <a:r>
              <a:rPr lang="en-US" sz="100" dirty="0">
                <a:latin typeface="+mn-lt"/>
                <a:ea typeface="ＭＳ Ｐゴシック" charset="0"/>
              </a:rPr>
              <a:t> </a:t>
            </a:r>
            <a:r>
              <a:rPr lang="en-US" sz="2400" dirty="0">
                <a:latin typeface="+mn-lt"/>
                <a:ea typeface="ＭＳ Ｐゴシック" charset="0"/>
              </a:rPr>
              <a:t>S</a:t>
            </a:r>
            <a:endParaRPr lang="en-US" altLang="en-US" sz="2400" dirty="0">
              <a:latin typeface="+mn-lt"/>
            </a:endParaRPr>
          </a:p>
          <a:p>
            <a:r>
              <a:rPr lang="en-US" altLang="en-US" sz="2400" dirty="0">
                <a:latin typeface="+mn-lt"/>
              </a:rPr>
              <a:t>creating </a:t>
            </a:r>
            <a:r>
              <a:rPr lang="en-US" altLang="en-US" sz="2400" dirty="0" smtClean="0">
                <a:latin typeface="+mn-lt"/>
              </a:rPr>
              <a:t>network applications</a:t>
            </a:r>
            <a:endParaRPr lang="en-US" altLang="en-US" sz="2400" dirty="0">
              <a:latin typeface="+mn-lt"/>
            </a:endParaRPr>
          </a:p>
          <a:p>
            <a:pPr marL="741600" lvl="1" indent="-284400"/>
            <a:r>
              <a:rPr lang="en-US" altLang="en-US" sz="2400" dirty="0">
                <a:latin typeface="+mn-lt"/>
              </a:rPr>
              <a:t>socket </a:t>
            </a:r>
            <a:r>
              <a:rPr lang="en-US" altLang="en-US" sz="2400" dirty="0" smtClean="0">
                <a:latin typeface="+mn-lt"/>
              </a:rPr>
              <a:t>A</a:t>
            </a:r>
            <a:r>
              <a:rPr lang="en-US" altLang="en-US" sz="100" dirty="0" smtClean="0">
                <a:latin typeface="+mn-lt"/>
              </a:rPr>
              <a:t> </a:t>
            </a:r>
            <a:r>
              <a:rPr lang="en-US" altLang="en-US" sz="2400" dirty="0" smtClean="0">
                <a:latin typeface="+mn-lt"/>
              </a:rPr>
              <a:t>P</a:t>
            </a:r>
            <a:r>
              <a:rPr lang="en-US" altLang="en-US" sz="100" dirty="0" smtClean="0">
                <a:latin typeface="+mn-lt"/>
              </a:rPr>
              <a:t> </a:t>
            </a:r>
            <a:r>
              <a:rPr lang="en-US" altLang="en-US" sz="2400" dirty="0" smtClean="0">
                <a:latin typeface="+mn-lt"/>
              </a:rPr>
              <a:t>I</a:t>
            </a:r>
            <a:endParaRPr lang="en-US" altLang="en-US" sz="2400" dirty="0">
              <a:latin typeface="+mn-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txBox="1">
            <a:spLocks noGrp="1"/>
          </p:cNvSpPr>
          <p:nvPr>
            <p:ph type="title"/>
          </p:nvPr>
        </p:nvSpPr>
        <p:spPr/>
        <p:txBody>
          <a:bodyPr>
            <a:spAutoFit/>
          </a:bodyPr>
          <a:lstStyle/>
          <a:p>
            <a:pPr>
              <a:buFont typeface="Times New Roman" panose="02020603050405020304" pitchFamily="18" charset="0"/>
              <a:buNone/>
            </a:pP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Method Types</a:t>
            </a:r>
          </a:p>
        </p:txBody>
      </p:sp>
      <p:sp>
        <p:nvSpPr>
          <p:cNvPr id="71683" name="Content Placeholder 2"/>
          <p:cNvSpPr txBox="1">
            <a:spLocks noGrp="1"/>
          </p:cNvSpPr>
          <p:nvPr>
            <p:ph type="body" idx="1"/>
          </p:nvPr>
        </p:nvSpPr>
        <p:spPr>
          <a:xfrm>
            <a:off x="457200" y="1600200"/>
            <a:ext cx="3804557" cy="3368584"/>
          </a:xfrm>
        </p:spPr>
        <p:txBody>
          <a:bodyPr wrap="square">
            <a:spAutoFit/>
          </a:bodyPr>
          <a:lstStyle/>
          <a:p>
            <a:pPr marL="0" indent="0">
              <a:lnSpc>
                <a:spcPct val="85000"/>
              </a:lnSpc>
              <a:spcBef>
                <a:spcPct val="20000"/>
              </a:spcBef>
              <a:buClr>
                <a:srgbClr val="007FA3"/>
              </a:buClr>
              <a:buNone/>
            </a:pPr>
            <a:r>
              <a:rPr lang="en-US" altLang="en-US" sz="2400" b="1" dirty="0" smtClean="0">
                <a:latin typeface="Arial (Body)"/>
                <a:ea typeface="MS PGothic" panose="020B0600070205080204" pitchFamily="34" charset="-128"/>
                <a:cs typeface="Arial" panose="020B0604020202020204" pitchFamily="34" charset="0"/>
              </a:rPr>
              <a:t>H</a:t>
            </a:r>
            <a:r>
              <a:rPr lang="en-US" altLang="en-US" sz="100" b="1" dirty="0" smtClean="0">
                <a:latin typeface="Arial (Body)"/>
                <a:ea typeface="MS PGothic" panose="020B0600070205080204" pitchFamily="34" charset="-128"/>
                <a:cs typeface="Arial" panose="020B0604020202020204" pitchFamily="34" charset="0"/>
              </a:rPr>
              <a:t> </a:t>
            </a:r>
            <a:r>
              <a:rPr lang="en-US" altLang="en-US" sz="2400" b="1" dirty="0" smtClean="0">
                <a:latin typeface="Arial (Body)"/>
                <a:ea typeface="MS PGothic" panose="020B0600070205080204" pitchFamily="34" charset="-128"/>
                <a:cs typeface="Arial" panose="020B0604020202020204" pitchFamily="34" charset="0"/>
              </a:rPr>
              <a:t>T</a:t>
            </a:r>
            <a:r>
              <a:rPr lang="en-US" altLang="en-US" sz="100" b="1" dirty="0" smtClean="0">
                <a:latin typeface="Arial (Body)"/>
                <a:ea typeface="MS PGothic" panose="020B0600070205080204" pitchFamily="34" charset="-128"/>
                <a:cs typeface="Arial" panose="020B0604020202020204" pitchFamily="34" charset="0"/>
              </a:rPr>
              <a:t> </a:t>
            </a:r>
            <a:r>
              <a:rPr lang="en-US" altLang="en-US" sz="2400" b="1" dirty="0" smtClean="0">
                <a:latin typeface="Arial (Body)"/>
                <a:ea typeface="MS PGothic" panose="020B0600070205080204" pitchFamily="34" charset="-128"/>
                <a:cs typeface="Arial" panose="020B0604020202020204" pitchFamily="34" charset="0"/>
              </a:rPr>
              <a:t>T</a:t>
            </a:r>
            <a:r>
              <a:rPr lang="en-US" altLang="en-US" sz="100" b="1" dirty="0" smtClean="0">
                <a:latin typeface="Arial (Body)"/>
                <a:ea typeface="MS PGothic" panose="020B0600070205080204" pitchFamily="34" charset="-128"/>
                <a:cs typeface="Arial" panose="020B0604020202020204" pitchFamily="34" charset="0"/>
              </a:rPr>
              <a:t> </a:t>
            </a:r>
            <a:r>
              <a:rPr lang="en-US" altLang="en-US" sz="2400" b="1" dirty="0" smtClean="0">
                <a:latin typeface="Arial (Body)"/>
                <a:ea typeface="MS PGothic" panose="020B0600070205080204" pitchFamily="34" charset="-128"/>
                <a:cs typeface="Arial" panose="020B0604020202020204" pitchFamily="34" charset="0"/>
              </a:rPr>
              <a:t>P/1.0:</a:t>
            </a:r>
          </a:p>
          <a:p>
            <a:pPr marL="255600" indent="-255600">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GET</a:t>
            </a:r>
          </a:p>
          <a:p>
            <a:pPr marL="255600" indent="-255600">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POST</a:t>
            </a:r>
          </a:p>
          <a:p>
            <a:pPr marL="255600" indent="-255600">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HEAD</a:t>
            </a:r>
          </a:p>
          <a:p>
            <a:pPr marL="741600" lvl="1" indent="-284400">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asks server to leave requested object out of response</a:t>
            </a:r>
          </a:p>
        </p:txBody>
      </p:sp>
      <p:sp>
        <p:nvSpPr>
          <p:cNvPr id="71684" name="Content Placeholder 3"/>
          <p:cNvSpPr txBox="1">
            <a:spLocks noGrp="1"/>
          </p:cNvSpPr>
          <p:nvPr>
            <p:ph type="body" idx="2"/>
          </p:nvPr>
        </p:nvSpPr>
        <p:spPr>
          <a:xfrm>
            <a:off x="4441371" y="1600200"/>
            <a:ext cx="4245429" cy="4184192"/>
          </a:xfrm>
        </p:spPr>
        <p:txBody>
          <a:bodyPr wrap="square">
            <a:spAutoFit/>
          </a:bodyPr>
          <a:lstStyle/>
          <a:p>
            <a:pPr marL="0" indent="0">
              <a:lnSpc>
                <a:spcPct val="85000"/>
              </a:lnSpc>
              <a:spcBef>
                <a:spcPct val="20000"/>
              </a:spcBef>
              <a:buClr>
                <a:srgbClr val="007FA3"/>
              </a:buClr>
              <a:buNone/>
            </a:pPr>
            <a:r>
              <a:rPr lang="en-US" altLang="en-US" sz="2400" b="1" dirty="0" smtClean="0">
                <a:latin typeface="Arial (Body)"/>
                <a:ea typeface="MS PGothic" panose="020B0600070205080204" pitchFamily="34" charset="-128"/>
                <a:cs typeface="Arial" panose="020B0604020202020204" pitchFamily="34" charset="0"/>
              </a:rPr>
              <a:t>H</a:t>
            </a:r>
            <a:r>
              <a:rPr lang="en-US" altLang="en-US" sz="100" b="1" dirty="0" smtClean="0">
                <a:latin typeface="Arial (Body)"/>
                <a:ea typeface="MS PGothic" panose="020B0600070205080204" pitchFamily="34" charset="-128"/>
                <a:cs typeface="Arial" panose="020B0604020202020204" pitchFamily="34" charset="0"/>
              </a:rPr>
              <a:t> </a:t>
            </a:r>
            <a:r>
              <a:rPr lang="en-US" altLang="en-US" sz="2400" b="1" dirty="0" smtClean="0">
                <a:latin typeface="Arial (Body)"/>
                <a:ea typeface="MS PGothic" panose="020B0600070205080204" pitchFamily="34" charset="-128"/>
                <a:cs typeface="Arial" panose="020B0604020202020204" pitchFamily="34" charset="0"/>
              </a:rPr>
              <a:t>T</a:t>
            </a:r>
            <a:r>
              <a:rPr lang="en-US" altLang="en-US" sz="100" b="1" dirty="0" smtClean="0">
                <a:latin typeface="Arial (Body)"/>
                <a:ea typeface="MS PGothic" panose="020B0600070205080204" pitchFamily="34" charset="-128"/>
                <a:cs typeface="Arial" panose="020B0604020202020204" pitchFamily="34" charset="0"/>
              </a:rPr>
              <a:t> </a:t>
            </a:r>
            <a:r>
              <a:rPr lang="en-US" altLang="en-US" sz="2400" b="1" dirty="0" smtClean="0">
                <a:latin typeface="Arial (Body)"/>
                <a:ea typeface="MS PGothic" panose="020B0600070205080204" pitchFamily="34" charset="-128"/>
                <a:cs typeface="Arial" panose="020B0604020202020204" pitchFamily="34" charset="0"/>
              </a:rPr>
              <a:t>T</a:t>
            </a:r>
            <a:r>
              <a:rPr lang="en-US" altLang="en-US" sz="100" b="1" dirty="0" smtClean="0">
                <a:latin typeface="Arial (Body)"/>
                <a:ea typeface="MS PGothic" panose="020B0600070205080204" pitchFamily="34" charset="-128"/>
                <a:cs typeface="Arial" panose="020B0604020202020204" pitchFamily="34" charset="0"/>
              </a:rPr>
              <a:t> </a:t>
            </a:r>
            <a:r>
              <a:rPr lang="en-US" altLang="en-US" sz="2400" b="1" dirty="0" smtClean="0">
                <a:latin typeface="Arial (Body)"/>
                <a:ea typeface="MS PGothic" panose="020B0600070205080204" pitchFamily="34" charset="-128"/>
                <a:cs typeface="Arial" panose="020B0604020202020204" pitchFamily="34" charset="0"/>
              </a:rPr>
              <a:t>P/1.1:</a:t>
            </a:r>
          </a:p>
          <a:p>
            <a:pPr marL="255600" indent="-255600">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GET, POST, HEAD</a:t>
            </a:r>
          </a:p>
          <a:p>
            <a:pPr marL="255600" indent="-255600">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PUT</a:t>
            </a:r>
          </a:p>
          <a:p>
            <a:pPr marL="741600" lvl="1" indent="-284400">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uploads file in entity body to path specified in U</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R</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L field</a:t>
            </a:r>
          </a:p>
          <a:p>
            <a:pPr marL="255600" indent="-255600">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DELETE</a:t>
            </a:r>
          </a:p>
          <a:p>
            <a:pPr marL="741600" lvl="1" indent="-284400">
              <a:buClr>
                <a:srgbClr val="007FA3"/>
              </a:buClr>
              <a:buFontTx/>
              <a:buChar char="–"/>
            </a:pPr>
            <a:r>
              <a:rPr lang="en-US" altLang="en-US" sz="2400" dirty="0" smtClean="0">
                <a:latin typeface="Arial (Body)"/>
                <a:ea typeface="MS PGothic" panose="020B0600070205080204" pitchFamily="34" charset="-128"/>
                <a:cs typeface="Arial" panose="020B0604020202020204" pitchFamily="34" charset="0"/>
              </a:rPr>
              <a:t>deletes file specified in the U</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R</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L field</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txBox="1">
            <a:spLocks noGrp="1"/>
          </p:cNvSpPr>
          <p:nvPr>
            <p:ph type="title"/>
          </p:nvPr>
        </p:nvSpPr>
        <p:spPr/>
        <p:txBody>
          <a:bodyPr>
            <a:spAutoFit/>
          </a:bodyPr>
          <a:lstStyle/>
          <a:p>
            <a:pPr>
              <a:buFont typeface="Times New Roman" panose="02020603050405020304" pitchFamily="18" charset="0"/>
              <a:buNone/>
            </a:pP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H</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Response Message</a:t>
            </a:r>
          </a:p>
        </p:txBody>
      </p:sp>
      <p:pic>
        <p:nvPicPr>
          <p:cNvPr id="12" name="Picture 11" descr="14 lines of code. The first line is the status line, or protocol statues code, status phrase. Lines 2 through 13 are the header lines. Line 14, the last line, is data, e g, the requested H T M L file. Line 1. H T T P forward slash 1 period 1 200 O K backward slash r backward slash n. Line 2. Date colon Sun comma 26 S e p 2010 20 colon 0 9 colon 20 G M T backward slash r backward slash n. Line 3. Server colon Apache forward slash 2 period 0 period 52 left parenthesis C e n t O S right parenthesis backward slash r backwards slash n. Line 4. Last hyphen Modified colon Tue comma 30 O c t 2007 17 colon 0 0 colon 0 2. Line 5. Indent G M T backward slash r backward slash n. Line 6. E Tag colon double quote 17 d c 6 hyphen 1 5 c hyphen b f 7 1 6 8 8 0 double quote backward slash r backward slash n. Line 7. Accept hyphen Ranges colon bytes backward slash r backward slash n. Line 8. Content hyphen Length colon 2 6 5 2 backward slash r backward slash n. Line 9. Keep hyphen Alive colon timeout = 10 comma max = 100 backward slash r backward slash n. Line 10. Connection colon Keep hyphen Alive backward slash r backward slash n. Line 11. Content hyphen Type colon text forward slash h t m l semicolon charset = I S O dash 8 8 5 9 hyphen. Line 12. Indent 1 backward slash r backward slash n. Line 13. Backward slash r backward slash n. Line 14. Data data data data."/>
          <p:cNvPicPr>
            <a:picLocks noChangeAspect="1"/>
          </p:cNvPicPr>
          <p:nvPr/>
        </p:nvPicPr>
        <p:blipFill>
          <a:blip r:embed="rId2"/>
          <a:stretch>
            <a:fillRect/>
          </a:stretch>
        </p:blipFill>
        <p:spPr>
          <a:xfrm>
            <a:off x="554041" y="1421199"/>
            <a:ext cx="7709337" cy="4178893"/>
          </a:xfrm>
          <a:prstGeom prst="rect">
            <a:avLst/>
          </a:prstGeom>
        </p:spPr>
      </p:pic>
      <p:sp>
        <p:nvSpPr>
          <p:cNvPr id="7" name="Content Placeholder 6"/>
          <p:cNvSpPr>
            <a:spLocks noGrp="1"/>
          </p:cNvSpPr>
          <p:nvPr>
            <p:ph type="body" idx="1"/>
          </p:nvPr>
        </p:nvSpPr>
        <p:spPr>
          <a:xfrm>
            <a:off x="457200" y="5781461"/>
            <a:ext cx="8229600" cy="525463"/>
          </a:xfrm>
        </p:spPr>
        <p:txBody>
          <a:bodyPr anchor="ctr"/>
          <a:lstStyle/>
          <a:p>
            <a:pPr marL="0" indent="0">
              <a:spcBef>
                <a:spcPct val="20000"/>
              </a:spcBef>
              <a:buClr>
                <a:srgbClr val="3333CC"/>
              </a:buClr>
              <a:buSzPct val="100000"/>
              <a:buNone/>
              <a:defRPr/>
            </a:pPr>
            <a:r>
              <a:rPr lang="en-US" altLang="en-US" sz="1800" kern="1200" dirty="0">
                <a:latin typeface="+mn-lt"/>
                <a:ea typeface="MS PGothic" panose="020B0600070205080204" pitchFamily="34" charset="-128"/>
                <a:cs typeface="+mn-cs"/>
                <a:sym typeface="Arial"/>
              </a:rPr>
              <a:t>* Check out the online interactive exercises for more </a:t>
            </a:r>
            <a:r>
              <a:rPr lang="en-US" altLang="en-US" sz="1800" kern="1200" dirty="0" smtClean="0">
                <a:latin typeface="+mn-lt"/>
                <a:ea typeface="MS PGothic" panose="020B0600070205080204" pitchFamily="34" charset="-128"/>
                <a:cs typeface="+mn-cs"/>
                <a:sym typeface="Arial"/>
              </a:rPr>
              <a:t>examples: </a:t>
            </a:r>
            <a:r>
              <a:rPr lang="en-US" altLang="en-US" sz="1800" kern="1200" dirty="0" smtClean="0">
                <a:latin typeface="+mn-lt"/>
                <a:ea typeface="MS PGothic" panose="020B0600070205080204" pitchFamily="34" charset="-128"/>
                <a:cs typeface="+mn-cs"/>
                <a:sym typeface="Arial"/>
                <a:hlinkClick r:id="rId3" tooltip="http://gaia.cs.umass.edu/kurose_ross/interactive/"/>
              </a:rPr>
              <a:t>http</a:t>
            </a:r>
            <a:r>
              <a:rPr lang="en-US" altLang="en-US" sz="1800" kern="1200" dirty="0">
                <a:latin typeface="+mn-lt"/>
                <a:ea typeface="MS PGothic" panose="020B0600070205080204" pitchFamily="34" charset="-128"/>
                <a:cs typeface="+mn-cs"/>
                <a:sym typeface="Arial"/>
                <a:hlinkClick r:id="rId3" tooltip="http://gaia.cs.umass.edu/kurose_ross/interactive/"/>
              </a:rPr>
              <a:t>://gaia.cs.umass.edu/kurose_ross/interactive/</a:t>
            </a:r>
            <a:endParaRPr lang="en-US" altLang="en-US" sz="1800" kern="1200" dirty="0">
              <a:latin typeface="+mn-lt"/>
              <a:ea typeface="MS PGothic" panose="020B0600070205080204" pitchFamily="34" charset="-128"/>
              <a:cs typeface="+mn-cs"/>
              <a:sym typeface="Aria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txBox="1">
            <a:spLocks noGrp="1"/>
          </p:cNvSpPr>
          <p:nvPr>
            <p:ph type="title"/>
          </p:nvPr>
        </p:nvSpPr>
        <p:spPr/>
        <p:txBody>
          <a:bodyPr>
            <a:spAutoFit/>
          </a:bodyPr>
          <a:lstStyle/>
          <a:p>
            <a:pPr>
              <a:buFont typeface="Times New Roman" panose="02020603050405020304" pitchFamily="18" charset="0"/>
              <a:buNone/>
            </a:pP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H</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T</a:t>
            </a:r>
            <a:r>
              <a:rPr lang="en-US" altLang="en-US" sz="1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t>
            </a: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 Response Status Codes</a:t>
            </a:r>
          </a:p>
        </p:txBody>
      </p:sp>
      <p:sp>
        <p:nvSpPr>
          <p:cNvPr id="3" name="Content Placeholder 2"/>
          <p:cNvSpPr>
            <a:spLocks noGrp="1"/>
          </p:cNvSpPr>
          <p:nvPr>
            <p:ph type="body" idx="1"/>
          </p:nvPr>
        </p:nvSpPr>
        <p:spPr>
          <a:xfrm>
            <a:off x="457199" y="1600200"/>
            <a:ext cx="8229601" cy="930994"/>
          </a:xfrm>
        </p:spPr>
        <p:txBody>
          <a:bodyPr wrap="square">
            <a:spAutoFit/>
          </a:bodyPr>
          <a:lstStyle/>
          <a:p>
            <a:pPr marL="255600" indent="-255600">
              <a:buClr>
                <a:srgbClr val="007FA3"/>
              </a:buClr>
              <a:buSzPct val="100000"/>
              <a:buFont typeface="Arial" panose="020B0604020202020204" pitchFamily="34" charset="0"/>
              <a:buChar char="•"/>
              <a:defRPr/>
            </a:pPr>
            <a:r>
              <a:rPr lang="en-US" altLang="en-US" sz="1800" kern="1200" dirty="0">
                <a:latin typeface="Arial (Body)"/>
                <a:ea typeface="MS PGothic" panose="020B0600070205080204" pitchFamily="34" charset="-128"/>
                <a:cs typeface="+mn-cs"/>
                <a:sym typeface="Arial"/>
              </a:rPr>
              <a:t>status code appears in 1st line in server-to-client response message.</a:t>
            </a:r>
          </a:p>
          <a:p>
            <a:pPr marL="255600" indent="-255600">
              <a:buClr>
                <a:srgbClr val="007FA3"/>
              </a:buClr>
              <a:buSzPct val="100000"/>
              <a:buFont typeface="Arial" panose="020B0604020202020204" pitchFamily="34" charset="0"/>
              <a:buChar char="•"/>
              <a:defRPr/>
            </a:pPr>
            <a:r>
              <a:rPr lang="en-US" altLang="en-US" sz="1800" kern="1200" dirty="0">
                <a:latin typeface="Arial (Body)"/>
                <a:ea typeface="MS PGothic" panose="020B0600070205080204" pitchFamily="34" charset="-128"/>
                <a:cs typeface="+mn-cs"/>
                <a:sym typeface="Arial"/>
              </a:rPr>
              <a:t>some sample codes:</a:t>
            </a:r>
          </a:p>
        </p:txBody>
      </p:sp>
      <p:sp>
        <p:nvSpPr>
          <p:cNvPr id="74756" name="Content Placeholder 3"/>
          <p:cNvSpPr txBox="1">
            <a:spLocks noGrp="1"/>
          </p:cNvSpPr>
          <p:nvPr>
            <p:ph type="body" idx="2"/>
          </p:nvPr>
        </p:nvSpPr>
        <p:spPr>
          <a:xfrm>
            <a:off x="457200" y="2635364"/>
            <a:ext cx="8066314" cy="3672770"/>
          </a:xfrm>
        </p:spPr>
        <p:txBody>
          <a:bodyPr wrap="square">
            <a:spAutoFit/>
          </a:bodyPr>
          <a:lstStyle/>
          <a:p>
            <a:pPr marL="255600" indent="0">
              <a:spcBef>
                <a:spcPts val="800"/>
              </a:spcBef>
              <a:buClr>
                <a:srgbClr val="007FA3"/>
              </a:buClr>
              <a:buNone/>
            </a:pPr>
            <a:r>
              <a:rPr lang="en-US" altLang="en-US" sz="1800" b="1" dirty="0" smtClean="0">
                <a:latin typeface="Courier New" panose="02070309020205020404" pitchFamily="49" charset="0"/>
                <a:ea typeface="MS PGothic" panose="020B0600070205080204" pitchFamily="34" charset="-128"/>
                <a:cs typeface="Courier New" panose="02070309020205020404" pitchFamily="49" charset="0"/>
              </a:rPr>
              <a:t>200 OK</a:t>
            </a:r>
          </a:p>
          <a:p>
            <a:pPr marL="741600" lvl="1" indent="-284400">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request succeeded, requested object later in this msg</a:t>
            </a:r>
          </a:p>
          <a:p>
            <a:pPr marL="255600" indent="0">
              <a:spcBef>
                <a:spcPts val="800"/>
              </a:spcBef>
              <a:buClr>
                <a:srgbClr val="007FA3"/>
              </a:buClr>
              <a:buNone/>
            </a:pPr>
            <a:r>
              <a:rPr lang="en-US" altLang="en-US" sz="1800" b="1" dirty="0" smtClean="0">
                <a:latin typeface="Courier New" panose="02070309020205020404" pitchFamily="49" charset="0"/>
                <a:ea typeface="MS PGothic" panose="020B0600070205080204" pitchFamily="34" charset="-128"/>
                <a:cs typeface="Courier New" panose="02070309020205020404" pitchFamily="49" charset="0"/>
              </a:rPr>
              <a:t>301 Moved Permanently</a:t>
            </a:r>
          </a:p>
          <a:p>
            <a:pPr marL="741600" lvl="1" indent="-284400">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requested object moved, new location specified later in this msg (Location:)</a:t>
            </a:r>
          </a:p>
          <a:p>
            <a:pPr marL="255600" indent="0">
              <a:spcBef>
                <a:spcPts val="800"/>
              </a:spcBef>
              <a:buClr>
                <a:srgbClr val="007FA3"/>
              </a:buClr>
              <a:buNone/>
            </a:pPr>
            <a:r>
              <a:rPr lang="en-US" altLang="en-US" sz="1800" b="1" dirty="0" smtClean="0">
                <a:latin typeface="Courier New" panose="02070309020205020404" pitchFamily="49" charset="0"/>
                <a:ea typeface="MS PGothic" panose="020B0600070205080204" pitchFamily="34" charset="-128"/>
                <a:cs typeface="Courier New" panose="02070309020205020404" pitchFamily="49" charset="0"/>
              </a:rPr>
              <a:t>400 Bad Request</a:t>
            </a:r>
          </a:p>
          <a:p>
            <a:pPr marL="741600" lvl="1" indent="-284400">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request msg not understood by server</a:t>
            </a:r>
          </a:p>
          <a:p>
            <a:pPr marL="255600" indent="0">
              <a:spcBef>
                <a:spcPts val="800"/>
              </a:spcBef>
              <a:buClr>
                <a:srgbClr val="007FA3"/>
              </a:buClr>
              <a:buNone/>
            </a:pPr>
            <a:r>
              <a:rPr lang="en-US" altLang="en-US" sz="1800" b="1" dirty="0" smtClean="0">
                <a:latin typeface="Courier New" panose="02070309020205020404" pitchFamily="49" charset="0"/>
                <a:ea typeface="MS PGothic" panose="020B0600070205080204" pitchFamily="34" charset="-128"/>
                <a:cs typeface="Courier New" panose="02070309020205020404" pitchFamily="49" charset="0"/>
              </a:rPr>
              <a:t>404 Not Found</a:t>
            </a:r>
          </a:p>
          <a:p>
            <a:pPr marL="741600" lvl="1" indent="-284400">
              <a:buClr>
                <a:srgbClr val="007FA3"/>
              </a:buClr>
              <a:buFontTx/>
              <a:buChar char="–"/>
            </a:pPr>
            <a:r>
              <a:rPr lang="en-US" altLang="en-US" sz="1800" dirty="0" smtClean="0">
                <a:latin typeface="Arial (Body)"/>
                <a:ea typeface="MS PGothic" panose="020B0600070205080204" pitchFamily="34" charset="-128"/>
                <a:cs typeface="Arial" panose="020B0604020202020204" pitchFamily="34" charset="0"/>
              </a:rPr>
              <a:t>requested document not found on this server</a:t>
            </a:r>
          </a:p>
          <a:p>
            <a:pPr marL="255600" indent="0">
              <a:spcBef>
                <a:spcPts val="800"/>
              </a:spcBef>
              <a:buClr>
                <a:srgbClr val="007FA3"/>
              </a:buClr>
              <a:buNone/>
            </a:pPr>
            <a:r>
              <a:rPr lang="en-US" altLang="en-US" sz="1800" b="1" dirty="0" smtClean="0">
                <a:latin typeface="Courier New" panose="02070309020205020404" pitchFamily="49" charset="0"/>
                <a:ea typeface="MS PGothic" panose="020B0600070205080204" pitchFamily="34" charset="-128"/>
                <a:cs typeface="Courier New" panose="02070309020205020404" pitchFamily="49" charset="0"/>
              </a:rPr>
              <a:t>505 HTTP Version Not Supported</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dirty="0" smtClean="0">
                <a:solidFill>
                  <a:schemeClr val="tx2"/>
                </a:solidFill>
                <a:latin typeface="Times New Roman" panose="02020603050405020304" pitchFamily="18" charset="0"/>
                <a:cs typeface="Times New Roman" panose="02020603050405020304" pitchFamily="18" charset="0"/>
              </a:rPr>
              <a:t>Trying out H</a:t>
            </a:r>
            <a:r>
              <a:rPr lang="en-US" sz="100" b="1" dirty="0" smtClean="0">
                <a:solidFill>
                  <a:schemeClr val="tx2"/>
                </a:solidFill>
                <a:latin typeface="Times New Roman" panose="02020603050405020304" pitchFamily="18" charset="0"/>
                <a:cs typeface="Times New Roman" panose="02020603050405020304" pitchFamily="18" charset="0"/>
              </a:rPr>
              <a:t> </a:t>
            </a:r>
            <a:r>
              <a:rPr lang="en-US" sz="3400" b="1" dirty="0" smtClean="0">
                <a:solidFill>
                  <a:schemeClr val="tx2"/>
                </a:solidFill>
                <a:latin typeface="Times New Roman" panose="02020603050405020304" pitchFamily="18" charset="0"/>
                <a:cs typeface="Times New Roman" panose="02020603050405020304" pitchFamily="18" charset="0"/>
              </a:rPr>
              <a:t>T</a:t>
            </a:r>
            <a:r>
              <a:rPr lang="en-US" sz="100" b="1" dirty="0" smtClean="0">
                <a:solidFill>
                  <a:schemeClr val="tx2"/>
                </a:solidFill>
                <a:latin typeface="Times New Roman" panose="02020603050405020304" pitchFamily="18" charset="0"/>
                <a:cs typeface="Times New Roman" panose="02020603050405020304" pitchFamily="18" charset="0"/>
              </a:rPr>
              <a:t> </a:t>
            </a:r>
            <a:r>
              <a:rPr lang="en-US" sz="3400" b="1" dirty="0" smtClean="0">
                <a:solidFill>
                  <a:schemeClr val="tx2"/>
                </a:solidFill>
                <a:latin typeface="Times New Roman" panose="02020603050405020304" pitchFamily="18" charset="0"/>
                <a:cs typeface="Times New Roman" panose="02020603050405020304" pitchFamily="18" charset="0"/>
              </a:rPr>
              <a:t>T</a:t>
            </a:r>
            <a:r>
              <a:rPr lang="en-US" sz="100" b="1" dirty="0" smtClean="0">
                <a:solidFill>
                  <a:schemeClr val="tx2"/>
                </a:solidFill>
                <a:latin typeface="Times New Roman" panose="02020603050405020304" pitchFamily="18" charset="0"/>
                <a:cs typeface="Times New Roman" panose="02020603050405020304" pitchFamily="18" charset="0"/>
              </a:rPr>
              <a:t> </a:t>
            </a:r>
            <a:r>
              <a:rPr lang="en-US" sz="3400" b="1" dirty="0" smtClean="0">
                <a:solidFill>
                  <a:schemeClr val="tx2"/>
                </a:solidFill>
                <a:latin typeface="Times New Roman" panose="02020603050405020304" pitchFamily="18" charset="0"/>
                <a:cs typeface="Times New Roman" panose="02020603050405020304" pitchFamily="18" charset="0"/>
              </a:rPr>
              <a:t>P (Client Side) for Yourself</a:t>
            </a:r>
            <a:endParaRPr lang="en-US" sz="3400" b="1" dirty="0">
              <a:solidFill>
                <a:schemeClr val="tx2"/>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600200"/>
            <a:ext cx="8229600" cy="391886"/>
          </a:xfrm>
        </p:spPr>
        <p:txBody>
          <a:bodyPr/>
          <a:lstStyle/>
          <a:p>
            <a:pPr marL="432000" indent="-432000">
              <a:spcBef>
                <a:spcPts val="1500"/>
              </a:spcBef>
            </a:pPr>
            <a:r>
              <a:rPr lang="en-US" altLang="en-US" sz="2000" dirty="0">
                <a:latin typeface="+mn-lt"/>
              </a:rPr>
              <a:t>1. Telnet to your favorite Web server</a:t>
            </a:r>
            <a:r>
              <a:rPr lang="en-US" altLang="en-US" sz="2000" dirty="0" smtClean="0">
                <a:latin typeface="+mn-lt"/>
              </a:rPr>
              <a:t>:</a:t>
            </a:r>
            <a:endParaRPr lang="en-US" altLang="en-US" sz="2000" dirty="0">
              <a:latin typeface="+mn-lt"/>
            </a:endParaRPr>
          </a:p>
        </p:txBody>
      </p:sp>
      <p:pic>
        <p:nvPicPr>
          <p:cNvPr id="7" name="Picture 6" descr="A line of code with explanation. t e l n e t g a i a dot c s dot u m a s s dot e d u 80. This opens T C P connection to port 80, the default H T T P server port, at g a i a dot c s dot u mass dot e d u. Anything typed in will be sent to port 80 at g a i a dot c s dot u mass dot e d u."/>
          <p:cNvPicPr>
            <a:picLocks noChangeAspect="1"/>
          </p:cNvPicPr>
          <p:nvPr/>
        </p:nvPicPr>
        <p:blipFill>
          <a:blip r:embed="rId2"/>
          <a:stretch>
            <a:fillRect/>
          </a:stretch>
        </p:blipFill>
        <p:spPr>
          <a:xfrm>
            <a:off x="780837" y="2062708"/>
            <a:ext cx="6142333" cy="1218390"/>
          </a:xfrm>
          <a:prstGeom prst="rect">
            <a:avLst/>
          </a:prstGeom>
        </p:spPr>
      </p:pic>
      <p:sp>
        <p:nvSpPr>
          <p:cNvPr id="4" name="Content Placeholder 3"/>
          <p:cNvSpPr>
            <a:spLocks noGrp="1"/>
          </p:cNvSpPr>
          <p:nvPr>
            <p:ph idx="13"/>
          </p:nvPr>
        </p:nvSpPr>
        <p:spPr>
          <a:xfrm>
            <a:off x="473720" y="3327480"/>
            <a:ext cx="8229600" cy="362257"/>
          </a:xfrm>
        </p:spPr>
        <p:txBody>
          <a:bodyPr/>
          <a:lstStyle/>
          <a:p>
            <a:pPr marL="432000" indent="-432000">
              <a:spcBef>
                <a:spcPts val="1500"/>
              </a:spcBef>
            </a:pPr>
            <a:r>
              <a:rPr lang="en-US" altLang="en-US" sz="2000" dirty="0">
                <a:latin typeface="+mn-lt"/>
              </a:rPr>
              <a:t>2. type in a GET </a:t>
            </a:r>
            <a:r>
              <a:rPr lang="en-US" altLang="en-US" sz="2000" dirty="0" smtClean="0">
                <a:latin typeface="+mn-lt"/>
              </a:rPr>
              <a:t>H</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P </a:t>
            </a:r>
            <a:r>
              <a:rPr lang="en-US" altLang="en-US" sz="2000" dirty="0">
                <a:latin typeface="+mn-lt"/>
              </a:rPr>
              <a:t>request</a:t>
            </a:r>
            <a:r>
              <a:rPr lang="en-US" altLang="en-US" sz="2000" dirty="0" smtClean="0">
                <a:latin typeface="+mn-lt"/>
              </a:rPr>
              <a:t>:</a:t>
            </a:r>
            <a:endParaRPr lang="en-US" altLang="en-US" sz="2000" dirty="0">
              <a:latin typeface="+mn-lt"/>
            </a:endParaRPr>
          </a:p>
        </p:txBody>
      </p:sp>
      <p:pic>
        <p:nvPicPr>
          <p:cNvPr id="8" name="Picture 7" descr="2 lines of code with explanation. Line 1. G E T forward slash kurose underscore ross forward slash interactive forward slash index period p h p H T T P forward slash 1 period 1. Line 2. Host colon g a i a dot c s dot u m a s s dot e d u. Explanation. By typing this in, hit carriage return twice, you send this minimal, but complete, G E T request to H T T P server."/>
          <p:cNvPicPr>
            <a:picLocks noChangeAspect="1"/>
          </p:cNvPicPr>
          <p:nvPr/>
        </p:nvPicPr>
        <p:blipFill>
          <a:blip r:embed="rId3"/>
          <a:stretch>
            <a:fillRect/>
          </a:stretch>
        </p:blipFill>
        <p:spPr>
          <a:xfrm>
            <a:off x="446241" y="3871021"/>
            <a:ext cx="6847258" cy="1617344"/>
          </a:xfrm>
          <a:prstGeom prst="rect">
            <a:avLst/>
          </a:prstGeom>
        </p:spPr>
      </p:pic>
      <p:sp>
        <p:nvSpPr>
          <p:cNvPr id="5" name="Content Placeholder 4"/>
          <p:cNvSpPr>
            <a:spLocks noGrp="1"/>
          </p:cNvSpPr>
          <p:nvPr>
            <p:ph idx="14"/>
          </p:nvPr>
        </p:nvSpPr>
        <p:spPr>
          <a:xfrm>
            <a:off x="457200" y="5446643"/>
            <a:ext cx="8229600" cy="382654"/>
          </a:xfrm>
        </p:spPr>
        <p:txBody>
          <a:bodyPr/>
          <a:lstStyle/>
          <a:p>
            <a:pPr marL="432000" indent="-432000">
              <a:spcBef>
                <a:spcPts val="1500"/>
              </a:spcBef>
            </a:pPr>
            <a:r>
              <a:rPr lang="en-US" altLang="en-US" sz="2000" dirty="0">
                <a:latin typeface="+mn-lt"/>
              </a:rPr>
              <a:t>3. look at response message sent by </a:t>
            </a:r>
            <a:r>
              <a:rPr lang="en-US" altLang="en-US" sz="2000" dirty="0" smtClean="0">
                <a:latin typeface="+mn-lt"/>
              </a:rPr>
              <a:t>H</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P </a:t>
            </a:r>
            <a:r>
              <a:rPr lang="en-US" altLang="en-US" sz="2000" dirty="0">
                <a:latin typeface="+mn-lt"/>
              </a:rPr>
              <a:t>server</a:t>
            </a:r>
            <a:r>
              <a:rPr lang="en-US" altLang="en-US" sz="2000" dirty="0" smtClean="0">
                <a:latin typeface="+mn-lt"/>
              </a:rPr>
              <a:t>!</a:t>
            </a:r>
          </a:p>
        </p:txBody>
      </p:sp>
      <p:sp>
        <p:nvSpPr>
          <p:cNvPr id="6" name="Content Placeholder 5"/>
          <p:cNvSpPr>
            <a:spLocks noGrp="1"/>
          </p:cNvSpPr>
          <p:nvPr>
            <p:ph idx="15"/>
          </p:nvPr>
        </p:nvSpPr>
        <p:spPr>
          <a:xfrm>
            <a:off x="457200" y="5878283"/>
            <a:ext cx="8229600" cy="310249"/>
          </a:xfrm>
        </p:spPr>
        <p:txBody>
          <a:bodyPr anchor="ctr"/>
          <a:lstStyle/>
          <a:p>
            <a:pPr marL="0" indent="0"/>
            <a:r>
              <a:rPr lang="en-US" altLang="en-US" sz="2000" dirty="0">
                <a:latin typeface="+mn-lt"/>
              </a:rPr>
              <a:t>(or use Wireshark to look at captured </a:t>
            </a:r>
            <a:r>
              <a:rPr lang="en-US" altLang="en-US" sz="2000" dirty="0" smtClean="0">
                <a:latin typeface="+mn-lt"/>
              </a:rPr>
              <a:t>H</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P </a:t>
            </a:r>
            <a:r>
              <a:rPr lang="en-US" altLang="en-US" sz="2000" dirty="0">
                <a:latin typeface="+mn-lt"/>
              </a:rPr>
              <a:t>request/response</a:t>
            </a:r>
            <a:r>
              <a:rPr lang="en-US" altLang="en-US" sz="2000" dirty="0" smtClean="0">
                <a:latin typeface="+mn-lt"/>
              </a:rPr>
              <a:t>)</a:t>
            </a:r>
            <a:endParaRPr lang="en-US" altLang="en-US" sz="2000" dirty="0">
              <a:latin typeface="+mn-lt"/>
            </a:endParaRPr>
          </a:p>
        </p:txBody>
      </p:sp>
    </p:spTree>
    <p:extLst>
      <p:ext uri="{BB962C8B-B14F-4D97-AF65-F5344CB8AC3E}">
        <p14:creationId xmlns:p14="http://schemas.microsoft.com/office/powerpoint/2010/main" val="3480077904"/>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txBox="1">
            <a:spLocks noGrp="1"/>
          </p:cNvSpPr>
          <p:nvPr>
            <p:ph type="title"/>
          </p:nvPr>
        </p:nvSpPr>
        <p:spPr/>
        <p:txBody>
          <a:bodyPr>
            <a:spAutoFit/>
          </a:bodyPr>
          <a:lstStyle/>
          <a:p>
            <a:pPr>
              <a:buFont typeface="Times New Roman" panose="02020603050405020304" pitchFamily="18" charset="0"/>
              <a:buNone/>
            </a:pPr>
            <a:r>
              <a:rPr lang="en-US" altLang="en-US" sz="3400" b="1" dirty="0" smtClean="0">
                <a:solidFill>
                  <a:srgbClr val="007FA3"/>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User-Server State: Cookies</a:t>
            </a:r>
          </a:p>
        </p:txBody>
      </p:sp>
      <p:sp>
        <p:nvSpPr>
          <p:cNvPr id="77828" name="Content Placeholder 3"/>
          <p:cNvSpPr txBox="1">
            <a:spLocks noGrp="1"/>
          </p:cNvSpPr>
          <p:nvPr>
            <p:ph type="body" idx="2"/>
          </p:nvPr>
        </p:nvSpPr>
        <p:spPr>
          <a:xfrm>
            <a:off x="457201" y="1627407"/>
            <a:ext cx="4387516" cy="4216509"/>
          </a:xfrm>
        </p:spPr>
        <p:txBody>
          <a:bodyPr wrap="square">
            <a:spAutoFit/>
          </a:bodyPr>
          <a:lstStyle/>
          <a:p>
            <a:pPr marL="0" indent="0">
              <a:lnSpc>
                <a:spcPct val="90000"/>
              </a:lnSpc>
              <a:spcBef>
                <a:spcPct val="20000"/>
              </a:spcBef>
              <a:buClr>
                <a:srgbClr val="007FA3"/>
              </a:buClr>
              <a:buNone/>
            </a:pPr>
            <a:r>
              <a:rPr lang="en-US" altLang="en-US" sz="2200" dirty="0" smtClean="0">
                <a:latin typeface="Arial (Body)"/>
                <a:ea typeface="MS PGothic" panose="020B0600070205080204" pitchFamily="34" charset="-128"/>
                <a:cs typeface="Arial" panose="020B0604020202020204" pitchFamily="34" charset="0"/>
              </a:rPr>
              <a:t>many Web sites use cookies</a:t>
            </a:r>
          </a:p>
          <a:p>
            <a:pPr marL="0" indent="0">
              <a:lnSpc>
                <a:spcPct val="90000"/>
              </a:lnSpc>
              <a:spcBef>
                <a:spcPct val="20000"/>
              </a:spcBef>
              <a:buClr>
                <a:srgbClr val="007FA3"/>
              </a:buClr>
              <a:buNone/>
            </a:pPr>
            <a:r>
              <a:rPr lang="en-US" altLang="en-US" sz="2200" b="1" dirty="0" smtClean="0">
                <a:latin typeface="Arial (Body)"/>
                <a:ea typeface="MS PGothic" panose="020B0600070205080204" pitchFamily="34" charset="-128"/>
                <a:cs typeface="Arial" panose="020B0604020202020204" pitchFamily="34" charset="0"/>
              </a:rPr>
              <a:t>four components:</a:t>
            </a:r>
          </a:p>
          <a:p>
            <a:pPr marL="741600" lvl="1" indent="-284400">
              <a:buClr>
                <a:srgbClr val="007FA3"/>
              </a:buClr>
              <a:buNone/>
            </a:pPr>
            <a:r>
              <a:rPr lang="en-US" altLang="en-US" sz="2200" dirty="0" smtClean="0">
                <a:latin typeface="Arial (Body)"/>
                <a:ea typeface="MS PGothic" panose="020B0600070205080204" pitchFamily="34" charset="-128"/>
                <a:cs typeface="Arial" panose="020B0604020202020204" pitchFamily="34" charset="0"/>
              </a:rPr>
              <a:t>1) cookie header line of H</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P </a:t>
            </a:r>
            <a:r>
              <a:rPr lang="en-US" altLang="en-US" sz="2200" b="1" dirty="0" smtClean="0">
                <a:latin typeface="Arial (Body)"/>
                <a:ea typeface="MS PGothic" panose="020B0600070205080204" pitchFamily="34" charset="-128"/>
                <a:cs typeface="Arial" panose="020B0604020202020204" pitchFamily="34" charset="0"/>
              </a:rPr>
              <a:t>response</a:t>
            </a:r>
            <a:r>
              <a:rPr lang="en-US" altLang="en-US" sz="2200" dirty="0" smtClean="0">
                <a:latin typeface="Arial (Body)"/>
                <a:ea typeface="MS PGothic" panose="020B0600070205080204" pitchFamily="34" charset="-128"/>
                <a:cs typeface="Arial" panose="020B0604020202020204" pitchFamily="34" charset="0"/>
              </a:rPr>
              <a:t> message</a:t>
            </a:r>
          </a:p>
          <a:p>
            <a:pPr marL="741600" lvl="1" indent="-284400">
              <a:buClr>
                <a:srgbClr val="007FA3"/>
              </a:buClr>
              <a:buNone/>
            </a:pPr>
            <a:r>
              <a:rPr lang="en-US" altLang="en-US" sz="2200" dirty="0" smtClean="0">
                <a:latin typeface="Arial (Body)"/>
                <a:ea typeface="MS PGothic" panose="020B0600070205080204" pitchFamily="34" charset="-128"/>
                <a:cs typeface="Arial" panose="020B0604020202020204" pitchFamily="34" charset="0"/>
              </a:rPr>
              <a:t>2) cookie header line in next H</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P </a:t>
            </a:r>
            <a:r>
              <a:rPr lang="en-US" altLang="en-US" sz="2200" b="1" dirty="0" smtClean="0">
                <a:latin typeface="Arial (Body)"/>
                <a:ea typeface="MS PGothic" panose="020B0600070205080204" pitchFamily="34" charset="-128"/>
                <a:cs typeface="Arial" panose="020B0604020202020204" pitchFamily="34" charset="0"/>
              </a:rPr>
              <a:t>request</a:t>
            </a:r>
            <a:r>
              <a:rPr lang="en-US" altLang="en-US" sz="2200" dirty="0" smtClean="0">
                <a:latin typeface="Arial (Body)"/>
                <a:ea typeface="MS PGothic" panose="020B0600070205080204" pitchFamily="34" charset="-128"/>
                <a:cs typeface="Arial" panose="020B0604020202020204" pitchFamily="34" charset="0"/>
              </a:rPr>
              <a:t> message</a:t>
            </a:r>
          </a:p>
          <a:p>
            <a:pPr marL="741600" lvl="1" indent="-284400">
              <a:buClr>
                <a:srgbClr val="007FA3"/>
              </a:buClr>
              <a:buNone/>
            </a:pPr>
            <a:r>
              <a:rPr lang="en-US" altLang="en-US" sz="2200" dirty="0" smtClean="0">
                <a:latin typeface="Arial (Body)"/>
                <a:ea typeface="MS PGothic" panose="020B0600070205080204" pitchFamily="34" charset="-128"/>
                <a:cs typeface="Arial" panose="020B0604020202020204" pitchFamily="34" charset="0"/>
              </a:rPr>
              <a:t>3) cookie file kept on user</a:t>
            </a:r>
            <a:r>
              <a:rPr lang="en-US" altLang="ja-JP" sz="2200" dirty="0" smtClean="0">
                <a:latin typeface="Arial (Body)"/>
                <a:ea typeface="MS PGothic" panose="020B0600070205080204" pitchFamily="34" charset="-128"/>
                <a:cs typeface="Arial" panose="020B0604020202020204" pitchFamily="34" charset="0"/>
              </a:rPr>
              <a:t>’s host, managed by user’s browser</a:t>
            </a:r>
          </a:p>
          <a:p>
            <a:pPr marL="741600" lvl="1" indent="-284400">
              <a:buClr>
                <a:srgbClr val="007FA3"/>
              </a:buClr>
              <a:buNone/>
            </a:pPr>
            <a:r>
              <a:rPr lang="en-US" altLang="en-US" sz="2200" dirty="0" smtClean="0">
                <a:latin typeface="Arial (Body)"/>
                <a:ea typeface="MS PGothic" panose="020B0600070205080204" pitchFamily="34" charset="-128"/>
                <a:cs typeface="Arial" panose="020B0604020202020204" pitchFamily="34" charset="0"/>
              </a:rPr>
              <a:t>4) back-end database at Web site</a:t>
            </a:r>
          </a:p>
        </p:txBody>
      </p:sp>
      <p:sp>
        <p:nvSpPr>
          <p:cNvPr id="77827" name="Content Placeholder 2"/>
          <p:cNvSpPr txBox="1">
            <a:spLocks noGrp="1"/>
          </p:cNvSpPr>
          <p:nvPr>
            <p:ph type="body" idx="1"/>
          </p:nvPr>
        </p:nvSpPr>
        <p:spPr>
          <a:xfrm>
            <a:off x="4996543" y="1461052"/>
            <a:ext cx="3690257" cy="4927472"/>
          </a:xfrm>
        </p:spPr>
        <p:txBody>
          <a:bodyPr wrap="square">
            <a:spAutoFit/>
          </a:bodyPr>
          <a:lstStyle/>
          <a:p>
            <a:pPr marL="0" indent="0">
              <a:lnSpc>
                <a:spcPct val="85000"/>
              </a:lnSpc>
              <a:spcBef>
                <a:spcPct val="20000"/>
              </a:spcBef>
              <a:buClr>
                <a:srgbClr val="007FA3"/>
              </a:buClr>
              <a:buNone/>
            </a:pPr>
            <a:r>
              <a:rPr lang="en-US" altLang="en-US" sz="2200" b="1" dirty="0" smtClean="0">
                <a:latin typeface="Arial (Body)"/>
                <a:ea typeface="MS PGothic" panose="020B0600070205080204" pitchFamily="34" charset="-128"/>
                <a:cs typeface="Arial" panose="020B0604020202020204" pitchFamily="34" charset="0"/>
              </a:rPr>
              <a:t>example:</a:t>
            </a:r>
          </a:p>
          <a:p>
            <a:pPr marL="255600" indent="-255600">
              <a:buClr>
                <a:srgbClr val="007FA3"/>
              </a:buClr>
              <a:buFontTx/>
              <a:buChar char="•"/>
            </a:pPr>
            <a:r>
              <a:rPr lang="en-US" altLang="en-US" sz="2200" dirty="0" smtClean="0">
                <a:latin typeface="Arial (Body)"/>
                <a:ea typeface="MS PGothic" panose="020B0600070205080204" pitchFamily="34" charset="-128"/>
                <a:cs typeface="Arial" panose="020B0604020202020204" pitchFamily="34" charset="0"/>
              </a:rPr>
              <a:t>Susan always access Internet from P</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C</a:t>
            </a:r>
          </a:p>
          <a:p>
            <a:pPr marL="255600" indent="-255600">
              <a:buClr>
                <a:srgbClr val="007FA3"/>
              </a:buClr>
              <a:buFontTx/>
              <a:buChar char="•"/>
            </a:pPr>
            <a:r>
              <a:rPr lang="en-US" altLang="en-US" sz="2200" dirty="0" smtClean="0">
                <a:latin typeface="Arial (Body)"/>
                <a:ea typeface="MS PGothic" panose="020B0600070205080204" pitchFamily="34" charset="-128"/>
                <a:cs typeface="Arial" panose="020B0604020202020204" pitchFamily="34" charset="0"/>
              </a:rPr>
              <a:t>visits specific e-commerce site for first time</a:t>
            </a:r>
          </a:p>
          <a:p>
            <a:pPr marL="255600" indent="-255600">
              <a:buClr>
                <a:srgbClr val="007FA3"/>
              </a:buClr>
              <a:buFontTx/>
              <a:buChar char="•"/>
            </a:pPr>
            <a:r>
              <a:rPr lang="en-US" altLang="en-US" sz="2200" dirty="0" smtClean="0">
                <a:latin typeface="Arial (Body)"/>
                <a:ea typeface="MS PGothic" panose="020B0600070205080204" pitchFamily="34" charset="-128"/>
                <a:cs typeface="Arial" panose="020B0604020202020204" pitchFamily="34" charset="0"/>
              </a:rPr>
              <a:t>when initial H</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T</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P requests arrives at site, site creates:</a:t>
            </a:r>
          </a:p>
          <a:p>
            <a:pPr marL="741600" lvl="1" indent="-284400">
              <a:buClr>
                <a:srgbClr val="007FA3"/>
              </a:buClr>
              <a:buFontTx/>
              <a:buChar char="–"/>
            </a:pPr>
            <a:r>
              <a:rPr lang="en-US" altLang="en-US" sz="2200" dirty="0" smtClean="0">
                <a:latin typeface="Arial (Body)"/>
                <a:ea typeface="MS PGothic" panose="020B0600070205080204" pitchFamily="34" charset="-128"/>
                <a:cs typeface="Arial" panose="020B0604020202020204" pitchFamily="34" charset="0"/>
              </a:rPr>
              <a:t>unique I</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D</a:t>
            </a:r>
          </a:p>
          <a:p>
            <a:pPr marL="741600" lvl="1" indent="-284400">
              <a:buClr>
                <a:srgbClr val="007FA3"/>
              </a:buClr>
              <a:buFontTx/>
              <a:buChar char="–"/>
            </a:pPr>
            <a:r>
              <a:rPr lang="en-US" altLang="en-US" sz="2200" dirty="0" smtClean="0">
                <a:latin typeface="Arial (Body)"/>
                <a:ea typeface="MS PGothic" panose="020B0600070205080204" pitchFamily="34" charset="-128"/>
                <a:cs typeface="Arial" panose="020B0604020202020204" pitchFamily="34" charset="0"/>
              </a:rPr>
              <a:t>entry in backend database for I</a:t>
            </a:r>
            <a:r>
              <a:rPr lang="en-US" altLang="en-US" sz="100" dirty="0" smtClean="0">
                <a:latin typeface="Arial (Body)"/>
                <a:ea typeface="MS PGothic" panose="020B0600070205080204" pitchFamily="34" charset="-128"/>
                <a:cs typeface="Arial" panose="020B0604020202020204" pitchFamily="34" charset="0"/>
              </a:rPr>
              <a:t> </a:t>
            </a:r>
            <a:r>
              <a:rPr lang="en-US" altLang="en-US" sz="2200" dirty="0" smtClean="0">
                <a:latin typeface="Arial (Body)"/>
                <a:ea typeface="MS PGothic" panose="020B0600070205080204" pitchFamily="34" charset="-128"/>
                <a:cs typeface="Arial" panose="020B0604020202020204" pitchFamily="34" charset="0"/>
              </a:rPr>
              <a:t>D</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Cookies: keeping </a:t>
            </a:r>
            <a:r>
              <a:rPr lang="ja-JP" altLang="en-US" dirty="0"/>
              <a:t>“</a:t>
            </a:r>
            <a:r>
              <a:rPr lang="en-US" altLang="ja-JP" dirty="0"/>
              <a:t>state</a:t>
            </a:r>
            <a:r>
              <a:rPr lang="ja-JP" altLang="en-US" dirty="0"/>
              <a:t>”</a:t>
            </a:r>
            <a:endParaRPr lang="en-US" dirty="0"/>
          </a:p>
        </p:txBody>
      </p:sp>
      <p:pic>
        <p:nvPicPr>
          <p:cNvPr id="4" name="Picture 3" descr="A diagram of cookies in computer communication. A P C, the client host, and a server, the server host, are beside each other. A vertical line, time, draws down from each computer parallel to each other. 6 arrows bounce from 1 time line to the next and back, starting with the P C client host. Where the arrows touch the client host time line, the cookies are noted. When arrows touch the server host time line, an action is noted. Client host. Cookie, ebay, 8 7 3 4. Arrow to server, usual h t t p request message. Server host. Action, server creates I D 16 7 8 for user. Double ended arrow to cookie, entry in backend database. Arrow to client host, usual h t t p response, Set hyphen cookie colon 1 6 7 8. Client host. Cookie, amazon, 1 6 78, ebay, 8 7 3 4. Arrow to server, usual h t t p request message, cookie colon 1 6 7 8. Server host. Action, cookie specific action. Double ended arrow to cookie, access. Arrow to client host, usual h t t p response message. Client host. The incoming arrow from server host and the next outgoing arrow are spread further apart, indicating a week between actions. Cookie, amazon, 1 6 7 8, ebay, 8 7 3 4. Arrow to server, usual h t t p request message, cookie colon 1 6 7 8. Server host. Action, cookie specific action. Double ended arrow to cookie, access. Arrow to client host, usual h t t p response mess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2291" y="1682473"/>
            <a:ext cx="4559418" cy="4258277"/>
          </a:xfrm>
          <a:prstGeom prst="rect">
            <a:avLst/>
          </a:prstGeom>
        </p:spPr>
      </p:pic>
    </p:spTree>
    <p:extLst>
      <p:ext uri="{BB962C8B-B14F-4D97-AF65-F5344CB8AC3E}">
        <p14:creationId xmlns:p14="http://schemas.microsoft.com/office/powerpoint/2010/main" val="12635237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Cookies</a:t>
            </a:r>
            <a:endParaRPr lang="en-US" dirty="0"/>
          </a:p>
        </p:txBody>
      </p:sp>
      <p:sp>
        <p:nvSpPr>
          <p:cNvPr id="3" name="Text Placeholder 2"/>
          <p:cNvSpPr>
            <a:spLocks noGrp="1"/>
          </p:cNvSpPr>
          <p:nvPr>
            <p:ph type="body" idx="1"/>
          </p:nvPr>
        </p:nvSpPr>
        <p:spPr>
          <a:xfrm>
            <a:off x="457199" y="1600200"/>
            <a:ext cx="4144297" cy="2352367"/>
          </a:xfrm>
        </p:spPr>
        <p:txBody>
          <a:bodyPr/>
          <a:lstStyle/>
          <a:p>
            <a:pPr>
              <a:lnSpc>
                <a:spcPct val="75000"/>
              </a:lnSpc>
              <a:buFont typeface="Wingdings" panose="05000000000000000000" pitchFamily="2" charset="2"/>
              <a:buNone/>
            </a:pPr>
            <a:r>
              <a:rPr lang="en-US" altLang="en-US" sz="2000" b="1" dirty="0">
                <a:solidFill>
                  <a:schemeClr val="tx1"/>
                </a:solidFill>
                <a:latin typeface="+mn-lt"/>
              </a:rPr>
              <a:t>what cookies can be used for:</a:t>
            </a:r>
          </a:p>
          <a:p>
            <a:r>
              <a:rPr lang="en-US" altLang="en-US" sz="2000" dirty="0">
                <a:latin typeface="+mn-lt"/>
              </a:rPr>
              <a:t>authorization</a:t>
            </a:r>
          </a:p>
          <a:p>
            <a:r>
              <a:rPr lang="en-US" altLang="en-US" sz="2000" dirty="0">
                <a:latin typeface="+mn-lt"/>
              </a:rPr>
              <a:t>shopping carts</a:t>
            </a:r>
          </a:p>
          <a:p>
            <a:r>
              <a:rPr lang="en-US" altLang="en-US" sz="2000" dirty="0">
                <a:latin typeface="+mn-lt"/>
              </a:rPr>
              <a:t>recommendations</a:t>
            </a:r>
          </a:p>
          <a:p>
            <a:r>
              <a:rPr lang="en-US" altLang="en-US" sz="2000" dirty="0">
                <a:latin typeface="+mn-lt"/>
              </a:rPr>
              <a:t>user session state (Web e-mail</a:t>
            </a:r>
            <a:r>
              <a:rPr lang="en-US" altLang="en-US" sz="2000" dirty="0" smtClean="0">
                <a:latin typeface="+mn-lt"/>
              </a:rPr>
              <a:t>)</a:t>
            </a:r>
            <a:endParaRPr lang="en-US" altLang="en-US" sz="2000" dirty="0">
              <a:latin typeface="+mn-lt"/>
            </a:endParaRPr>
          </a:p>
        </p:txBody>
      </p:sp>
      <p:sp>
        <p:nvSpPr>
          <p:cNvPr id="4" name="Content Placeholder 3"/>
          <p:cNvSpPr>
            <a:spLocks noGrp="1"/>
          </p:cNvSpPr>
          <p:nvPr>
            <p:ph sz="quarter" idx="13"/>
          </p:nvPr>
        </p:nvSpPr>
        <p:spPr>
          <a:xfrm>
            <a:off x="460375" y="3996811"/>
            <a:ext cx="4141121" cy="2271252"/>
          </a:xfrm>
        </p:spPr>
        <p:txBody>
          <a:bodyPr/>
          <a:lstStyle/>
          <a:p>
            <a:pPr marL="0" indent="0">
              <a:spcBef>
                <a:spcPts val="1500"/>
              </a:spcBef>
              <a:buNone/>
            </a:pPr>
            <a:r>
              <a:rPr lang="en-US" altLang="en-US" sz="2000" b="1" dirty="0">
                <a:solidFill>
                  <a:schemeClr val="tx1"/>
                </a:solidFill>
                <a:latin typeface="+mn-lt"/>
              </a:rPr>
              <a:t>how to keep </a:t>
            </a:r>
            <a:r>
              <a:rPr lang="en-US" altLang="ja-JP" sz="2000" b="1" dirty="0">
                <a:solidFill>
                  <a:schemeClr val="tx1"/>
                </a:solidFill>
                <a:latin typeface="+mn-lt"/>
              </a:rPr>
              <a:t>“state”:</a:t>
            </a:r>
          </a:p>
          <a:p>
            <a:pPr>
              <a:spcBef>
                <a:spcPts val="1500"/>
              </a:spcBef>
              <a:buClr>
                <a:schemeClr val="tx2"/>
              </a:buClr>
              <a:buFont typeface="Arial" panose="020B0604020202020204" pitchFamily="34" charset="0"/>
              <a:buChar char="•"/>
            </a:pPr>
            <a:r>
              <a:rPr lang="en-US" altLang="en-US" sz="2000" dirty="0">
                <a:latin typeface="+mn-lt"/>
              </a:rPr>
              <a:t>protocol endpoints: maintain state at sender/receiver over multiple transactions</a:t>
            </a:r>
          </a:p>
          <a:p>
            <a:pPr>
              <a:spcBef>
                <a:spcPts val="1500"/>
              </a:spcBef>
              <a:buClr>
                <a:schemeClr val="tx2"/>
              </a:buClr>
              <a:buFont typeface="Arial" panose="020B0604020202020204" pitchFamily="34" charset="0"/>
              <a:buChar char="•"/>
            </a:pPr>
            <a:r>
              <a:rPr lang="en-US" altLang="en-US" sz="2000" dirty="0">
                <a:latin typeface="+mn-lt"/>
              </a:rPr>
              <a:t>cookies: http messages carry </a:t>
            </a:r>
            <a:r>
              <a:rPr lang="en-US" altLang="en-US" sz="2000" dirty="0" smtClean="0">
                <a:latin typeface="+mn-lt"/>
              </a:rPr>
              <a:t>state</a:t>
            </a:r>
            <a:endParaRPr lang="en-US" altLang="en-US" sz="2000" dirty="0">
              <a:latin typeface="+mn-lt"/>
            </a:endParaRPr>
          </a:p>
        </p:txBody>
      </p:sp>
      <p:sp>
        <p:nvSpPr>
          <p:cNvPr id="5" name="Content Placeholder 4"/>
          <p:cNvSpPr>
            <a:spLocks noGrp="1"/>
          </p:cNvSpPr>
          <p:nvPr>
            <p:ph sz="quarter" idx="14"/>
          </p:nvPr>
        </p:nvSpPr>
        <p:spPr>
          <a:xfrm>
            <a:off x="4734232" y="1600200"/>
            <a:ext cx="4129548" cy="2558630"/>
          </a:xfrm>
        </p:spPr>
        <p:txBody>
          <a:bodyPr/>
          <a:lstStyle/>
          <a:p>
            <a:pPr marL="0" indent="0">
              <a:spcBef>
                <a:spcPts val="1500"/>
              </a:spcBef>
              <a:buNone/>
            </a:pPr>
            <a:r>
              <a:rPr lang="en-US" altLang="en-US" sz="2000" b="1" dirty="0">
                <a:solidFill>
                  <a:schemeClr val="tx1"/>
                </a:solidFill>
                <a:latin typeface="+mn-lt"/>
              </a:rPr>
              <a:t>aside</a:t>
            </a:r>
          </a:p>
          <a:p>
            <a:pPr marL="0" indent="0">
              <a:spcBef>
                <a:spcPts val="1500"/>
              </a:spcBef>
              <a:buClr>
                <a:schemeClr val="tx2"/>
              </a:buClr>
              <a:buNone/>
            </a:pPr>
            <a:r>
              <a:rPr lang="en-US" altLang="en-US" sz="2000" b="1" dirty="0">
                <a:solidFill>
                  <a:schemeClr val="tx1"/>
                </a:solidFill>
                <a:latin typeface="+mn-lt"/>
              </a:rPr>
              <a:t>cookies and privacy:</a:t>
            </a:r>
          </a:p>
          <a:p>
            <a:pPr>
              <a:spcBef>
                <a:spcPts val="1500"/>
              </a:spcBef>
              <a:buClr>
                <a:schemeClr val="tx2"/>
              </a:buClr>
              <a:buFont typeface="Arial" panose="020B0604020202020204" pitchFamily="34" charset="0"/>
              <a:buChar char="•"/>
            </a:pPr>
            <a:r>
              <a:rPr lang="en-US" altLang="en-US" sz="2000" dirty="0">
                <a:latin typeface="+mn-lt"/>
              </a:rPr>
              <a:t>cookies permit sites to learn a lot about you</a:t>
            </a:r>
          </a:p>
          <a:p>
            <a:pPr>
              <a:spcBef>
                <a:spcPts val="1500"/>
              </a:spcBef>
              <a:buClr>
                <a:schemeClr val="tx2"/>
              </a:buClr>
              <a:buFont typeface="Arial" panose="020B0604020202020204" pitchFamily="34" charset="0"/>
              <a:buChar char="•"/>
            </a:pPr>
            <a:r>
              <a:rPr lang="en-US" altLang="en-US" sz="2000" dirty="0">
                <a:latin typeface="+mn-lt"/>
              </a:rPr>
              <a:t>you may supply name and e-mail to </a:t>
            </a:r>
            <a:r>
              <a:rPr lang="en-US" altLang="en-US" sz="2000" dirty="0" smtClean="0">
                <a:latin typeface="+mn-lt"/>
              </a:rPr>
              <a:t>sites</a:t>
            </a:r>
            <a:endParaRPr lang="en-US" altLang="en-US" sz="2000" dirty="0">
              <a:latin typeface="+mn-lt"/>
            </a:endParaRPr>
          </a:p>
        </p:txBody>
      </p:sp>
    </p:spTree>
    <p:extLst>
      <p:ext uri="{BB962C8B-B14F-4D97-AF65-F5344CB8AC3E}">
        <p14:creationId xmlns:p14="http://schemas.microsoft.com/office/powerpoint/2010/main" val="357851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txBox="1">
            <a:spLocks noGrp="1"/>
          </p:cNvSpPr>
          <p:nvPr>
            <p:ph type="title"/>
          </p:nvPr>
        </p:nvSpPr>
        <p:spPr/>
        <p:txBody>
          <a:bodyPr/>
          <a:lstStyle/>
          <a:p>
            <a:pPr>
              <a:spcBef>
                <a:spcPct val="0"/>
              </a:spcBef>
              <a:buClrTx/>
            </a:pPr>
            <a:r>
              <a:rPr lang="en-US" altLang="en-US" dirty="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Web Caches (Proxy Server)</a:t>
            </a:r>
            <a:endPar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sp>
        <p:nvSpPr>
          <p:cNvPr id="2" name="Text Placeholder 1"/>
          <p:cNvSpPr>
            <a:spLocks noGrp="1"/>
          </p:cNvSpPr>
          <p:nvPr>
            <p:ph type="body" idx="1"/>
          </p:nvPr>
        </p:nvSpPr>
        <p:spPr>
          <a:xfrm>
            <a:off x="457200" y="1600201"/>
            <a:ext cx="8229600" cy="522514"/>
          </a:xfrm>
        </p:spPr>
        <p:txBody>
          <a:bodyPr/>
          <a:lstStyle/>
          <a:p>
            <a:pPr marL="0" indent="0">
              <a:buNone/>
            </a:pPr>
            <a:r>
              <a:rPr lang="en-US" altLang="en-US" sz="2200" b="1" dirty="0">
                <a:solidFill>
                  <a:schemeClr val="tx1"/>
                </a:solidFill>
                <a:latin typeface="+mn-lt"/>
              </a:rPr>
              <a:t>goal:</a:t>
            </a:r>
            <a:r>
              <a:rPr lang="en-US" altLang="en-US" sz="2200" dirty="0">
                <a:latin typeface="+mn-lt"/>
              </a:rPr>
              <a:t> satisfy client request without involving origin </a:t>
            </a:r>
            <a:r>
              <a:rPr lang="en-US" altLang="en-US" sz="2200" dirty="0" smtClean="0">
                <a:latin typeface="+mn-lt"/>
              </a:rPr>
              <a:t>server</a:t>
            </a:r>
            <a:endParaRPr lang="en-US" altLang="en-US" sz="2200" dirty="0">
              <a:latin typeface="+mn-lt"/>
            </a:endParaRPr>
          </a:p>
        </p:txBody>
      </p:sp>
      <p:sp>
        <p:nvSpPr>
          <p:cNvPr id="4" name="Text Placeholder 3"/>
          <p:cNvSpPr>
            <a:spLocks noGrp="1"/>
          </p:cNvSpPr>
          <p:nvPr>
            <p:ph type="body" idx="2"/>
          </p:nvPr>
        </p:nvSpPr>
        <p:spPr>
          <a:xfrm>
            <a:off x="457200" y="2230134"/>
            <a:ext cx="3706585" cy="3769613"/>
          </a:xfrm>
        </p:spPr>
        <p:txBody>
          <a:bodyPr/>
          <a:lstStyle/>
          <a:p>
            <a:pPr marL="255600" indent="-255600"/>
            <a:r>
              <a:rPr lang="en-US" altLang="en-US" sz="2200" dirty="0">
                <a:latin typeface="+mn-lt"/>
              </a:rPr>
              <a:t>user sets browser: Web accesses via </a:t>
            </a:r>
            <a:r>
              <a:rPr lang="en-US" altLang="en-US" sz="2200" dirty="0" smtClean="0">
                <a:latin typeface="+mn-lt"/>
              </a:rPr>
              <a:t>cache</a:t>
            </a:r>
            <a:endParaRPr lang="en-US" altLang="en-US" sz="2200" dirty="0">
              <a:latin typeface="+mn-lt"/>
            </a:endParaRPr>
          </a:p>
          <a:p>
            <a:pPr marL="255600" indent="-255600"/>
            <a:r>
              <a:rPr lang="en-US" altLang="en-US" sz="2200" dirty="0">
                <a:latin typeface="+mn-lt"/>
              </a:rPr>
              <a:t>browser sends all </a:t>
            </a:r>
            <a:r>
              <a:rPr lang="en-US" altLang="en-US" sz="2200" dirty="0" smtClean="0">
                <a:latin typeface="+mn-lt"/>
              </a:rPr>
              <a:t>H</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P </a:t>
            </a:r>
            <a:r>
              <a:rPr lang="en-US" altLang="en-US" sz="2200" dirty="0">
                <a:latin typeface="+mn-lt"/>
              </a:rPr>
              <a:t>requests to cache</a:t>
            </a:r>
          </a:p>
          <a:p>
            <a:pPr marL="741600" lvl="1" indent="-284400"/>
            <a:r>
              <a:rPr lang="en-US" altLang="en-US" sz="2200" dirty="0">
                <a:latin typeface="+mn-lt"/>
              </a:rPr>
              <a:t>object in cache: cache returns </a:t>
            </a:r>
            <a:r>
              <a:rPr lang="en-US" altLang="en-US" sz="2200" dirty="0" smtClean="0">
                <a:latin typeface="+mn-lt"/>
              </a:rPr>
              <a:t>object</a:t>
            </a:r>
            <a:endParaRPr lang="en-US" altLang="en-US" sz="2200" dirty="0">
              <a:latin typeface="+mn-lt"/>
            </a:endParaRPr>
          </a:p>
          <a:p>
            <a:pPr marL="741600" lvl="1" indent="-284400"/>
            <a:r>
              <a:rPr lang="en-US" altLang="en-US" sz="2200" dirty="0">
                <a:latin typeface="+mn-lt"/>
              </a:rPr>
              <a:t>else cache requests object from origin server, then returns object to </a:t>
            </a:r>
            <a:r>
              <a:rPr lang="en-US" altLang="en-US" sz="2200" dirty="0" smtClean="0">
                <a:latin typeface="+mn-lt"/>
              </a:rPr>
              <a:t>client</a:t>
            </a:r>
            <a:endParaRPr lang="en-US" altLang="en-US" sz="2200" dirty="0">
              <a:latin typeface="+mn-lt"/>
            </a:endParaRPr>
          </a:p>
        </p:txBody>
      </p:sp>
      <p:pic>
        <p:nvPicPr>
          <p:cNvPr id="5" name="Picture 4" descr="A proxy server connects with two clients and two origin servers. Each device sends an H T T P request to the server, and receives an H T T P response from the serv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2332" y="2664047"/>
            <a:ext cx="4265744" cy="3018296"/>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About Web Caching</a:t>
            </a:r>
          </a:p>
        </p:txBody>
      </p:sp>
      <p:sp>
        <p:nvSpPr>
          <p:cNvPr id="3" name="Text Placeholder 2"/>
          <p:cNvSpPr>
            <a:spLocks noGrp="1"/>
          </p:cNvSpPr>
          <p:nvPr>
            <p:ph type="body" idx="1"/>
          </p:nvPr>
        </p:nvSpPr>
        <p:spPr>
          <a:xfrm>
            <a:off x="457199" y="1600200"/>
            <a:ext cx="3967843" cy="3804557"/>
          </a:xfrm>
        </p:spPr>
        <p:txBody>
          <a:bodyPr/>
          <a:lstStyle/>
          <a:p>
            <a:r>
              <a:rPr lang="en-US" altLang="en-US" sz="2400" dirty="0">
                <a:latin typeface="+mn-lt"/>
              </a:rPr>
              <a:t>cache acts as both client and server</a:t>
            </a:r>
          </a:p>
          <a:p>
            <a:pPr lvl="1"/>
            <a:r>
              <a:rPr lang="en-US" altLang="en-US" sz="2400" dirty="0">
                <a:latin typeface="+mn-lt"/>
              </a:rPr>
              <a:t>server for original requesting client</a:t>
            </a:r>
          </a:p>
          <a:p>
            <a:pPr lvl="1"/>
            <a:r>
              <a:rPr lang="en-US" altLang="en-US" sz="2400" dirty="0">
                <a:latin typeface="+mn-lt"/>
              </a:rPr>
              <a:t>client to origin server</a:t>
            </a:r>
          </a:p>
          <a:p>
            <a:r>
              <a:rPr lang="en-US" altLang="en-US" sz="2400" dirty="0">
                <a:latin typeface="+mn-lt"/>
              </a:rPr>
              <a:t>typically cache is installed by </a:t>
            </a:r>
            <a:r>
              <a:rPr lang="en-US" altLang="en-US" sz="2400" dirty="0" smtClean="0">
                <a:latin typeface="+mn-lt"/>
              </a:rPr>
              <a:t>I</a:t>
            </a:r>
            <a:r>
              <a:rPr lang="en-US" altLang="en-US" sz="100" dirty="0" smtClean="0">
                <a:latin typeface="+mn-lt"/>
              </a:rPr>
              <a:t> </a:t>
            </a:r>
            <a:r>
              <a:rPr lang="en-US" altLang="en-US" sz="2400" dirty="0" smtClean="0">
                <a:latin typeface="+mn-lt"/>
              </a:rPr>
              <a:t>S</a:t>
            </a:r>
            <a:r>
              <a:rPr lang="en-US" altLang="en-US" sz="100" dirty="0" smtClean="0">
                <a:latin typeface="+mn-lt"/>
              </a:rPr>
              <a:t> </a:t>
            </a:r>
            <a:r>
              <a:rPr lang="en-US" altLang="en-US" sz="2400" dirty="0" smtClean="0">
                <a:latin typeface="+mn-lt"/>
              </a:rPr>
              <a:t>P </a:t>
            </a:r>
            <a:r>
              <a:rPr lang="en-US" altLang="en-US" sz="2400" dirty="0">
                <a:latin typeface="+mn-lt"/>
              </a:rPr>
              <a:t>(university, company, residential </a:t>
            </a:r>
            <a:r>
              <a:rPr lang="en-US" altLang="en-US" sz="2400" dirty="0" smtClean="0">
                <a:latin typeface="+mn-lt"/>
              </a:rPr>
              <a:t>I</a:t>
            </a:r>
            <a:r>
              <a:rPr lang="en-US" altLang="en-US" sz="100" dirty="0" smtClean="0">
                <a:latin typeface="+mn-lt"/>
              </a:rPr>
              <a:t> </a:t>
            </a:r>
            <a:r>
              <a:rPr lang="en-US" altLang="en-US" sz="2400" dirty="0" smtClean="0">
                <a:latin typeface="+mn-lt"/>
              </a:rPr>
              <a:t>S</a:t>
            </a:r>
            <a:r>
              <a:rPr lang="en-US" altLang="en-US" sz="100" dirty="0" smtClean="0">
                <a:latin typeface="+mn-lt"/>
              </a:rPr>
              <a:t> </a:t>
            </a:r>
            <a:r>
              <a:rPr lang="en-US" altLang="en-US" sz="2400" dirty="0" smtClean="0">
                <a:latin typeface="+mn-lt"/>
              </a:rPr>
              <a:t>P)</a:t>
            </a:r>
            <a:endParaRPr lang="en-US" altLang="en-US" sz="2400" dirty="0">
              <a:latin typeface="+mn-lt"/>
            </a:endParaRPr>
          </a:p>
        </p:txBody>
      </p:sp>
      <p:sp>
        <p:nvSpPr>
          <p:cNvPr id="4" name="Text Placeholder 3"/>
          <p:cNvSpPr>
            <a:spLocks noGrp="1"/>
          </p:cNvSpPr>
          <p:nvPr>
            <p:ph type="body" idx="2"/>
          </p:nvPr>
        </p:nvSpPr>
        <p:spPr>
          <a:xfrm>
            <a:off x="4620986" y="1611083"/>
            <a:ext cx="4065814" cy="4675414"/>
          </a:xfrm>
        </p:spPr>
        <p:txBody>
          <a:bodyPr/>
          <a:lstStyle/>
          <a:p>
            <a:pPr>
              <a:buFont typeface="Wingdings" panose="05000000000000000000" pitchFamily="2" charset="2"/>
              <a:buNone/>
            </a:pPr>
            <a:r>
              <a:rPr lang="en-US" altLang="en-US" sz="2400" b="1" dirty="0">
                <a:solidFill>
                  <a:schemeClr val="tx1"/>
                </a:solidFill>
                <a:latin typeface="+mn-lt"/>
              </a:rPr>
              <a:t>why Web caching?</a:t>
            </a:r>
          </a:p>
          <a:p>
            <a:r>
              <a:rPr lang="en-US" altLang="en-US" sz="2400" dirty="0">
                <a:latin typeface="+mn-lt"/>
              </a:rPr>
              <a:t>reduce response time for client request</a:t>
            </a:r>
          </a:p>
          <a:p>
            <a:r>
              <a:rPr lang="en-US" altLang="en-US" sz="2400" dirty="0">
                <a:latin typeface="+mn-lt"/>
              </a:rPr>
              <a:t>reduce traffic on an </a:t>
            </a:r>
            <a:r>
              <a:rPr lang="en-US" altLang="en-US" sz="2400" dirty="0" smtClean="0">
                <a:latin typeface="+mn-lt"/>
              </a:rPr>
              <a:t>institution</a:t>
            </a:r>
            <a:r>
              <a:rPr lang="en-US" altLang="ja-JP" sz="2400" dirty="0" smtClean="0">
                <a:latin typeface="+mn-lt"/>
              </a:rPr>
              <a:t>’s </a:t>
            </a:r>
            <a:r>
              <a:rPr lang="en-US" altLang="ja-JP" sz="2400" dirty="0">
                <a:latin typeface="+mn-lt"/>
              </a:rPr>
              <a:t>access link</a:t>
            </a:r>
          </a:p>
          <a:p>
            <a:r>
              <a:rPr lang="en-US" altLang="en-US" sz="2400" dirty="0">
                <a:latin typeface="+mn-lt"/>
              </a:rPr>
              <a:t>Internet dense with caches: enables </a:t>
            </a:r>
            <a:r>
              <a:rPr lang="en-US" altLang="ja-JP" sz="2400" dirty="0" smtClean="0">
                <a:latin typeface="+mn-lt"/>
              </a:rPr>
              <a:t>“poor” content </a:t>
            </a:r>
            <a:r>
              <a:rPr lang="en-US" altLang="ja-JP" sz="2400" dirty="0">
                <a:latin typeface="+mn-lt"/>
              </a:rPr>
              <a:t>providers to effectively deliver content (so too does P2P file sharing</a:t>
            </a:r>
            <a:r>
              <a:rPr lang="en-US" altLang="ja-JP" sz="2400" dirty="0" smtClean="0">
                <a:latin typeface="+mn-lt"/>
              </a:rPr>
              <a:t>)</a:t>
            </a:r>
            <a:endParaRPr lang="en-US" altLang="en-US" sz="2400" dirty="0">
              <a:latin typeface="+mn-lt"/>
            </a:endParaRPr>
          </a:p>
        </p:txBody>
      </p:sp>
    </p:spTree>
    <p:extLst>
      <p:ext uri="{BB962C8B-B14F-4D97-AF65-F5344CB8AC3E}">
        <p14:creationId xmlns:p14="http://schemas.microsoft.com/office/powerpoint/2010/main" val="28163091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Caching Example: </a:t>
            </a:r>
            <a:r>
              <a:rPr lang="en-US" altLang="en-US" sz="2000" b="0" dirty="0" smtClean="0"/>
              <a:t>(1 of 2)</a:t>
            </a:r>
            <a:endParaRPr lang="en-US" sz="2000" b="0" dirty="0"/>
          </a:p>
        </p:txBody>
      </p:sp>
      <p:sp>
        <p:nvSpPr>
          <p:cNvPr id="3" name="Text Placeholder 2"/>
          <p:cNvSpPr>
            <a:spLocks noGrp="1"/>
          </p:cNvSpPr>
          <p:nvPr>
            <p:ph type="body" idx="1"/>
          </p:nvPr>
        </p:nvSpPr>
        <p:spPr>
          <a:xfrm>
            <a:off x="457201" y="1600201"/>
            <a:ext cx="4005469" cy="4571999"/>
          </a:xfrm>
        </p:spPr>
        <p:txBody>
          <a:bodyPr/>
          <a:lstStyle/>
          <a:p>
            <a:pPr marL="0" indent="0">
              <a:buClr>
                <a:srgbClr val="000099"/>
              </a:buClr>
              <a:buSzPct val="65000"/>
              <a:buFont typeface="Wingdings" charset="0"/>
              <a:buNone/>
              <a:defRPr/>
            </a:pPr>
            <a:r>
              <a:rPr lang="en-US" sz="2200" b="1" dirty="0">
                <a:solidFill>
                  <a:schemeClr val="tx1"/>
                </a:solidFill>
                <a:latin typeface="+mn-lt"/>
                <a:ea typeface="ＭＳ Ｐゴシック" charset="0"/>
                <a:cs typeface="ＭＳ Ｐゴシック" charset="0"/>
              </a:rPr>
              <a:t>assumptions:</a:t>
            </a:r>
          </a:p>
          <a:p>
            <a:pPr>
              <a:buClr>
                <a:schemeClr val="tx2"/>
              </a:buClr>
              <a:defRPr/>
            </a:pPr>
            <a:r>
              <a:rPr lang="en-US" sz="2200" dirty="0">
                <a:latin typeface="+mn-lt"/>
                <a:ea typeface="ＭＳ Ｐゴシック" charset="0"/>
                <a:cs typeface="ＭＳ Ｐゴシック" charset="0"/>
              </a:rPr>
              <a:t>avg object size: 100K bits</a:t>
            </a:r>
          </a:p>
          <a:p>
            <a:pPr>
              <a:buClr>
                <a:schemeClr val="tx2"/>
              </a:buClr>
              <a:defRPr/>
            </a:pPr>
            <a:r>
              <a:rPr lang="en-US" sz="2200" dirty="0">
                <a:latin typeface="+mn-lt"/>
                <a:ea typeface="ＭＳ Ｐゴシック" charset="0"/>
                <a:cs typeface="ＭＳ Ｐゴシック" charset="0"/>
              </a:rPr>
              <a:t>avg request rate from browsers to origin servers:15/sec</a:t>
            </a:r>
          </a:p>
          <a:p>
            <a:pPr>
              <a:buClr>
                <a:schemeClr val="tx2"/>
              </a:buClr>
              <a:defRPr/>
            </a:pPr>
            <a:r>
              <a:rPr lang="en-US" sz="2200" dirty="0">
                <a:latin typeface="+mn-lt"/>
                <a:ea typeface="ＭＳ Ｐゴシック" charset="0"/>
                <a:cs typeface="ＭＳ Ｐゴシック" charset="0"/>
              </a:rPr>
              <a:t>avg data rate to browsers: 1.50 </a:t>
            </a:r>
            <a:r>
              <a:rPr lang="en-US" sz="2200" dirty="0" smtClean="0">
                <a:latin typeface="+mn-lt"/>
                <a:ea typeface="ＭＳ Ｐゴシック" charset="0"/>
                <a:cs typeface="ＭＳ Ｐゴシック" charset="0"/>
              </a:rPr>
              <a:t>M</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s</a:t>
            </a:r>
            <a:endParaRPr lang="en-US" sz="2200" dirty="0">
              <a:latin typeface="+mn-lt"/>
              <a:ea typeface="ＭＳ Ｐゴシック" charset="0"/>
              <a:cs typeface="ＭＳ Ｐゴシック" charset="0"/>
            </a:endParaRPr>
          </a:p>
          <a:p>
            <a:pPr>
              <a:buClr>
                <a:schemeClr val="tx2"/>
              </a:buClr>
              <a:defRPr/>
            </a:pPr>
            <a:r>
              <a:rPr lang="en-US" sz="2200" dirty="0" smtClean="0">
                <a:latin typeface="+mn-lt"/>
                <a:ea typeface="ＭＳ Ｐゴシック" charset="0"/>
                <a:cs typeface="ＭＳ Ｐゴシック" charset="0"/>
              </a:rPr>
              <a:t>R</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T</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T </a:t>
            </a:r>
            <a:r>
              <a:rPr lang="en-US" sz="2200" dirty="0">
                <a:latin typeface="+mn-lt"/>
                <a:ea typeface="ＭＳ Ｐゴシック" charset="0"/>
                <a:cs typeface="ＭＳ Ｐゴシック" charset="0"/>
              </a:rPr>
              <a:t>from institutional router to any origin server: 2 sec</a:t>
            </a:r>
          </a:p>
          <a:p>
            <a:pPr>
              <a:buClr>
                <a:schemeClr val="tx2"/>
              </a:buClr>
              <a:defRPr/>
            </a:pPr>
            <a:r>
              <a:rPr lang="en-US" sz="2200" dirty="0">
                <a:latin typeface="+mn-lt"/>
                <a:ea typeface="ＭＳ Ｐゴシック" charset="0"/>
                <a:cs typeface="ＭＳ Ｐゴシック" charset="0"/>
              </a:rPr>
              <a:t>access link rate</a:t>
            </a:r>
            <a:r>
              <a:rPr lang="en-US" sz="2200" dirty="0" smtClean="0">
                <a:latin typeface="+mn-lt"/>
                <a:ea typeface="ＭＳ Ｐゴシック" charset="0"/>
                <a:cs typeface="ＭＳ Ｐゴシック" charset="0"/>
              </a:rPr>
              <a:t>: 1.54 M</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s</a:t>
            </a:r>
            <a:endParaRPr lang="en-US" sz="2200" dirty="0">
              <a:latin typeface="+mn-lt"/>
              <a:ea typeface="ＭＳ Ｐゴシック" charset="0"/>
              <a:cs typeface="ＭＳ Ｐゴシック" charset="0"/>
            </a:endParaRPr>
          </a:p>
        </p:txBody>
      </p:sp>
      <p:pic>
        <p:nvPicPr>
          <p:cNvPr id="4" name="Picture 3" descr="In the public internet, a router is connected to several origin servers. The router connects to another router in an institutional network via a 1.54 megabytes per second access link. In the institutional network, the router connects to a server and 3 P C’s via a 1 gigabyte per second L A N."/>
          <p:cNvPicPr>
            <a:picLocks noChangeAspect="1"/>
          </p:cNvPicPr>
          <p:nvPr/>
        </p:nvPicPr>
        <p:blipFill>
          <a:blip r:embed="rId2"/>
          <a:stretch>
            <a:fillRect/>
          </a:stretch>
        </p:blipFill>
        <p:spPr>
          <a:xfrm>
            <a:off x="4704182" y="1781044"/>
            <a:ext cx="3810330" cy="4291956"/>
          </a:xfrm>
          <a:prstGeom prst="rect">
            <a:avLst/>
          </a:prstGeom>
        </p:spPr>
      </p:pic>
    </p:spTree>
    <p:extLst>
      <p:ext uri="{BB962C8B-B14F-4D97-AF65-F5344CB8AC3E}">
        <p14:creationId xmlns:p14="http://schemas.microsoft.com/office/powerpoint/2010/main" val="13673143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txBox="1">
            <a:spLocks noGrp="1"/>
          </p:cNvSpPr>
          <p:nvPr>
            <p:ph type="title"/>
          </p:nvPr>
        </p:nvSpPr>
        <p:spPr>
          <a:xfrm>
            <a:off x="457200" y="604838"/>
            <a:ext cx="8229600" cy="708025"/>
          </a:xfrm>
        </p:spPr>
        <p:txBody>
          <a:bodyPr>
            <a:spAutoFit/>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Some Network Apps</a:t>
            </a:r>
            <a:endPar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sp>
        <p:nvSpPr>
          <p:cNvPr id="43011" name="Content Placeholder 2"/>
          <p:cNvSpPr txBox="1">
            <a:spLocks noGrp="1"/>
          </p:cNvSpPr>
          <p:nvPr>
            <p:ph type="body" idx="1"/>
          </p:nvPr>
        </p:nvSpPr>
        <p:spPr>
          <a:xfrm>
            <a:off x="457200" y="1600200"/>
            <a:ext cx="3697288" cy="4046538"/>
          </a:xfrm>
        </p:spPr>
        <p:txBody>
          <a:bodyPr>
            <a:spAutoFit/>
          </a:bodyPr>
          <a:lstStyle/>
          <a:p>
            <a:pPr marL="255588" indent="-255588">
              <a:buSzTx/>
              <a:buFontTx/>
              <a:buChar char="•"/>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e-mail</a:t>
            </a:r>
          </a:p>
          <a:p>
            <a:pPr marL="255588" indent="-255588">
              <a:buSzTx/>
              <a:buFontTx/>
              <a:buChar char="•"/>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web</a:t>
            </a:r>
          </a:p>
          <a:p>
            <a:pPr marL="255588" indent="-255588">
              <a:buSzTx/>
              <a:buFontTx/>
              <a:buChar char="•"/>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text messaging</a:t>
            </a:r>
          </a:p>
          <a:p>
            <a:pPr marL="255588" indent="-255588">
              <a:buSzTx/>
              <a:buFontTx/>
              <a:buChar char="•"/>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remote login</a:t>
            </a:r>
          </a:p>
          <a:p>
            <a:pPr marL="255588" indent="-255588">
              <a:buSzTx/>
              <a:buFontTx/>
              <a:buChar char="•"/>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P2P file sharing</a:t>
            </a:r>
          </a:p>
          <a:p>
            <a:pPr marL="255588" indent="-255588">
              <a:buSzTx/>
              <a:buFontTx/>
              <a:buChar char="•"/>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multi-user network games</a:t>
            </a:r>
          </a:p>
          <a:p>
            <a:pPr marL="255588" indent="-255588">
              <a:buSzTx/>
              <a:buFontTx/>
              <a:buChar char="•"/>
            </a:pPr>
            <a:r>
              <a:rPr lang="en-US" altLang="en-US" sz="22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streaming stored video (YouTube, Hulu, Netflix)</a:t>
            </a:r>
          </a:p>
        </p:txBody>
      </p:sp>
      <p:sp>
        <p:nvSpPr>
          <p:cNvPr id="2" name="Text Placeholder 1"/>
          <p:cNvSpPr>
            <a:spLocks noGrp="1"/>
          </p:cNvSpPr>
          <p:nvPr>
            <p:ph type="body" idx="2"/>
          </p:nvPr>
        </p:nvSpPr>
        <p:spPr>
          <a:xfrm>
            <a:off x="4618038" y="1593850"/>
            <a:ext cx="3794125" cy="4052888"/>
          </a:xfrm>
        </p:spPr>
        <p:txBody>
          <a:bodyPr/>
          <a:lstStyle/>
          <a:p>
            <a:pPr>
              <a:defRPr/>
            </a:pPr>
            <a:r>
              <a:rPr lang="en-US" altLang="en-US" sz="2200" dirty="0">
                <a:latin typeface="+mn-lt"/>
              </a:rPr>
              <a:t>voice over </a:t>
            </a:r>
            <a:r>
              <a:rPr lang="en-US" altLang="en-US" sz="2200" dirty="0" smtClean="0">
                <a:latin typeface="+mn-lt"/>
              </a:rPr>
              <a:t>I</a:t>
            </a:r>
            <a:r>
              <a:rPr lang="en-US" altLang="en-US" sz="100" dirty="0" smtClean="0">
                <a:latin typeface="+mn-lt"/>
              </a:rPr>
              <a:t> </a:t>
            </a:r>
            <a:r>
              <a:rPr lang="en-US" altLang="en-US" sz="2200" dirty="0" smtClean="0">
                <a:latin typeface="+mn-lt"/>
              </a:rPr>
              <a:t>P </a:t>
            </a:r>
            <a:r>
              <a:rPr lang="en-US" altLang="en-US" sz="2200" dirty="0">
                <a:latin typeface="+mn-lt"/>
              </a:rPr>
              <a:t>(e.g., Skype)</a:t>
            </a:r>
          </a:p>
          <a:p>
            <a:pPr>
              <a:defRPr/>
            </a:pPr>
            <a:r>
              <a:rPr lang="en-US" altLang="en-US" sz="2200" dirty="0">
                <a:latin typeface="+mn-lt"/>
              </a:rPr>
              <a:t>real-time video conferencing</a:t>
            </a:r>
          </a:p>
          <a:p>
            <a:pPr>
              <a:defRPr/>
            </a:pPr>
            <a:r>
              <a:rPr lang="en-US" altLang="en-US" sz="2200" dirty="0">
                <a:latin typeface="+mn-lt"/>
              </a:rPr>
              <a:t>social networking</a:t>
            </a:r>
          </a:p>
          <a:p>
            <a:pPr>
              <a:defRPr/>
            </a:pPr>
            <a:r>
              <a:rPr lang="en-US" altLang="en-US" sz="2200" dirty="0">
                <a:latin typeface="+mn-lt"/>
              </a:rPr>
              <a:t>search</a:t>
            </a:r>
          </a:p>
          <a:p>
            <a:pPr>
              <a:defRPr/>
            </a:pPr>
            <a:r>
              <a:rPr lang="en-US" altLang="en-US" sz="2200" dirty="0">
                <a:latin typeface="+mn-lt"/>
              </a:rPr>
              <a:t>…</a:t>
            </a:r>
          </a:p>
          <a:p>
            <a:pPr>
              <a:defRPr/>
            </a:pPr>
            <a:r>
              <a:rPr lang="en-US" altLang="en-US" sz="2200" dirty="0" smtClean="0">
                <a:latin typeface="+mn-lt"/>
              </a:rPr>
              <a:t>…</a:t>
            </a:r>
            <a:endParaRPr lang="en-US" altLang="en-US" sz="2200" dirty="0">
              <a:latin typeface="+mn-l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400" b="1" dirty="0" smtClean="0">
                <a:solidFill>
                  <a:schemeClr val="tx2"/>
                </a:solidFill>
                <a:latin typeface="Times New Roman" panose="02020603050405020304" pitchFamily="18" charset="0"/>
                <a:cs typeface="Times New Roman" panose="02020603050405020304" pitchFamily="18" charset="0"/>
              </a:rPr>
              <a:t>Caching Example: </a:t>
            </a:r>
            <a:r>
              <a:rPr lang="en-US" altLang="en-US" sz="2000" dirty="0" smtClean="0">
                <a:solidFill>
                  <a:schemeClr val="tx2"/>
                </a:solidFill>
                <a:latin typeface="Times New Roman" panose="02020603050405020304" pitchFamily="18" charset="0"/>
                <a:cs typeface="Times New Roman" panose="02020603050405020304" pitchFamily="18" charset="0"/>
              </a:rPr>
              <a:t>(2 of 2)</a:t>
            </a:r>
            <a:endParaRPr lang="en-US" sz="2000" dirty="0">
              <a:solidFill>
                <a:schemeClr val="tx2"/>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600200"/>
            <a:ext cx="3021835" cy="914400"/>
          </a:xfrm>
        </p:spPr>
        <p:txBody>
          <a:bodyPr/>
          <a:lstStyle/>
          <a:p>
            <a:pPr marL="342900" indent="-342900">
              <a:lnSpc>
                <a:spcPct val="85000"/>
              </a:lnSpc>
              <a:spcBef>
                <a:spcPct val="45000"/>
              </a:spcBef>
              <a:buClr>
                <a:srgbClr val="000099"/>
              </a:buClr>
              <a:buSzPct val="65000"/>
              <a:buFont typeface="Wingdings" charset="0"/>
              <a:buNone/>
              <a:defRPr/>
            </a:pPr>
            <a:r>
              <a:rPr lang="en-US" sz="2200" b="1" dirty="0">
                <a:solidFill>
                  <a:schemeClr val="tx1"/>
                </a:solidFill>
                <a:latin typeface="+mn-lt"/>
                <a:ea typeface="ＭＳ Ｐゴシック" charset="0"/>
                <a:cs typeface="ＭＳ Ｐゴシック" charset="0"/>
              </a:rPr>
              <a:t>consequences:</a:t>
            </a:r>
          </a:p>
          <a:p>
            <a:pPr marL="255600" indent="-255600">
              <a:spcBef>
                <a:spcPts val="1500"/>
              </a:spcBef>
              <a:buClr>
                <a:schemeClr val="tx2"/>
              </a:buClr>
              <a:buSzPct val="100000"/>
              <a:buFont typeface="Arial" panose="020B0604020202020204" pitchFamily="34" charset="0"/>
              <a:buChar char="•"/>
              <a:defRPr/>
            </a:pPr>
            <a:r>
              <a:rPr lang="en-US" sz="2200" dirty="0" smtClean="0">
                <a:latin typeface="+mn-lt"/>
                <a:ea typeface="ＭＳ Ｐゴシック" charset="0"/>
                <a:cs typeface="ＭＳ Ｐゴシック" charset="0"/>
              </a:rPr>
              <a:t>L</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A</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N </a:t>
            </a:r>
            <a:r>
              <a:rPr lang="en-US" sz="2200" dirty="0">
                <a:latin typeface="+mn-lt"/>
                <a:ea typeface="ＭＳ Ｐゴシック" charset="0"/>
                <a:cs typeface="ＭＳ Ｐゴシック" charset="0"/>
              </a:rPr>
              <a:t>utilization: 15</a:t>
            </a:r>
            <a:r>
              <a:rPr lang="en-US" sz="2200" dirty="0" smtClean="0">
                <a:latin typeface="+mn-lt"/>
                <a:ea typeface="ＭＳ Ｐゴシック" charset="0"/>
                <a:cs typeface="ＭＳ Ｐゴシック" charset="0"/>
              </a:rPr>
              <a:t>%</a:t>
            </a:r>
            <a:endParaRPr lang="en-US" sz="2200" dirty="0">
              <a:latin typeface="+mn-lt"/>
              <a:ea typeface="ＭＳ Ｐゴシック" charset="0"/>
              <a:cs typeface="ＭＳ Ｐゴシック" charset="0"/>
            </a:endParaRPr>
          </a:p>
        </p:txBody>
      </p:sp>
      <p:sp>
        <p:nvSpPr>
          <p:cNvPr id="4" name="Content Placeholder 3"/>
          <p:cNvSpPr>
            <a:spLocks noGrp="1"/>
          </p:cNvSpPr>
          <p:nvPr>
            <p:ph idx="13"/>
          </p:nvPr>
        </p:nvSpPr>
        <p:spPr>
          <a:xfrm>
            <a:off x="473721" y="2543706"/>
            <a:ext cx="3183879" cy="460749"/>
          </a:xfrm>
        </p:spPr>
        <p:txBody>
          <a:bodyPr anchor="ctr"/>
          <a:lstStyle/>
          <a:p>
            <a:pPr marL="255600" indent="-255600">
              <a:spcBef>
                <a:spcPts val="1500"/>
              </a:spcBef>
              <a:buClr>
                <a:schemeClr val="tx2"/>
              </a:buClr>
              <a:buFont typeface="Arial" panose="020B0604020202020204" pitchFamily="34" charset="0"/>
              <a:buChar char="•"/>
            </a:pPr>
            <a:r>
              <a:rPr lang="en-US" sz="2200" dirty="0">
                <a:latin typeface="+mn-lt"/>
                <a:ea typeface="ＭＳ Ｐゴシック" charset="0"/>
                <a:cs typeface="ＭＳ Ｐゴシック" charset="0"/>
              </a:rPr>
              <a:t>access link </a:t>
            </a:r>
            <a:r>
              <a:rPr lang="en-US" sz="2200" dirty="0" smtClean="0">
                <a:latin typeface="+mn-lt"/>
                <a:ea typeface="ＭＳ Ｐゴシック" charset="0"/>
                <a:cs typeface="ＭＳ Ｐゴシック" charset="0"/>
              </a:rPr>
              <a:t>utilization</a:t>
            </a:r>
            <a:endParaRPr lang="en-US" sz="2200" b="1" dirty="0">
              <a:solidFill>
                <a:schemeClr val="tx1"/>
              </a:solidFill>
              <a:latin typeface="+mn-lt"/>
              <a:ea typeface="ＭＳ Ｐゴシック" charset="0"/>
              <a:cs typeface="ＭＳ Ｐゴシック" charset="0"/>
            </a:endParaRPr>
          </a:p>
        </p:txBody>
      </p:sp>
      <p:pic>
        <p:nvPicPr>
          <p:cNvPr id="10" name="Picture 9" descr="Equals 99 percent, problem!"/>
          <p:cNvPicPr>
            <a:picLocks noChangeAspect="1"/>
          </p:cNvPicPr>
          <p:nvPr/>
        </p:nvPicPr>
        <p:blipFill rotWithShape="1">
          <a:blip r:embed="rId2">
            <a:extLst>
              <a:ext uri="{28A0092B-C50C-407E-A947-70E740481C1C}">
                <a14:useLocalDpi xmlns:a14="http://schemas.microsoft.com/office/drawing/2010/main" val="0"/>
              </a:ext>
            </a:extLst>
          </a:blip>
          <a:srcRect b="3829"/>
          <a:stretch/>
        </p:blipFill>
        <p:spPr>
          <a:xfrm>
            <a:off x="3490228" y="2271712"/>
            <a:ext cx="1564640" cy="725488"/>
          </a:xfrm>
          <a:prstGeom prst="rect">
            <a:avLst/>
          </a:prstGeom>
        </p:spPr>
      </p:pic>
      <p:sp>
        <p:nvSpPr>
          <p:cNvPr id="5" name="Content Placeholder 4"/>
          <p:cNvSpPr>
            <a:spLocks noGrp="1"/>
          </p:cNvSpPr>
          <p:nvPr>
            <p:ph idx="14"/>
          </p:nvPr>
        </p:nvSpPr>
        <p:spPr>
          <a:xfrm>
            <a:off x="473529" y="3050052"/>
            <a:ext cx="8229600" cy="423397"/>
          </a:xfrm>
        </p:spPr>
        <p:txBody>
          <a:bodyPr anchor="ctr"/>
          <a:lstStyle/>
          <a:p>
            <a:pPr marL="255600" indent="-255600">
              <a:spcBef>
                <a:spcPts val="1500"/>
              </a:spcBef>
              <a:buClr>
                <a:schemeClr val="tx2"/>
              </a:buClr>
              <a:buSzPct val="100000"/>
              <a:buFont typeface="Arial" panose="020B0604020202020204" pitchFamily="34" charset="0"/>
              <a:buChar char="•"/>
              <a:defRPr/>
            </a:pPr>
            <a:r>
              <a:rPr lang="en-US" sz="2200" dirty="0">
                <a:latin typeface="+mn-lt"/>
                <a:ea typeface="ＭＳ Ｐゴシック" charset="0"/>
                <a:cs typeface="ＭＳ Ｐゴシック" charset="0"/>
              </a:rPr>
              <a:t>total delay </a:t>
            </a:r>
            <a:r>
              <a:rPr lang="en-US" sz="2200" dirty="0" smtClean="0">
                <a:latin typeface="+mn-lt"/>
                <a:ea typeface="ＭＳ Ｐゴシック" charset="0"/>
                <a:cs typeface="ＭＳ Ｐゴシック" charset="0"/>
              </a:rPr>
              <a:t>= </a:t>
            </a:r>
            <a:r>
              <a:rPr lang="en-US" sz="2200" dirty="0">
                <a:latin typeface="+mn-lt"/>
                <a:ea typeface="ＭＳ Ｐゴシック" charset="0"/>
                <a:cs typeface="ＭＳ Ｐゴシック" charset="0"/>
              </a:rPr>
              <a:t>Internet delay + access delay + </a:t>
            </a:r>
            <a:r>
              <a:rPr lang="en-US" sz="2200" dirty="0" smtClean="0">
                <a:latin typeface="+mn-lt"/>
                <a:ea typeface="ＭＳ Ｐゴシック" charset="0"/>
                <a:cs typeface="ＭＳ Ｐゴシック" charset="0"/>
              </a:rPr>
              <a:t>L</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A</a:t>
            </a:r>
            <a:r>
              <a:rPr lang="en-US" sz="100" dirty="0" smtClean="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N delay</a:t>
            </a:r>
            <a:endParaRPr lang="en-US" sz="2200" dirty="0">
              <a:latin typeface="+mn-lt"/>
              <a:ea typeface="ＭＳ Ｐゴシック" charset="0"/>
              <a:cs typeface="ＭＳ Ｐゴシック" charset="0"/>
            </a:endParaRPr>
          </a:p>
        </p:txBody>
      </p:sp>
      <p:sp>
        <p:nvSpPr>
          <p:cNvPr id="6" name="Content Placeholder 5"/>
          <p:cNvSpPr>
            <a:spLocks noGrp="1"/>
          </p:cNvSpPr>
          <p:nvPr>
            <p:ph idx="15"/>
          </p:nvPr>
        </p:nvSpPr>
        <p:spPr>
          <a:xfrm>
            <a:off x="751114" y="3532652"/>
            <a:ext cx="7935686" cy="423397"/>
          </a:xfrm>
        </p:spPr>
        <p:txBody>
          <a:bodyPr anchor="ctr"/>
          <a:lstStyle/>
          <a:p>
            <a:r>
              <a:rPr lang="en-US" sz="2200" dirty="0">
                <a:latin typeface="+mn-lt"/>
                <a:ea typeface="ＭＳ Ｐゴシック" charset="0"/>
                <a:cs typeface="ＭＳ Ｐゴシック" charset="0"/>
              </a:rPr>
              <a:t>= </a:t>
            </a:r>
            <a:r>
              <a:rPr lang="en-US" sz="2200" dirty="0" smtClean="0">
                <a:latin typeface="+mn-lt"/>
                <a:ea typeface="ＭＳ Ｐゴシック" charset="0"/>
                <a:cs typeface="ＭＳ Ｐゴシック" charset="0"/>
              </a:rPr>
              <a:t>2 </a:t>
            </a:r>
            <a:r>
              <a:rPr lang="en-US" sz="2200" dirty="0">
                <a:latin typeface="+mn-lt"/>
                <a:ea typeface="ＭＳ Ｐゴシック" charset="0"/>
                <a:cs typeface="ＭＳ Ｐゴシック" charset="0"/>
              </a:rPr>
              <a:t>sec + minutes + usecs</a:t>
            </a:r>
            <a:endParaRPr lang="en-US" sz="2200" dirty="0">
              <a:latin typeface="+mn-lt"/>
            </a:endParaRPr>
          </a:p>
        </p:txBody>
      </p:sp>
    </p:spTree>
    <p:extLst>
      <p:ext uri="{BB962C8B-B14F-4D97-AF65-F5344CB8AC3E}">
        <p14:creationId xmlns:p14="http://schemas.microsoft.com/office/powerpoint/2010/main" val="575465633"/>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Caching Example: Fatter Access Link </a:t>
            </a:r>
            <a:r>
              <a:rPr lang="en-US" sz="2000" b="0" dirty="0" smtClean="0"/>
              <a:t>(1 of 2)</a:t>
            </a:r>
            <a:endParaRPr lang="en-US" sz="2000" b="0" dirty="0"/>
          </a:p>
        </p:txBody>
      </p:sp>
      <p:sp>
        <p:nvSpPr>
          <p:cNvPr id="3" name="Text Placeholder 2"/>
          <p:cNvSpPr>
            <a:spLocks noGrp="1"/>
          </p:cNvSpPr>
          <p:nvPr>
            <p:ph type="body" idx="1"/>
          </p:nvPr>
        </p:nvSpPr>
        <p:spPr>
          <a:xfrm>
            <a:off x="457200" y="1600201"/>
            <a:ext cx="4660232" cy="3565358"/>
          </a:xfrm>
        </p:spPr>
        <p:txBody>
          <a:bodyPr anchor="ctr"/>
          <a:lstStyle/>
          <a:p>
            <a:pPr marL="0" indent="0">
              <a:lnSpc>
                <a:spcPct val="85000"/>
              </a:lnSpc>
              <a:buClr>
                <a:srgbClr val="000099"/>
              </a:buClr>
              <a:buSzPct val="65000"/>
              <a:buNone/>
              <a:defRPr/>
            </a:pPr>
            <a:r>
              <a:rPr lang="en-US" sz="2400" b="1" dirty="0">
                <a:solidFill>
                  <a:schemeClr val="tx1"/>
                </a:solidFill>
                <a:latin typeface="+mn-lt"/>
                <a:ea typeface="ＭＳ Ｐゴシック" charset="0"/>
                <a:cs typeface="ＭＳ Ｐゴシック" charset="0"/>
              </a:rPr>
              <a:t>assumptions:</a:t>
            </a:r>
          </a:p>
          <a:p>
            <a:pPr>
              <a:buClr>
                <a:schemeClr val="tx2"/>
              </a:buClr>
              <a:buFont typeface="Arial" panose="020B0604020202020204" pitchFamily="34" charset="0"/>
              <a:buChar char="•"/>
              <a:defRPr/>
            </a:pPr>
            <a:r>
              <a:rPr lang="en-US" sz="2400" dirty="0">
                <a:latin typeface="+mn-lt"/>
                <a:ea typeface="ＭＳ Ｐゴシック" charset="0"/>
                <a:cs typeface="ＭＳ Ｐゴシック" charset="0"/>
              </a:rPr>
              <a:t>avg object size: 100K bits</a:t>
            </a:r>
          </a:p>
          <a:p>
            <a:pPr>
              <a:buClr>
                <a:schemeClr val="tx2"/>
              </a:buClr>
              <a:buFont typeface="Arial" panose="020B0604020202020204" pitchFamily="34" charset="0"/>
              <a:buChar char="•"/>
              <a:defRPr/>
            </a:pPr>
            <a:r>
              <a:rPr lang="en-US" sz="2400" dirty="0">
                <a:latin typeface="+mn-lt"/>
                <a:ea typeface="ＭＳ Ｐゴシック" charset="0"/>
                <a:cs typeface="ＭＳ Ｐゴシック" charset="0"/>
              </a:rPr>
              <a:t>avg request rate from browsers to origin servers:15/sec</a:t>
            </a:r>
          </a:p>
          <a:p>
            <a:pPr>
              <a:buClr>
                <a:schemeClr val="tx2"/>
              </a:buClr>
              <a:buFont typeface="Arial" panose="020B0604020202020204" pitchFamily="34" charset="0"/>
              <a:buChar char="•"/>
              <a:defRPr/>
            </a:pPr>
            <a:r>
              <a:rPr lang="en-US" sz="2400" dirty="0">
                <a:latin typeface="+mn-lt"/>
                <a:ea typeface="ＭＳ Ｐゴシック" charset="0"/>
                <a:cs typeface="ＭＳ Ｐゴシック" charset="0"/>
              </a:rPr>
              <a:t>avg data rate to browsers: 1.50 </a:t>
            </a:r>
            <a:r>
              <a:rPr lang="en-US" sz="2400" dirty="0" smtClean="0">
                <a:latin typeface="+mn-lt"/>
                <a:ea typeface="ＭＳ Ｐゴシック" charset="0"/>
                <a:cs typeface="ＭＳ Ｐゴシック" charset="0"/>
              </a:rPr>
              <a:t>M</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s</a:t>
            </a:r>
            <a:endParaRPr lang="en-US" sz="2400" dirty="0">
              <a:latin typeface="+mn-lt"/>
              <a:ea typeface="ＭＳ Ｐゴシック" charset="0"/>
              <a:cs typeface="ＭＳ Ｐゴシック" charset="0"/>
            </a:endParaRPr>
          </a:p>
          <a:p>
            <a:pPr>
              <a:buClr>
                <a:schemeClr val="tx2"/>
              </a:buClr>
              <a:buFont typeface="Arial" panose="020B0604020202020204" pitchFamily="34" charset="0"/>
              <a:buChar char="•"/>
              <a:defRPr/>
            </a:pPr>
            <a:r>
              <a:rPr lang="en-US" sz="2400" dirty="0" smtClean="0">
                <a:latin typeface="+mn-lt"/>
                <a:ea typeface="ＭＳ Ｐゴシック" charset="0"/>
                <a:cs typeface="ＭＳ Ｐゴシック" charset="0"/>
              </a:rPr>
              <a:t>R</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T</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T </a:t>
            </a:r>
            <a:r>
              <a:rPr lang="en-US" sz="2400" dirty="0">
                <a:latin typeface="+mn-lt"/>
                <a:ea typeface="ＭＳ Ｐゴシック" charset="0"/>
                <a:cs typeface="ＭＳ Ｐゴシック" charset="0"/>
              </a:rPr>
              <a:t>from institutional router to any origin server: 2 </a:t>
            </a:r>
            <a:r>
              <a:rPr lang="en-US" sz="2400" dirty="0" smtClean="0">
                <a:latin typeface="+mn-lt"/>
                <a:ea typeface="ＭＳ Ｐゴシック" charset="0"/>
                <a:cs typeface="ＭＳ Ｐゴシック" charset="0"/>
              </a:rPr>
              <a:t>sec</a:t>
            </a:r>
            <a:endParaRPr lang="en-US" sz="2400" dirty="0">
              <a:latin typeface="+mn-lt"/>
              <a:ea typeface="ＭＳ Ｐゴシック" charset="0"/>
              <a:cs typeface="ＭＳ Ｐゴシック" charset="0"/>
            </a:endParaRPr>
          </a:p>
        </p:txBody>
      </p:sp>
      <p:sp>
        <p:nvSpPr>
          <p:cNvPr id="4" name="Text Placeholder 3"/>
          <p:cNvSpPr>
            <a:spLocks noGrp="1"/>
          </p:cNvSpPr>
          <p:nvPr>
            <p:ph type="body" idx="2"/>
          </p:nvPr>
        </p:nvSpPr>
        <p:spPr>
          <a:xfrm>
            <a:off x="457200" y="5390148"/>
            <a:ext cx="2654968" cy="529390"/>
          </a:xfrm>
        </p:spPr>
        <p:txBody>
          <a:bodyPr/>
          <a:lstStyle/>
          <a:p>
            <a:pPr>
              <a:buClr>
                <a:schemeClr val="tx2"/>
              </a:buClr>
              <a:buFont typeface="Arial" panose="020B0604020202020204" pitchFamily="34" charset="0"/>
              <a:buChar char="•"/>
            </a:pPr>
            <a:r>
              <a:rPr lang="en-US" sz="2400" dirty="0">
                <a:latin typeface="+mn-lt"/>
                <a:ea typeface="ＭＳ Ｐゴシック" charset="0"/>
                <a:cs typeface="ＭＳ Ｐゴシック" charset="0"/>
              </a:rPr>
              <a:t>access link rate:</a:t>
            </a:r>
            <a:endParaRPr lang="en-US" sz="2400" dirty="0">
              <a:latin typeface="+mn-lt"/>
            </a:endParaRPr>
          </a:p>
        </p:txBody>
      </p:sp>
      <p:pic>
        <p:nvPicPr>
          <p:cNvPr id="9" name="Picture 8" descr="154 megabytes per second rather than 1.54 megabytes per secon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4745" y="5516506"/>
            <a:ext cx="2221230" cy="488950"/>
          </a:xfrm>
          <a:prstGeom prst="rect">
            <a:avLst/>
          </a:prstGeom>
        </p:spPr>
      </p:pic>
      <p:pic>
        <p:nvPicPr>
          <p:cNvPr id="6" name="Picture 5" descr="In the public internet, a router is connected to several origin servers. The router connects to another router in an institutional network via a 154 megabytes per second, rather than 1.54 megabytes per second, access link. In the institutional network, the router connects to a server and 3 P C’s via a 1 gigabyte per second L A N."/>
          <p:cNvPicPr>
            <a:picLocks noChangeAspect="1"/>
          </p:cNvPicPr>
          <p:nvPr/>
        </p:nvPicPr>
        <p:blipFill>
          <a:blip r:embed="rId3"/>
          <a:stretch>
            <a:fillRect/>
          </a:stretch>
        </p:blipFill>
        <p:spPr>
          <a:xfrm>
            <a:off x="5395835" y="1767759"/>
            <a:ext cx="3325379" cy="3547071"/>
          </a:xfrm>
          <a:prstGeom prst="rect">
            <a:avLst/>
          </a:prstGeom>
        </p:spPr>
      </p:pic>
    </p:spTree>
    <p:extLst>
      <p:ext uri="{BB962C8B-B14F-4D97-AF65-F5344CB8AC3E}">
        <p14:creationId xmlns:p14="http://schemas.microsoft.com/office/powerpoint/2010/main" val="41203401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dirty="0" smtClean="0">
                <a:solidFill>
                  <a:schemeClr val="tx2"/>
                </a:solidFill>
                <a:latin typeface="Times New Roman" panose="02020603050405020304" pitchFamily="18" charset="0"/>
                <a:cs typeface="Times New Roman" panose="02020603050405020304" pitchFamily="18" charset="0"/>
              </a:rPr>
              <a:t>Caching Example: Fatter Access Link </a:t>
            </a:r>
            <a:r>
              <a:rPr lang="en-US" sz="2000" dirty="0" smtClean="0">
                <a:solidFill>
                  <a:schemeClr val="tx2"/>
                </a:solidFill>
                <a:latin typeface="Times New Roman" panose="02020603050405020304" pitchFamily="18" charset="0"/>
                <a:cs typeface="Times New Roman" panose="02020603050405020304" pitchFamily="18" charset="0"/>
              </a:rPr>
              <a:t>(2 of 2)</a:t>
            </a:r>
            <a:endParaRPr lang="en-US" sz="2000" dirty="0">
              <a:solidFill>
                <a:schemeClr val="tx2"/>
              </a:solidFill>
              <a:latin typeface="Times New Roman" panose="02020603050405020304" pitchFamily="18" charset="0"/>
              <a:cs typeface="Times New Roman" panose="02020603050405020304" pitchFamily="18" charset="0"/>
            </a:endParaRPr>
          </a:p>
        </p:txBody>
      </p:sp>
      <p:sp>
        <p:nvSpPr>
          <p:cNvPr id="3" name="Text Placeholder 2"/>
          <p:cNvSpPr>
            <a:spLocks noGrp="1"/>
          </p:cNvSpPr>
          <p:nvPr>
            <p:ph idx="1"/>
          </p:nvPr>
        </p:nvSpPr>
        <p:spPr>
          <a:xfrm>
            <a:off x="457200" y="1600200"/>
            <a:ext cx="8229600" cy="934144"/>
          </a:xfrm>
        </p:spPr>
        <p:txBody>
          <a:bodyPr/>
          <a:lstStyle/>
          <a:p>
            <a:pPr marL="342900" indent="-342900">
              <a:lnSpc>
                <a:spcPct val="85000"/>
              </a:lnSpc>
              <a:spcBef>
                <a:spcPct val="45000"/>
              </a:spcBef>
              <a:buClr>
                <a:srgbClr val="000099"/>
              </a:buClr>
              <a:buSzPct val="65000"/>
              <a:buFont typeface="Wingdings" charset="0"/>
              <a:buNone/>
              <a:defRPr/>
            </a:pPr>
            <a:r>
              <a:rPr lang="en-US" sz="2400" b="1" dirty="0">
                <a:solidFill>
                  <a:schemeClr val="bg2"/>
                </a:solidFill>
                <a:latin typeface="+mn-lt"/>
                <a:ea typeface="ＭＳ Ｐゴシック" charset="0"/>
                <a:cs typeface="ＭＳ Ｐゴシック" charset="0"/>
              </a:rPr>
              <a:t>consequences:</a:t>
            </a:r>
          </a:p>
          <a:p>
            <a:pPr marL="255600" indent="-255600">
              <a:spcBef>
                <a:spcPts val="1500"/>
              </a:spcBef>
              <a:buClr>
                <a:schemeClr val="tx2"/>
              </a:buClr>
              <a:buFont typeface="Arial" panose="020B0604020202020204" pitchFamily="34" charset="0"/>
              <a:buChar char="•"/>
              <a:defRPr/>
            </a:pPr>
            <a:r>
              <a:rPr lang="en-US" sz="2400" dirty="0" smtClean="0">
                <a:latin typeface="+mn-lt"/>
                <a:ea typeface="ＭＳ Ｐゴシック" charset="0"/>
                <a:cs typeface="ＭＳ Ｐゴシック" charset="0"/>
              </a:rPr>
              <a:t>L</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A</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N </a:t>
            </a:r>
            <a:r>
              <a:rPr lang="en-US" sz="2400" dirty="0">
                <a:latin typeface="+mn-lt"/>
                <a:ea typeface="ＭＳ Ｐゴシック" charset="0"/>
                <a:cs typeface="ＭＳ Ｐゴシック" charset="0"/>
              </a:rPr>
              <a:t>utilization: 15</a:t>
            </a:r>
            <a:r>
              <a:rPr lang="en-US" sz="2400" dirty="0" smtClean="0">
                <a:latin typeface="+mn-lt"/>
                <a:ea typeface="ＭＳ Ｐゴシック" charset="0"/>
                <a:cs typeface="ＭＳ Ｐゴシック" charset="0"/>
              </a:rPr>
              <a:t>%</a:t>
            </a:r>
            <a:endParaRPr lang="en-US" sz="2400" dirty="0">
              <a:latin typeface="+mn-lt"/>
              <a:ea typeface="ＭＳ Ｐゴシック" charset="0"/>
              <a:cs typeface="ＭＳ Ｐゴシック" charset="0"/>
            </a:endParaRPr>
          </a:p>
        </p:txBody>
      </p:sp>
      <p:sp>
        <p:nvSpPr>
          <p:cNvPr id="5" name="Content Placeholder 4"/>
          <p:cNvSpPr>
            <a:spLocks noGrp="1"/>
          </p:cNvSpPr>
          <p:nvPr>
            <p:ph idx="13"/>
          </p:nvPr>
        </p:nvSpPr>
        <p:spPr>
          <a:xfrm>
            <a:off x="473720" y="2699736"/>
            <a:ext cx="3568891" cy="330304"/>
          </a:xfrm>
        </p:spPr>
        <p:txBody>
          <a:bodyPr anchor="ctr"/>
          <a:lstStyle/>
          <a:p>
            <a:pPr marL="255600" indent="-255600">
              <a:spcBef>
                <a:spcPts val="1500"/>
              </a:spcBef>
              <a:buClr>
                <a:schemeClr val="tx2"/>
              </a:buClr>
              <a:buFont typeface="Arial" panose="020B0604020202020204" pitchFamily="34" charset="0"/>
              <a:buChar char="•"/>
            </a:pPr>
            <a:r>
              <a:rPr lang="en-US" sz="2400" dirty="0">
                <a:latin typeface="+mn-lt"/>
                <a:ea typeface="ＭＳ Ｐゴシック" charset="0"/>
                <a:cs typeface="ＭＳ Ｐゴシック" charset="0"/>
              </a:rPr>
              <a:t>access link utilization</a:t>
            </a:r>
            <a:endParaRPr lang="en-US" sz="2400" dirty="0">
              <a:latin typeface="+mn-lt"/>
            </a:endParaRPr>
          </a:p>
        </p:txBody>
      </p:sp>
      <p:pic>
        <p:nvPicPr>
          <p:cNvPr id="15" name="Picture 14" descr="Equals 9.9% rather than 9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4708" y="2657928"/>
            <a:ext cx="1587500" cy="584200"/>
          </a:xfrm>
          <a:prstGeom prst="rect">
            <a:avLst/>
          </a:prstGeom>
        </p:spPr>
      </p:pic>
      <p:sp>
        <p:nvSpPr>
          <p:cNvPr id="6" name="Content Placeholder 5"/>
          <p:cNvSpPr>
            <a:spLocks noGrp="1"/>
          </p:cNvSpPr>
          <p:nvPr>
            <p:ph idx="14"/>
          </p:nvPr>
        </p:nvSpPr>
        <p:spPr>
          <a:xfrm>
            <a:off x="457200" y="3169816"/>
            <a:ext cx="8229600" cy="538850"/>
          </a:xfrm>
        </p:spPr>
        <p:txBody>
          <a:bodyPr anchor="ctr"/>
          <a:lstStyle/>
          <a:p>
            <a:pPr marL="255600" indent="-255600">
              <a:spcBef>
                <a:spcPts val="1500"/>
              </a:spcBef>
              <a:buClr>
                <a:schemeClr val="tx2"/>
              </a:buClr>
              <a:buFont typeface="Arial" panose="020B0604020202020204" pitchFamily="34" charset="0"/>
              <a:buChar char="•"/>
            </a:pPr>
            <a:r>
              <a:rPr lang="en-US" sz="2400" dirty="0">
                <a:latin typeface="+mn-lt"/>
                <a:ea typeface="ＭＳ Ｐゴシック" charset="0"/>
                <a:cs typeface="ＭＳ Ｐゴシック" charset="0"/>
              </a:rPr>
              <a:t>total delay </a:t>
            </a:r>
            <a:r>
              <a:rPr lang="en-US" sz="2400" dirty="0" smtClean="0">
                <a:latin typeface="+mn-lt"/>
                <a:ea typeface="ＭＳ Ｐゴシック" charset="0"/>
                <a:cs typeface="ＭＳ Ｐゴシック" charset="0"/>
              </a:rPr>
              <a:t>= </a:t>
            </a:r>
            <a:r>
              <a:rPr lang="en-US" sz="2400" dirty="0">
                <a:latin typeface="+mn-lt"/>
                <a:ea typeface="ＭＳ Ｐゴシック" charset="0"/>
                <a:cs typeface="ＭＳ Ｐゴシック" charset="0"/>
              </a:rPr>
              <a:t>Internet delay + access delay + </a:t>
            </a:r>
            <a:r>
              <a:rPr lang="en-US" sz="2400" dirty="0" smtClean="0">
                <a:latin typeface="+mn-lt"/>
                <a:ea typeface="ＭＳ Ｐゴシック" charset="0"/>
                <a:cs typeface="ＭＳ Ｐゴシック" charset="0"/>
              </a:rPr>
              <a:t>L</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A</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N delay</a:t>
            </a:r>
            <a:endParaRPr lang="en-US" sz="2400" dirty="0">
              <a:latin typeface="+mn-lt"/>
              <a:ea typeface="ＭＳ Ｐゴシック" charset="0"/>
              <a:cs typeface="ＭＳ Ｐゴシック" charset="0"/>
            </a:endParaRPr>
          </a:p>
        </p:txBody>
      </p:sp>
      <p:pic>
        <p:nvPicPr>
          <p:cNvPr id="12" name="Picture 11" descr="Equals 2 seconds + milliseconds rather than minutes, + u second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667" y="3741529"/>
            <a:ext cx="3429000" cy="850900"/>
          </a:xfrm>
          <a:prstGeom prst="rect">
            <a:avLst/>
          </a:prstGeom>
        </p:spPr>
      </p:pic>
      <p:sp>
        <p:nvSpPr>
          <p:cNvPr id="8" name="Content Placeholder 7"/>
          <p:cNvSpPr>
            <a:spLocks noGrp="1"/>
          </p:cNvSpPr>
          <p:nvPr>
            <p:ph idx="15"/>
          </p:nvPr>
        </p:nvSpPr>
        <p:spPr>
          <a:xfrm>
            <a:off x="457200" y="4725547"/>
            <a:ext cx="8229600" cy="623184"/>
          </a:xfrm>
        </p:spPr>
        <p:txBody>
          <a:bodyPr/>
          <a:lstStyle/>
          <a:p>
            <a:r>
              <a:rPr lang="en-US" altLang="en-US" sz="2400" b="1" dirty="0">
                <a:solidFill>
                  <a:schemeClr val="bg2"/>
                </a:solidFill>
                <a:latin typeface="+mn-lt"/>
              </a:rPr>
              <a:t>Cost:</a:t>
            </a:r>
            <a:r>
              <a:rPr lang="en-US" altLang="en-US" sz="2400" dirty="0">
                <a:latin typeface="+mn-lt"/>
              </a:rPr>
              <a:t> increased access link speed (not cheap</a:t>
            </a:r>
            <a:r>
              <a:rPr lang="en-US" altLang="en-US" sz="2400" dirty="0" smtClean="0">
                <a:latin typeface="+mn-lt"/>
              </a:rPr>
              <a:t>!)</a:t>
            </a:r>
            <a:endParaRPr lang="en-US" altLang="en-US" sz="2400" dirty="0">
              <a:latin typeface="+mn-lt"/>
            </a:endParaRPr>
          </a:p>
        </p:txBody>
      </p:sp>
    </p:spTree>
    <p:extLst>
      <p:ext uri="{BB962C8B-B14F-4D97-AF65-F5344CB8AC3E}">
        <p14:creationId xmlns:p14="http://schemas.microsoft.com/office/powerpoint/2010/main" val="4255831298"/>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Caching Example: Install Local Cache </a:t>
            </a:r>
            <a:r>
              <a:rPr lang="en-US" sz="2000" b="0" dirty="0" smtClean="0"/>
              <a:t>(1 of 3)</a:t>
            </a:r>
            <a:endParaRPr lang="en-US" sz="2000" b="0" dirty="0"/>
          </a:p>
        </p:txBody>
      </p:sp>
      <p:sp>
        <p:nvSpPr>
          <p:cNvPr id="3" name="Text Placeholder 2"/>
          <p:cNvSpPr>
            <a:spLocks noGrp="1"/>
          </p:cNvSpPr>
          <p:nvPr>
            <p:ph type="body" idx="1"/>
          </p:nvPr>
        </p:nvSpPr>
        <p:spPr>
          <a:xfrm>
            <a:off x="457200" y="1600200"/>
            <a:ext cx="4307305" cy="4784558"/>
          </a:xfrm>
        </p:spPr>
        <p:txBody>
          <a:bodyPr/>
          <a:lstStyle/>
          <a:p>
            <a:pPr>
              <a:lnSpc>
                <a:spcPct val="85000"/>
              </a:lnSpc>
              <a:buClr>
                <a:srgbClr val="000099"/>
              </a:buClr>
              <a:buSzPct val="65000"/>
              <a:buFont typeface="Wingdings" panose="05000000000000000000" pitchFamily="2" charset="2"/>
              <a:buNone/>
            </a:pPr>
            <a:r>
              <a:rPr lang="en-US" altLang="en-US" sz="2400" b="1" dirty="0">
                <a:solidFill>
                  <a:schemeClr val="tx1"/>
                </a:solidFill>
                <a:latin typeface="+mn-lt"/>
              </a:rPr>
              <a:t>assumptions:</a:t>
            </a:r>
          </a:p>
          <a:p>
            <a:pPr>
              <a:buClr>
                <a:schemeClr val="tx2"/>
              </a:buClr>
            </a:pPr>
            <a:r>
              <a:rPr lang="en-US" altLang="en-US" sz="2400" dirty="0">
                <a:latin typeface="+mn-lt"/>
              </a:rPr>
              <a:t>avg object size: 100K bits</a:t>
            </a:r>
          </a:p>
          <a:p>
            <a:pPr>
              <a:buClr>
                <a:schemeClr val="tx2"/>
              </a:buClr>
            </a:pPr>
            <a:r>
              <a:rPr lang="en-US" altLang="en-US" sz="2400" dirty="0">
                <a:latin typeface="+mn-lt"/>
              </a:rPr>
              <a:t>avg request rate from browsers to origin servers:15/sec</a:t>
            </a:r>
          </a:p>
          <a:p>
            <a:pPr>
              <a:buClr>
                <a:schemeClr val="tx2"/>
              </a:buClr>
            </a:pPr>
            <a:r>
              <a:rPr lang="en-US" altLang="en-US" sz="2400" dirty="0">
                <a:latin typeface="+mn-lt"/>
              </a:rPr>
              <a:t>avg data rate to browsers: 1.50 </a:t>
            </a:r>
            <a:r>
              <a:rPr lang="en-US" altLang="en-US" sz="2400" dirty="0" smtClean="0">
                <a:latin typeface="+mn-lt"/>
              </a:rPr>
              <a:t>M</a:t>
            </a:r>
            <a:r>
              <a:rPr lang="en-US" altLang="en-US" sz="100" dirty="0" smtClean="0">
                <a:latin typeface="+mn-lt"/>
              </a:rPr>
              <a:t> </a:t>
            </a:r>
            <a:r>
              <a:rPr lang="en-US" altLang="en-US" sz="2400" dirty="0" smtClean="0">
                <a:latin typeface="+mn-lt"/>
              </a:rPr>
              <a:t>b</a:t>
            </a:r>
            <a:r>
              <a:rPr lang="en-US" altLang="en-US" sz="100" dirty="0" smtClean="0">
                <a:latin typeface="+mn-lt"/>
              </a:rPr>
              <a:t> </a:t>
            </a:r>
            <a:r>
              <a:rPr lang="en-US" altLang="en-US" sz="2400" dirty="0" smtClean="0">
                <a:latin typeface="+mn-lt"/>
              </a:rPr>
              <a:t>p</a:t>
            </a:r>
            <a:r>
              <a:rPr lang="en-US" altLang="en-US" sz="100" dirty="0" smtClean="0">
                <a:latin typeface="+mn-lt"/>
              </a:rPr>
              <a:t> </a:t>
            </a:r>
            <a:r>
              <a:rPr lang="en-US" altLang="en-US" sz="2400" dirty="0" smtClean="0">
                <a:latin typeface="+mn-lt"/>
              </a:rPr>
              <a:t>s</a:t>
            </a:r>
            <a:endParaRPr lang="en-US" altLang="en-US" sz="2400" dirty="0">
              <a:latin typeface="+mn-lt"/>
            </a:endParaRPr>
          </a:p>
          <a:p>
            <a:pPr>
              <a:buClr>
                <a:schemeClr val="tx2"/>
              </a:buClr>
            </a:pPr>
            <a:r>
              <a:rPr lang="en-US" altLang="en-US" sz="2400" dirty="0">
                <a:latin typeface="+mn-lt"/>
              </a:rPr>
              <a:t>RTT from institutional router to any origin server: 2 sec</a:t>
            </a:r>
          </a:p>
          <a:p>
            <a:pPr>
              <a:buClr>
                <a:schemeClr val="tx2"/>
              </a:buClr>
            </a:pPr>
            <a:r>
              <a:rPr lang="en-US" altLang="en-US" sz="2400" dirty="0">
                <a:latin typeface="+mn-lt"/>
              </a:rPr>
              <a:t>access link rate: 1.54 </a:t>
            </a:r>
            <a:r>
              <a:rPr lang="en-US" altLang="en-US" sz="2400" dirty="0" smtClean="0">
                <a:latin typeface="+mn-lt"/>
              </a:rPr>
              <a:t>Mbps</a:t>
            </a:r>
            <a:endParaRPr lang="en-US" altLang="en-US" sz="2400" dirty="0">
              <a:latin typeface="+mn-lt"/>
            </a:endParaRPr>
          </a:p>
        </p:txBody>
      </p:sp>
      <p:pic>
        <p:nvPicPr>
          <p:cNvPr id="4" name="Picture 3" descr="In the public internet, a router is connected to several origin servers. The router connects to another router in an institutional network via a 1.54 megabytes per second access link. In the institutional network, the router connects to a local web cache and 3 P C’s via a 1 gigabyte per second L A N."/>
          <p:cNvPicPr>
            <a:picLocks noChangeAspect="1"/>
          </p:cNvPicPr>
          <p:nvPr/>
        </p:nvPicPr>
        <p:blipFill>
          <a:blip r:embed="rId2"/>
          <a:stretch>
            <a:fillRect/>
          </a:stretch>
        </p:blipFill>
        <p:spPr>
          <a:xfrm>
            <a:off x="4828673" y="1797729"/>
            <a:ext cx="3816427" cy="4389500"/>
          </a:xfrm>
          <a:prstGeom prst="rect">
            <a:avLst/>
          </a:prstGeom>
        </p:spPr>
      </p:pic>
    </p:spTree>
    <p:extLst>
      <p:ext uri="{BB962C8B-B14F-4D97-AF65-F5344CB8AC3E}">
        <p14:creationId xmlns:p14="http://schemas.microsoft.com/office/powerpoint/2010/main" val="110062457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dirty="0" smtClean="0">
                <a:solidFill>
                  <a:schemeClr val="tx2"/>
                </a:solidFill>
                <a:latin typeface="Times New Roman" panose="02020603050405020304" pitchFamily="18" charset="0"/>
                <a:cs typeface="Times New Roman" panose="02020603050405020304" pitchFamily="18" charset="0"/>
              </a:rPr>
              <a:t>Caching Example: Install Local Cache </a:t>
            </a:r>
            <a:r>
              <a:rPr lang="en-US" sz="2000" dirty="0" smtClean="0">
                <a:solidFill>
                  <a:schemeClr val="tx2"/>
                </a:solidFill>
                <a:latin typeface="Times New Roman" panose="02020603050405020304" pitchFamily="18" charset="0"/>
                <a:cs typeface="Times New Roman" panose="02020603050405020304" pitchFamily="18" charset="0"/>
              </a:rPr>
              <a:t>(2 of 3</a:t>
            </a:r>
            <a:r>
              <a:rPr lang="en-US" sz="2000" dirty="0">
                <a:solidFill>
                  <a:schemeClr val="tx2"/>
                </a:solidFill>
                <a:latin typeface="Times New Roman" panose="02020603050405020304" pitchFamily="18" charset="0"/>
                <a:cs typeface="Times New Roman" panose="02020603050405020304" pitchFamily="18" charset="0"/>
              </a:rPr>
              <a:t>)</a:t>
            </a:r>
          </a:p>
        </p:txBody>
      </p:sp>
      <p:sp>
        <p:nvSpPr>
          <p:cNvPr id="3" name="Content Placeholder 2"/>
          <p:cNvSpPr>
            <a:spLocks noGrp="1"/>
          </p:cNvSpPr>
          <p:nvPr>
            <p:ph idx="1"/>
          </p:nvPr>
        </p:nvSpPr>
        <p:spPr>
          <a:xfrm>
            <a:off x="457200" y="1600199"/>
            <a:ext cx="8229600" cy="2650672"/>
          </a:xfrm>
        </p:spPr>
        <p:txBody>
          <a:bodyPr/>
          <a:lstStyle/>
          <a:p>
            <a:pPr>
              <a:lnSpc>
                <a:spcPct val="85000"/>
              </a:lnSpc>
              <a:spcBef>
                <a:spcPct val="45000"/>
              </a:spcBef>
              <a:buClr>
                <a:srgbClr val="000099"/>
              </a:buClr>
              <a:buSzPct val="65000"/>
              <a:buFont typeface="Wingdings" panose="05000000000000000000" pitchFamily="2" charset="2"/>
              <a:buNone/>
            </a:pPr>
            <a:r>
              <a:rPr lang="en-US" altLang="en-US" sz="2400" b="1" dirty="0">
                <a:solidFill>
                  <a:schemeClr val="tx1"/>
                </a:solidFill>
                <a:latin typeface="+mn-lt"/>
              </a:rPr>
              <a:t>consequences:</a:t>
            </a:r>
          </a:p>
          <a:p>
            <a:pPr marL="255600" indent="-255600">
              <a:spcBef>
                <a:spcPts val="1500"/>
              </a:spcBef>
              <a:buClr>
                <a:schemeClr val="tx2"/>
              </a:buClr>
              <a:buFont typeface="Arial" panose="020B0604020202020204" pitchFamily="34" charset="0"/>
              <a:buChar char="•"/>
            </a:pPr>
            <a:r>
              <a:rPr lang="en-US" altLang="en-US" sz="2400" dirty="0">
                <a:latin typeface="+mn-lt"/>
              </a:rPr>
              <a:t>LAN utilization: 15%</a:t>
            </a:r>
          </a:p>
          <a:p>
            <a:pPr marL="255600" indent="-255600">
              <a:spcBef>
                <a:spcPts val="1500"/>
              </a:spcBef>
              <a:buClr>
                <a:schemeClr val="tx2"/>
              </a:buClr>
              <a:buFont typeface="Arial" panose="020B0604020202020204" pitchFamily="34" charset="0"/>
              <a:buChar char="•"/>
            </a:pPr>
            <a:r>
              <a:rPr lang="en-US" altLang="en-US" sz="2400" dirty="0">
                <a:latin typeface="+mn-lt"/>
              </a:rPr>
              <a:t>access link utilization = </a:t>
            </a:r>
            <a:r>
              <a:rPr lang="en-US" altLang="en-US" sz="2400" b="1" dirty="0" smtClean="0">
                <a:solidFill>
                  <a:schemeClr val="bg2"/>
                </a:solidFill>
                <a:latin typeface="+mn-lt"/>
              </a:rPr>
              <a:t>100?</a:t>
            </a:r>
            <a:endParaRPr lang="en-US" altLang="en-US" sz="2400" b="1" dirty="0">
              <a:solidFill>
                <a:schemeClr val="bg2"/>
              </a:solidFill>
              <a:latin typeface="+mn-lt"/>
            </a:endParaRPr>
          </a:p>
          <a:p>
            <a:pPr marL="255600" indent="-255600">
              <a:spcBef>
                <a:spcPts val="1500"/>
              </a:spcBef>
              <a:buClr>
                <a:schemeClr val="tx2"/>
              </a:buClr>
              <a:buFont typeface="Arial" panose="020B0604020202020204" pitchFamily="34" charset="0"/>
              <a:buChar char="•"/>
            </a:pPr>
            <a:r>
              <a:rPr lang="en-US" altLang="en-US" sz="2400" dirty="0">
                <a:latin typeface="+mn-lt"/>
              </a:rPr>
              <a:t>total </a:t>
            </a:r>
            <a:r>
              <a:rPr lang="en-US" altLang="en-US" sz="2400" dirty="0" smtClean="0">
                <a:latin typeface="+mn-lt"/>
              </a:rPr>
              <a:t>delay </a:t>
            </a:r>
            <a:r>
              <a:rPr lang="en-US" altLang="en-US" sz="2400" dirty="0">
                <a:latin typeface="+mn-lt"/>
              </a:rPr>
              <a:t>= Internet delay + access delay + LAN </a:t>
            </a:r>
            <a:r>
              <a:rPr lang="en-US" altLang="en-US" sz="2400" dirty="0" smtClean="0">
                <a:latin typeface="+mn-lt"/>
              </a:rPr>
              <a:t>delay 2 sec + minutes + usecs</a:t>
            </a:r>
            <a:endParaRPr lang="en-US" altLang="en-US" sz="2400" dirty="0">
              <a:latin typeface="+mn-lt"/>
            </a:endParaRPr>
          </a:p>
        </p:txBody>
      </p:sp>
      <p:sp>
        <p:nvSpPr>
          <p:cNvPr id="4" name="Content Placeholder 3"/>
          <p:cNvSpPr>
            <a:spLocks noGrp="1"/>
          </p:cNvSpPr>
          <p:nvPr>
            <p:ph idx="13"/>
          </p:nvPr>
        </p:nvSpPr>
        <p:spPr>
          <a:xfrm>
            <a:off x="473720" y="4459418"/>
            <a:ext cx="8213080" cy="520086"/>
          </a:xfrm>
        </p:spPr>
        <p:txBody>
          <a:bodyPr/>
          <a:lstStyle/>
          <a:p>
            <a:pPr marL="0" indent="0">
              <a:spcBef>
                <a:spcPts val="1500"/>
              </a:spcBef>
            </a:pPr>
            <a:r>
              <a:rPr lang="en-US" sz="2400" b="1" dirty="0">
                <a:latin typeface="+mn-lt"/>
              </a:rPr>
              <a:t>How to compute link utilization, delay</a:t>
            </a:r>
            <a:r>
              <a:rPr lang="en-US" sz="2400" b="1" dirty="0" smtClean="0">
                <a:latin typeface="+mn-lt"/>
              </a:rPr>
              <a:t>?</a:t>
            </a:r>
            <a:endParaRPr lang="en-US" sz="2400" b="1" dirty="0">
              <a:latin typeface="+mn-lt"/>
            </a:endParaRPr>
          </a:p>
        </p:txBody>
      </p:sp>
      <p:sp>
        <p:nvSpPr>
          <p:cNvPr id="5" name="Content Placeholder 4"/>
          <p:cNvSpPr>
            <a:spLocks noGrp="1"/>
          </p:cNvSpPr>
          <p:nvPr>
            <p:ph idx="14"/>
          </p:nvPr>
        </p:nvSpPr>
        <p:spPr>
          <a:xfrm>
            <a:off x="473720" y="5088834"/>
            <a:ext cx="8229600" cy="463827"/>
          </a:xfrm>
        </p:spPr>
        <p:txBody>
          <a:bodyPr/>
          <a:lstStyle/>
          <a:p>
            <a:r>
              <a:rPr lang="en-US" altLang="en-US" sz="2400" b="1" dirty="0">
                <a:solidFill>
                  <a:schemeClr val="tx1"/>
                </a:solidFill>
                <a:latin typeface="+mn-lt"/>
              </a:rPr>
              <a:t>Cost:</a:t>
            </a:r>
            <a:r>
              <a:rPr lang="en-US" altLang="en-US" sz="2400" dirty="0">
                <a:latin typeface="+mn-lt"/>
              </a:rPr>
              <a:t> web cache (cheap</a:t>
            </a:r>
            <a:r>
              <a:rPr lang="en-US" altLang="en-US" sz="2400" dirty="0" smtClean="0">
                <a:latin typeface="+mn-lt"/>
              </a:rPr>
              <a:t>!)</a:t>
            </a:r>
            <a:endParaRPr lang="en-US" altLang="en-US" sz="2400" dirty="0">
              <a:latin typeface="+mn-lt"/>
            </a:endParaRPr>
          </a:p>
        </p:txBody>
      </p:sp>
    </p:spTree>
    <p:extLst>
      <p:ext uri="{BB962C8B-B14F-4D97-AF65-F5344CB8AC3E}">
        <p14:creationId xmlns:p14="http://schemas.microsoft.com/office/powerpoint/2010/main" val="2809406396"/>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latin typeface="Times New Roman" panose="02020603050405020304" pitchFamily="18" charset="0"/>
                <a:cs typeface="Times New Roman" panose="02020603050405020304" pitchFamily="18" charset="0"/>
              </a:rPr>
              <a:t>Caching Example: Install Local Cache </a:t>
            </a:r>
            <a:r>
              <a:rPr lang="en-US" sz="2000" b="0" dirty="0">
                <a:solidFill>
                  <a:schemeClr val="tx2"/>
                </a:solidFill>
                <a:latin typeface="Times New Roman" panose="02020603050405020304" pitchFamily="18" charset="0"/>
                <a:cs typeface="Times New Roman" panose="02020603050405020304" pitchFamily="18" charset="0"/>
              </a:rPr>
              <a:t>(3 of 3)</a:t>
            </a:r>
            <a:endParaRPr lang="en-US" b="0" dirty="0"/>
          </a:p>
        </p:txBody>
      </p:sp>
      <p:sp>
        <p:nvSpPr>
          <p:cNvPr id="3" name="Text Placeholder 2"/>
          <p:cNvSpPr>
            <a:spLocks noGrp="1"/>
          </p:cNvSpPr>
          <p:nvPr>
            <p:ph type="body" idx="1"/>
          </p:nvPr>
        </p:nvSpPr>
        <p:spPr>
          <a:xfrm>
            <a:off x="457200" y="1600201"/>
            <a:ext cx="8229600" cy="2502090"/>
          </a:xfrm>
        </p:spPr>
        <p:txBody>
          <a:bodyPr/>
          <a:lstStyle/>
          <a:p>
            <a:pPr marL="0" indent="0">
              <a:buNone/>
              <a:tabLst>
                <a:tab pos="576263" algn="l"/>
              </a:tabLst>
            </a:pPr>
            <a:r>
              <a:rPr lang="en-US" altLang="en-US" sz="1800" b="1" dirty="0">
                <a:solidFill>
                  <a:schemeClr val="bg2"/>
                </a:solidFill>
                <a:latin typeface="+mn-lt"/>
              </a:rPr>
              <a:t>Calculating access link utilization, delay with cache:</a:t>
            </a:r>
          </a:p>
          <a:p>
            <a:pPr>
              <a:buClr>
                <a:schemeClr val="tx2"/>
              </a:buClr>
              <a:tabLst>
                <a:tab pos="576263" algn="l"/>
              </a:tabLst>
            </a:pPr>
            <a:r>
              <a:rPr lang="en-US" altLang="en-US" sz="1800" dirty="0">
                <a:latin typeface="+mn-lt"/>
              </a:rPr>
              <a:t>suppose cache hit rate is 0.4</a:t>
            </a:r>
          </a:p>
          <a:p>
            <a:pPr marL="741600" lvl="1" indent="-284400">
              <a:buClr>
                <a:schemeClr val="tx2"/>
              </a:buClr>
              <a:buFont typeface="Arial" panose="020B0604020202020204" pitchFamily="34" charset="0"/>
              <a:buChar char="−"/>
              <a:tabLst>
                <a:tab pos="576263" algn="l"/>
              </a:tabLst>
            </a:pPr>
            <a:r>
              <a:rPr lang="en-US" altLang="en-US" sz="1800" dirty="0">
                <a:latin typeface="+mn-lt"/>
              </a:rPr>
              <a:t>40% requests satisfied at cache, 60% requests satisfied at origin</a:t>
            </a:r>
          </a:p>
          <a:p>
            <a:pPr>
              <a:buClr>
                <a:schemeClr val="tx2"/>
              </a:buClr>
              <a:tabLst>
                <a:tab pos="576263" algn="l"/>
              </a:tabLst>
              <a:defRPr/>
            </a:pPr>
            <a:r>
              <a:rPr lang="en-US" sz="1800" dirty="0">
                <a:latin typeface="+mn-lt"/>
                <a:ea typeface="ＭＳ Ｐゴシック" charset="0"/>
                <a:cs typeface="ＭＳ Ｐゴシック" charset="0"/>
              </a:rPr>
              <a:t>access link utilization:</a:t>
            </a:r>
          </a:p>
          <a:p>
            <a:pPr marL="741600" lvl="1" indent="-284400">
              <a:buClr>
                <a:schemeClr val="tx2"/>
              </a:buClr>
              <a:buSzTx/>
              <a:buFont typeface="Arial" panose="020B0604020202020204" pitchFamily="34" charset="0"/>
              <a:buChar char="−"/>
              <a:tabLst>
                <a:tab pos="576263" algn="l"/>
              </a:tabLst>
              <a:defRPr/>
            </a:pPr>
            <a:r>
              <a:rPr lang="en-US" sz="1800" dirty="0">
                <a:latin typeface="+mn-lt"/>
                <a:ea typeface="ＭＳ Ｐゴシック" charset="0"/>
                <a:cs typeface="ＭＳ Ｐゴシック" charset="0"/>
              </a:rPr>
              <a:t>60% of requests use access link</a:t>
            </a:r>
          </a:p>
          <a:p>
            <a:pPr>
              <a:buClr>
                <a:schemeClr val="tx2"/>
              </a:buClr>
              <a:tabLst>
                <a:tab pos="576263" algn="l"/>
              </a:tabLst>
              <a:defRPr/>
            </a:pPr>
            <a:r>
              <a:rPr lang="en-US" sz="1800" dirty="0">
                <a:latin typeface="+mn-lt"/>
                <a:ea typeface="ＭＳ Ｐゴシック" charset="0"/>
                <a:cs typeface="ＭＳ Ｐゴシック" charset="0"/>
              </a:rPr>
              <a:t>data rate to browsers over access link</a:t>
            </a:r>
            <a:endParaRPr lang="en-US" dirty="0">
              <a:latin typeface="+mn-lt"/>
            </a:endParaRPr>
          </a:p>
        </p:txBody>
      </p:sp>
      <p:graphicFrame>
        <p:nvGraphicFramePr>
          <p:cNvPr id="9" name="Object 8" descr="Equals 0.6 times 1.50 megabits per second = 0.9 megabits per second."/>
          <p:cNvGraphicFramePr>
            <a:graphicFrameLocks noChangeAspect="1"/>
          </p:cNvGraphicFramePr>
          <p:nvPr>
            <p:extLst>
              <p:ext uri="{D42A27DB-BD31-4B8C-83A1-F6EECF244321}">
                <p14:modId xmlns:p14="http://schemas.microsoft.com/office/powerpoint/2010/main" val="80165125"/>
              </p:ext>
            </p:extLst>
          </p:nvPr>
        </p:nvGraphicFramePr>
        <p:xfrm>
          <a:off x="4648037" y="3771876"/>
          <a:ext cx="3151564" cy="347762"/>
        </p:xfrm>
        <a:graphic>
          <a:graphicData uri="http://schemas.openxmlformats.org/presentationml/2006/ole">
            <mc:AlternateContent xmlns:mc="http://schemas.openxmlformats.org/markup-compatibility/2006">
              <mc:Choice xmlns:v="urn:schemas-microsoft-com:vml" Requires="v">
                <p:oleObj spid="_x0000_s138286" name="Equation" r:id="rId3" imgW="1841400" imgH="203040" progId="Equation.DSMT4">
                  <p:embed/>
                </p:oleObj>
              </mc:Choice>
              <mc:Fallback>
                <p:oleObj name="Equation" r:id="rId3" imgW="1841400" imgH="203040" progId="Equation.DSMT4">
                  <p:embed/>
                  <p:pic>
                    <p:nvPicPr>
                      <p:cNvPr id="6" name="Object 5"/>
                      <p:cNvPicPr/>
                      <p:nvPr/>
                    </p:nvPicPr>
                    <p:blipFill>
                      <a:blip r:embed="rId4"/>
                      <a:stretch>
                        <a:fillRect/>
                      </a:stretch>
                    </p:blipFill>
                    <p:spPr>
                      <a:xfrm>
                        <a:off x="4648037" y="3771876"/>
                        <a:ext cx="3151564" cy="347762"/>
                      </a:xfrm>
                      <a:prstGeom prst="rect">
                        <a:avLst/>
                      </a:prstGeom>
                    </p:spPr>
                  </p:pic>
                </p:oleObj>
              </mc:Fallback>
            </mc:AlternateContent>
          </a:graphicData>
        </a:graphic>
      </p:graphicFrame>
      <p:sp>
        <p:nvSpPr>
          <p:cNvPr id="4" name="Content Placeholder 3"/>
          <p:cNvSpPr>
            <a:spLocks noGrp="1"/>
          </p:cNvSpPr>
          <p:nvPr>
            <p:ph sz="quarter" idx="13"/>
          </p:nvPr>
        </p:nvSpPr>
        <p:spPr>
          <a:xfrm>
            <a:off x="457200" y="4136356"/>
            <a:ext cx="2123768" cy="361898"/>
          </a:xfrm>
        </p:spPr>
        <p:txBody>
          <a:bodyPr/>
          <a:lstStyle/>
          <a:p>
            <a:pPr marL="741600" indent="-284400">
              <a:spcBef>
                <a:spcPts val="600"/>
              </a:spcBef>
              <a:buClr>
                <a:schemeClr val="tx2"/>
              </a:buClr>
              <a:buFont typeface="Verdana" panose="020B0604030504040204" pitchFamily="34" charset="0"/>
              <a:buChar char="–"/>
            </a:pPr>
            <a:r>
              <a:rPr lang="en-US" sz="1800" dirty="0" smtClean="0">
                <a:latin typeface="+mn-lt"/>
                <a:ea typeface="ＭＳ Ｐゴシック" charset="0"/>
                <a:cs typeface="ＭＳ Ｐゴシック" charset="0"/>
              </a:rPr>
              <a:t>utilization</a:t>
            </a:r>
            <a:endParaRPr lang="en-US" sz="1800" dirty="0">
              <a:latin typeface="+mn-lt"/>
            </a:endParaRPr>
          </a:p>
        </p:txBody>
      </p:sp>
      <p:graphicFrame>
        <p:nvGraphicFramePr>
          <p:cNvPr id="10" name="Object 9" descr="Equals start fraction 0.9 over 1.54 end fraction = 0.58."/>
          <p:cNvGraphicFramePr>
            <a:graphicFrameLocks noChangeAspect="1"/>
          </p:cNvGraphicFramePr>
          <p:nvPr>
            <p:extLst>
              <p:ext uri="{D42A27DB-BD31-4B8C-83A1-F6EECF244321}">
                <p14:modId xmlns:p14="http://schemas.microsoft.com/office/powerpoint/2010/main" val="3492752823"/>
              </p:ext>
            </p:extLst>
          </p:nvPr>
        </p:nvGraphicFramePr>
        <p:xfrm>
          <a:off x="2361844" y="4145559"/>
          <a:ext cx="1115644" cy="524015"/>
        </p:xfrm>
        <a:graphic>
          <a:graphicData uri="http://schemas.openxmlformats.org/presentationml/2006/ole">
            <mc:AlternateContent xmlns:mc="http://schemas.openxmlformats.org/markup-compatibility/2006">
              <mc:Choice xmlns:v="urn:schemas-microsoft-com:vml" Requires="v">
                <p:oleObj spid="_x0000_s138287" name="Equation" r:id="rId5" imgW="838080" imgH="393480" progId="Equation.DSMT4">
                  <p:embed/>
                </p:oleObj>
              </mc:Choice>
              <mc:Fallback>
                <p:oleObj name="Equation" r:id="rId5" imgW="838080" imgH="393480" progId="Equation.DSMT4">
                  <p:embed/>
                  <p:pic>
                    <p:nvPicPr>
                      <p:cNvPr id="11" name="Object 10" descr="Equals start fraction 0.9 over 1.54 end fraction = 0.58."/>
                      <p:cNvPicPr/>
                      <p:nvPr/>
                    </p:nvPicPr>
                    <p:blipFill>
                      <a:blip r:embed="rId6"/>
                      <a:stretch>
                        <a:fillRect/>
                      </a:stretch>
                    </p:blipFill>
                    <p:spPr>
                      <a:xfrm>
                        <a:off x="2361844" y="4145559"/>
                        <a:ext cx="1115644" cy="524015"/>
                      </a:xfrm>
                      <a:prstGeom prst="rect">
                        <a:avLst/>
                      </a:prstGeom>
                    </p:spPr>
                  </p:pic>
                </p:oleObj>
              </mc:Fallback>
            </mc:AlternateContent>
          </a:graphicData>
        </a:graphic>
      </p:graphicFrame>
      <p:sp>
        <p:nvSpPr>
          <p:cNvPr id="5" name="Content Placeholder 4"/>
          <p:cNvSpPr>
            <a:spLocks noGrp="1"/>
          </p:cNvSpPr>
          <p:nvPr>
            <p:ph sz="quarter" idx="14"/>
          </p:nvPr>
        </p:nvSpPr>
        <p:spPr>
          <a:xfrm>
            <a:off x="457201" y="4567901"/>
            <a:ext cx="2123768" cy="367640"/>
          </a:xfrm>
        </p:spPr>
        <p:txBody>
          <a:bodyPr/>
          <a:lstStyle/>
          <a:p>
            <a:pPr marL="255600">
              <a:spcBef>
                <a:spcPts val="1500"/>
              </a:spcBef>
              <a:buClr>
                <a:schemeClr val="tx2"/>
              </a:buClr>
              <a:buFont typeface="Arial" panose="020B0604020202020204" pitchFamily="34" charset="0"/>
              <a:buChar char="•"/>
            </a:pPr>
            <a:r>
              <a:rPr lang="en-US" sz="1800" dirty="0">
                <a:latin typeface="+mn-lt"/>
                <a:ea typeface="ＭＳ Ｐゴシック" charset="0"/>
                <a:cs typeface="ＭＳ Ｐゴシック" charset="0"/>
              </a:rPr>
              <a:t>total </a:t>
            </a:r>
            <a:r>
              <a:rPr lang="en-US" sz="1800" dirty="0" smtClean="0">
                <a:latin typeface="+mn-lt"/>
                <a:ea typeface="ＭＳ Ｐゴシック" charset="0"/>
                <a:cs typeface="ＭＳ Ｐゴシック" charset="0"/>
              </a:rPr>
              <a:t>delay</a:t>
            </a:r>
            <a:endParaRPr lang="en-US" sz="1800" dirty="0">
              <a:latin typeface="+mn-lt"/>
              <a:ea typeface="ＭＳ Ｐゴシック" charset="0"/>
              <a:cs typeface="ＭＳ Ｐゴシック" charset="0"/>
            </a:endParaRPr>
          </a:p>
        </p:txBody>
      </p:sp>
      <p:sp>
        <p:nvSpPr>
          <p:cNvPr id="6" name="Content Placeholder 5"/>
          <p:cNvSpPr>
            <a:spLocks noGrp="1"/>
          </p:cNvSpPr>
          <p:nvPr>
            <p:ph sz="quarter" idx="15"/>
          </p:nvPr>
        </p:nvSpPr>
        <p:spPr>
          <a:xfrm>
            <a:off x="457200" y="4931515"/>
            <a:ext cx="840658" cy="418795"/>
          </a:xfrm>
        </p:spPr>
        <p:txBody>
          <a:bodyPr/>
          <a:lstStyle/>
          <a:p>
            <a:pPr marL="741600" indent="-284400">
              <a:spcBef>
                <a:spcPts val="600"/>
              </a:spcBef>
              <a:buClr>
                <a:schemeClr val="tx2"/>
              </a:buClr>
              <a:buFont typeface="Verdana" panose="020B0604030504040204" pitchFamily="34" charset="0"/>
              <a:buChar char="–"/>
            </a:pPr>
            <a:r>
              <a:rPr lang="en-US" sz="1800" dirty="0" smtClean="0">
                <a:latin typeface="+mn-lt"/>
              </a:rPr>
              <a:t> </a:t>
            </a:r>
            <a:endParaRPr lang="en-US" sz="1800" dirty="0">
              <a:latin typeface="+mn-lt"/>
            </a:endParaRPr>
          </a:p>
        </p:txBody>
      </p:sp>
      <p:graphicFrame>
        <p:nvGraphicFramePr>
          <p:cNvPr id="11" name="Object 10" descr="Equals 0.6 times the delay from origin servers + 0.4 times the delay when satisfied at cache."/>
          <p:cNvGraphicFramePr>
            <a:graphicFrameLocks noChangeAspect="1"/>
          </p:cNvGraphicFramePr>
          <p:nvPr>
            <p:extLst>
              <p:ext uri="{D42A27DB-BD31-4B8C-83A1-F6EECF244321}">
                <p14:modId xmlns:p14="http://schemas.microsoft.com/office/powerpoint/2010/main" val="914505271"/>
              </p:ext>
            </p:extLst>
          </p:nvPr>
        </p:nvGraphicFramePr>
        <p:xfrm>
          <a:off x="1231627" y="4989140"/>
          <a:ext cx="7329680" cy="366481"/>
        </p:xfrm>
        <a:graphic>
          <a:graphicData uri="http://schemas.openxmlformats.org/presentationml/2006/ole">
            <mc:AlternateContent xmlns:mc="http://schemas.openxmlformats.org/markup-compatibility/2006">
              <mc:Choice xmlns:v="urn:schemas-microsoft-com:vml" Requires="v">
                <p:oleObj spid="_x0000_s138288" name="Equation" r:id="rId7" imgW="4825800" imgH="241200" progId="Equation.DSMT4">
                  <p:embed/>
                </p:oleObj>
              </mc:Choice>
              <mc:Fallback>
                <p:oleObj name="Equation" r:id="rId7" imgW="4825800" imgH="241200" progId="Equation.DSMT4">
                  <p:embed/>
                  <p:pic>
                    <p:nvPicPr>
                      <p:cNvPr id="7" name="Object 6"/>
                      <p:cNvPicPr/>
                      <p:nvPr/>
                    </p:nvPicPr>
                    <p:blipFill>
                      <a:blip r:embed="rId8"/>
                      <a:stretch>
                        <a:fillRect/>
                      </a:stretch>
                    </p:blipFill>
                    <p:spPr>
                      <a:xfrm>
                        <a:off x="1231627" y="4989140"/>
                        <a:ext cx="7329680" cy="366481"/>
                      </a:xfrm>
                      <a:prstGeom prst="rect">
                        <a:avLst/>
                      </a:prstGeom>
                    </p:spPr>
                  </p:pic>
                </p:oleObj>
              </mc:Fallback>
            </mc:AlternateContent>
          </a:graphicData>
        </a:graphic>
      </p:graphicFrame>
      <p:sp>
        <p:nvSpPr>
          <p:cNvPr id="7" name="Content Placeholder 6"/>
          <p:cNvSpPr>
            <a:spLocks noGrp="1"/>
          </p:cNvSpPr>
          <p:nvPr>
            <p:ph sz="quarter" idx="16"/>
          </p:nvPr>
        </p:nvSpPr>
        <p:spPr>
          <a:xfrm>
            <a:off x="457200" y="5341930"/>
            <a:ext cx="1008124" cy="431229"/>
          </a:xfrm>
        </p:spPr>
        <p:txBody>
          <a:bodyPr/>
          <a:lstStyle/>
          <a:p>
            <a:pPr marL="741600" indent="-285750">
              <a:spcBef>
                <a:spcPts val="600"/>
              </a:spcBef>
              <a:buClr>
                <a:schemeClr val="tx2"/>
              </a:buClr>
              <a:buFont typeface="Verdana" panose="020B0604030504040204" pitchFamily="34" charset="0"/>
              <a:buChar char="–"/>
            </a:pPr>
            <a:r>
              <a:rPr lang="en-US" sz="1800" dirty="0" smtClean="0">
                <a:latin typeface="+mn-lt"/>
              </a:rPr>
              <a:t> </a:t>
            </a:r>
            <a:endParaRPr lang="en-US" sz="1800" dirty="0">
              <a:latin typeface="+mn-lt"/>
            </a:endParaRPr>
          </a:p>
        </p:txBody>
      </p:sp>
      <p:graphicFrame>
        <p:nvGraphicFramePr>
          <p:cNvPr id="12" name="Object 11" descr="Equals 0.6 times 2.01 + 0.4 approximate milliseconds = approximately 1.2 seconds."/>
          <p:cNvGraphicFramePr>
            <a:graphicFrameLocks noChangeAspect="1"/>
          </p:cNvGraphicFramePr>
          <p:nvPr>
            <p:extLst>
              <p:ext uri="{D42A27DB-BD31-4B8C-83A1-F6EECF244321}">
                <p14:modId xmlns:p14="http://schemas.microsoft.com/office/powerpoint/2010/main" val="3710875698"/>
              </p:ext>
            </p:extLst>
          </p:nvPr>
        </p:nvGraphicFramePr>
        <p:xfrm>
          <a:off x="1262260" y="5361816"/>
          <a:ext cx="4459956" cy="385175"/>
        </p:xfrm>
        <a:graphic>
          <a:graphicData uri="http://schemas.openxmlformats.org/presentationml/2006/ole">
            <mc:AlternateContent xmlns:mc="http://schemas.openxmlformats.org/markup-compatibility/2006">
              <mc:Choice xmlns:v="urn:schemas-microsoft-com:vml" Requires="v">
                <p:oleObj spid="_x0000_s138289" name="Equation" r:id="rId9" imgW="2793960" imgH="241200" progId="Equation.DSMT4">
                  <p:embed/>
                </p:oleObj>
              </mc:Choice>
              <mc:Fallback>
                <p:oleObj name="Equation" r:id="rId9" imgW="2793960" imgH="241200" progId="Equation.DSMT4">
                  <p:embed/>
                  <p:pic>
                    <p:nvPicPr>
                      <p:cNvPr id="8" name="Object 7"/>
                      <p:cNvPicPr/>
                      <p:nvPr/>
                    </p:nvPicPr>
                    <p:blipFill>
                      <a:blip r:embed="rId10"/>
                      <a:stretch>
                        <a:fillRect/>
                      </a:stretch>
                    </p:blipFill>
                    <p:spPr>
                      <a:xfrm>
                        <a:off x="1262260" y="5361816"/>
                        <a:ext cx="4459956" cy="385175"/>
                      </a:xfrm>
                      <a:prstGeom prst="rect">
                        <a:avLst/>
                      </a:prstGeom>
                    </p:spPr>
                  </p:pic>
                </p:oleObj>
              </mc:Fallback>
            </mc:AlternateContent>
          </a:graphicData>
        </a:graphic>
      </p:graphicFrame>
      <p:sp>
        <p:nvSpPr>
          <p:cNvPr id="8" name="Content Placeholder 7"/>
          <p:cNvSpPr>
            <a:spLocks noGrp="1"/>
          </p:cNvSpPr>
          <p:nvPr>
            <p:ph sz="quarter" idx="17"/>
          </p:nvPr>
        </p:nvSpPr>
        <p:spPr>
          <a:xfrm>
            <a:off x="457200" y="5712538"/>
            <a:ext cx="8229600" cy="500063"/>
          </a:xfrm>
        </p:spPr>
        <p:txBody>
          <a:bodyPr/>
          <a:lstStyle/>
          <a:p>
            <a:pPr marL="741600" indent="-285750">
              <a:spcBef>
                <a:spcPts val="600"/>
              </a:spcBef>
              <a:buClr>
                <a:schemeClr val="tx2"/>
              </a:buClr>
              <a:buFont typeface="Verdana" panose="020B0604030504040204" pitchFamily="34" charset="0"/>
              <a:buChar char="–"/>
            </a:pPr>
            <a:r>
              <a:rPr lang="en-US" sz="1800" dirty="0">
                <a:latin typeface="+mn-lt"/>
                <a:ea typeface="ＭＳ Ｐゴシック" charset="0"/>
                <a:cs typeface="ＭＳ Ｐゴシック" charset="0"/>
              </a:rPr>
              <a:t>less than with 154 M b p s link (and cheaper too</a:t>
            </a:r>
            <a:r>
              <a:rPr lang="en-US" sz="1800" dirty="0" smtClean="0">
                <a:latin typeface="+mn-lt"/>
                <a:ea typeface="ＭＳ Ｐゴシック" charset="0"/>
                <a:cs typeface="ＭＳ Ｐゴシック" charset="0"/>
              </a:rPr>
              <a:t>!)</a:t>
            </a:r>
            <a:endParaRPr lang="en-US" sz="1800" dirty="0">
              <a:latin typeface="+mn-lt"/>
            </a:endParaRPr>
          </a:p>
        </p:txBody>
      </p:sp>
    </p:spTree>
    <p:extLst>
      <p:ext uri="{BB962C8B-B14F-4D97-AF65-F5344CB8AC3E}">
        <p14:creationId xmlns:p14="http://schemas.microsoft.com/office/powerpoint/2010/main" val="21262309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Conditional </a:t>
            </a:r>
            <a:r>
              <a:rPr lang="en-US" altLang="en-US" dirty="0" smtClean="0"/>
              <a:t>GET</a:t>
            </a:r>
            <a:endParaRPr lang="en-US" dirty="0"/>
          </a:p>
        </p:txBody>
      </p:sp>
      <p:sp>
        <p:nvSpPr>
          <p:cNvPr id="3" name="Text Placeholder 2"/>
          <p:cNvSpPr>
            <a:spLocks noGrp="1"/>
          </p:cNvSpPr>
          <p:nvPr>
            <p:ph type="body" idx="1"/>
          </p:nvPr>
        </p:nvSpPr>
        <p:spPr>
          <a:xfrm>
            <a:off x="457200" y="1600200"/>
            <a:ext cx="3510643" cy="4784271"/>
          </a:xfrm>
        </p:spPr>
        <p:txBody>
          <a:bodyPr/>
          <a:lstStyle/>
          <a:p>
            <a:r>
              <a:rPr lang="en-US" altLang="en-US" sz="1800" b="1" dirty="0">
                <a:solidFill>
                  <a:schemeClr val="tx1"/>
                </a:solidFill>
                <a:latin typeface="+mn-lt"/>
              </a:rPr>
              <a:t>Goal:</a:t>
            </a:r>
            <a:r>
              <a:rPr lang="en-US" altLang="en-US" sz="1800" dirty="0">
                <a:latin typeface="+mn-lt"/>
              </a:rPr>
              <a:t> </a:t>
            </a:r>
            <a:r>
              <a:rPr lang="en-US" altLang="en-US" sz="1800" dirty="0" smtClean="0">
                <a:latin typeface="+mn-lt"/>
              </a:rPr>
              <a:t>don</a:t>
            </a:r>
            <a:r>
              <a:rPr lang="en-US" altLang="ja-JP" sz="1800" dirty="0" smtClean="0">
                <a:latin typeface="+mn-lt"/>
              </a:rPr>
              <a:t>’t </a:t>
            </a:r>
            <a:r>
              <a:rPr lang="en-US" altLang="ja-JP" sz="1800" dirty="0">
                <a:latin typeface="+mn-lt"/>
              </a:rPr>
              <a:t>send object if cache has up-to-date cached version</a:t>
            </a:r>
          </a:p>
          <a:p>
            <a:pPr lvl="1"/>
            <a:r>
              <a:rPr lang="en-US" altLang="en-US" sz="1800" dirty="0">
                <a:latin typeface="+mn-lt"/>
              </a:rPr>
              <a:t>no object transmission delay</a:t>
            </a:r>
          </a:p>
          <a:p>
            <a:pPr lvl="1"/>
            <a:r>
              <a:rPr lang="en-US" altLang="en-US" sz="1800" dirty="0">
                <a:latin typeface="+mn-lt"/>
              </a:rPr>
              <a:t>lower link utilization</a:t>
            </a:r>
          </a:p>
          <a:p>
            <a:r>
              <a:rPr lang="en-US" altLang="en-US" sz="1800" b="1" dirty="0">
                <a:solidFill>
                  <a:schemeClr val="tx1"/>
                </a:solidFill>
                <a:latin typeface="+mn-lt"/>
              </a:rPr>
              <a:t>cache: </a:t>
            </a:r>
            <a:r>
              <a:rPr lang="en-US" altLang="en-US" sz="1800" dirty="0">
                <a:latin typeface="+mn-lt"/>
              </a:rPr>
              <a:t>specify date of cached copy in </a:t>
            </a:r>
            <a:r>
              <a:rPr lang="en-US" altLang="en-US" sz="1800" dirty="0" smtClean="0">
                <a:latin typeface="+mn-lt"/>
              </a:rPr>
              <a:t>H</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P </a:t>
            </a:r>
            <a:r>
              <a:rPr lang="en-US" altLang="en-US" sz="1800" dirty="0">
                <a:latin typeface="+mn-lt"/>
              </a:rPr>
              <a:t>request</a:t>
            </a:r>
          </a:p>
          <a:p>
            <a:pPr marL="441325" lvl="1" indent="19050">
              <a:buFont typeface="Wingdings" panose="05000000000000000000" pitchFamily="2" charset="2"/>
              <a:buNone/>
            </a:pPr>
            <a:r>
              <a:rPr lang="en-US" altLang="en-US" sz="1800" b="1" dirty="0">
                <a:latin typeface="+mn-lt"/>
                <a:cs typeface="Courier New" panose="02070309020205020404" pitchFamily="49" charset="0"/>
              </a:rPr>
              <a:t>If-modified-since: &lt;</a:t>
            </a:r>
            <a:r>
              <a:rPr lang="en-US" altLang="en-US" sz="1800" b="1" dirty="0" smtClean="0">
                <a:latin typeface="+mn-lt"/>
                <a:cs typeface="Courier New" panose="02070309020205020404" pitchFamily="49" charset="0"/>
              </a:rPr>
              <a:t>date&gt;</a:t>
            </a:r>
            <a:endParaRPr lang="en-US" altLang="en-US" sz="1800" b="1" dirty="0">
              <a:latin typeface="+mn-lt"/>
              <a:cs typeface="Courier New" panose="02070309020205020404" pitchFamily="49" charset="0"/>
            </a:endParaRPr>
          </a:p>
          <a:p>
            <a:r>
              <a:rPr lang="en-US" altLang="en-US" sz="1800" b="1" dirty="0">
                <a:solidFill>
                  <a:schemeClr val="tx1"/>
                </a:solidFill>
                <a:latin typeface="+mn-lt"/>
              </a:rPr>
              <a:t>server: </a:t>
            </a:r>
            <a:r>
              <a:rPr lang="en-US" altLang="en-US" sz="1800" dirty="0">
                <a:latin typeface="+mn-lt"/>
              </a:rPr>
              <a:t>response contains no object if cached copy is up-to-date</a:t>
            </a:r>
            <a:r>
              <a:rPr lang="en-US" altLang="en-US" sz="1800" dirty="0" smtClean="0">
                <a:latin typeface="+mn-lt"/>
              </a:rPr>
              <a:t>:</a:t>
            </a:r>
            <a:endParaRPr lang="en-US" altLang="en-US" sz="1800" dirty="0">
              <a:latin typeface="+mn-lt"/>
            </a:endParaRPr>
          </a:p>
          <a:p>
            <a:pPr marL="441325" lvl="1" indent="19050">
              <a:buFont typeface="Wingdings" panose="05000000000000000000" pitchFamily="2" charset="2"/>
              <a:buNone/>
            </a:pPr>
            <a:r>
              <a:rPr lang="en-US" altLang="en-US" sz="1800" b="1" dirty="0" smtClean="0">
                <a:latin typeface="+mn-lt"/>
                <a:cs typeface="Courier New" panose="02070309020205020404" pitchFamily="49" charset="0"/>
              </a:rPr>
              <a:t>H</a:t>
            </a:r>
            <a:r>
              <a:rPr lang="en-US" altLang="en-US" sz="100" b="1" dirty="0" smtClean="0">
                <a:latin typeface="+mn-lt"/>
                <a:cs typeface="Courier New" panose="02070309020205020404" pitchFamily="49" charset="0"/>
              </a:rPr>
              <a:t> </a:t>
            </a:r>
            <a:r>
              <a:rPr lang="en-US" altLang="en-US" sz="1800" b="1" dirty="0" smtClean="0">
                <a:latin typeface="+mn-lt"/>
                <a:cs typeface="Courier New" panose="02070309020205020404" pitchFamily="49" charset="0"/>
              </a:rPr>
              <a:t>T</a:t>
            </a:r>
            <a:r>
              <a:rPr lang="en-US" altLang="en-US" sz="100" b="1" dirty="0" smtClean="0">
                <a:latin typeface="+mn-lt"/>
                <a:cs typeface="Courier New" panose="02070309020205020404" pitchFamily="49" charset="0"/>
              </a:rPr>
              <a:t> </a:t>
            </a:r>
            <a:r>
              <a:rPr lang="en-US" altLang="en-US" sz="1800" b="1" dirty="0" smtClean="0">
                <a:latin typeface="+mn-lt"/>
                <a:cs typeface="Courier New" panose="02070309020205020404" pitchFamily="49" charset="0"/>
              </a:rPr>
              <a:t>T</a:t>
            </a:r>
            <a:r>
              <a:rPr lang="en-US" altLang="en-US" sz="100" b="1" dirty="0" smtClean="0">
                <a:latin typeface="+mn-lt"/>
                <a:cs typeface="Courier New" panose="02070309020205020404" pitchFamily="49" charset="0"/>
              </a:rPr>
              <a:t> </a:t>
            </a:r>
            <a:r>
              <a:rPr lang="en-US" altLang="en-US" sz="1800" b="1" dirty="0" smtClean="0">
                <a:latin typeface="+mn-lt"/>
                <a:cs typeface="Courier New" panose="02070309020205020404" pitchFamily="49" charset="0"/>
              </a:rPr>
              <a:t>P/1.0 </a:t>
            </a:r>
            <a:r>
              <a:rPr lang="en-US" altLang="en-US" sz="1800" b="1" dirty="0">
                <a:latin typeface="+mn-lt"/>
                <a:cs typeface="Courier New" panose="02070309020205020404" pitchFamily="49" charset="0"/>
              </a:rPr>
              <a:t>304 Not </a:t>
            </a:r>
            <a:r>
              <a:rPr lang="en-US" altLang="en-US" sz="1800" b="1" dirty="0" smtClean="0">
                <a:latin typeface="+mn-lt"/>
                <a:cs typeface="Courier New" panose="02070309020205020404" pitchFamily="49" charset="0"/>
              </a:rPr>
              <a:t>Modified</a:t>
            </a:r>
            <a:endParaRPr lang="en-US" altLang="en-US" sz="1800" dirty="0">
              <a:latin typeface="+mn-lt"/>
              <a:cs typeface="Courier New" panose="02070309020205020404" pitchFamily="49" charset="0"/>
            </a:endParaRPr>
          </a:p>
        </p:txBody>
      </p:sp>
      <p:pic>
        <p:nvPicPr>
          <p:cNvPr id="4" name="Picture 3" descr="A diagram has 2 parts. Part 1. A P C, client, and a server are connected. Starting at client, an arrow indicates toward the server, H T T P request message, I f hyphen modified hyphen since colon left angle bracket date right angle bracket. Object not modified before left angle bracket date right angle bracket. From here, an arrow indicates back toward the client side, H T T P response, H T T P forward slash 1 period 0, 304 Not Modified. Part 2. Starting at client, an arrow indicates toward the server, H T T P request message, If hyphen modified hyphen since colon left angle bracket date right angle bracket. Object modified after left angle bracket date right angle bracket. An arrow indicates back toward the client side, H T T P response, H T T P forward slash 1 period 0 200 O K, left angle bracket data right angle bracket."/>
          <p:cNvPicPr>
            <a:picLocks noChangeAspect="1"/>
          </p:cNvPicPr>
          <p:nvPr/>
        </p:nvPicPr>
        <p:blipFill>
          <a:blip r:embed="rId2"/>
          <a:stretch>
            <a:fillRect/>
          </a:stretch>
        </p:blipFill>
        <p:spPr>
          <a:xfrm>
            <a:off x="4170071" y="1613584"/>
            <a:ext cx="4428800" cy="4514454"/>
          </a:xfrm>
          <a:prstGeom prst="rect">
            <a:avLst/>
          </a:prstGeom>
        </p:spPr>
      </p:pic>
    </p:spTree>
    <p:extLst>
      <p:ext uri="{BB962C8B-B14F-4D97-AF65-F5344CB8AC3E}">
        <p14:creationId xmlns:p14="http://schemas.microsoft.com/office/powerpoint/2010/main" val="17697099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txBox="1">
            <a:spLocks noGrp="1"/>
          </p:cNvSpPr>
          <p:nvPr>
            <p:ph type="title"/>
          </p:nvPr>
        </p:nvSpPr>
        <p:spPr/>
        <p:txBody>
          <a:bodyPr/>
          <a:lstStyle/>
          <a:p>
            <a:pPr>
              <a:spcBef>
                <a:spcPct val="0"/>
              </a:spcBef>
              <a:buFont typeface="Times New Roman" panose="02020603050405020304" pitchFamily="18" charset="0"/>
              <a:buNone/>
            </a:pPr>
            <a:r>
              <a:rPr lang="en-IN" altLang="en-US" sz="3400" b="1"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Learning Objectives </a:t>
            </a:r>
            <a:r>
              <a:rPr lang="en-IN" altLang="en-US" sz="20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(3 of 7)</a:t>
            </a:r>
          </a:p>
        </p:txBody>
      </p:sp>
      <p:sp>
        <p:nvSpPr>
          <p:cNvPr id="3" name="Text Placeholder 2"/>
          <p:cNvSpPr>
            <a:spLocks noGrp="1"/>
          </p:cNvSpPr>
          <p:nvPr>
            <p:ph idx="1"/>
          </p:nvPr>
        </p:nvSpPr>
        <p:spPr/>
        <p:txBody>
          <a:bodyPr/>
          <a:lstStyle/>
          <a:p>
            <a:pPr marL="0" indent="0">
              <a:spcBef>
                <a:spcPts val="1500"/>
              </a:spcBef>
              <a:buFont typeface="Wingdings" charset="0"/>
              <a:buNone/>
              <a:defRPr/>
            </a:pPr>
            <a:r>
              <a:rPr lang="en-US" sz="2400" b="1" dirty="0">
                <a:solidFill>
                  <a:schemeClr val="tx2"/>
                </a:solidFill>
                <a:latin typeface="+mn-lt"/>
                <a:ea typeface="ＭＳ Ｐゴシック" charset="0"/>
              </a:rPr>
              <a:t>2.1</a:t>
            </a:r>
            <a:r>
              <a:rPr lang="en-US" sz="2400" b="1" dirty="0">
                <a:solidFill>
                  <a:schemeClr val="tx1"/>
                </a:solidFill>
                <a:latin typeface="+mn-lt"/>
                <a:ea typeface="ＭＳ Ｐゴシック" charset="0"/>
              </a:rPr>
              <a:t> </a:t>
            </a:r>
            <a:r>
              <a:rPr lang="en-US" sz="2400" dirty="0" smtClean="0">
                <a:solidFill>
                  <a:schemeClr val="tx1"/>
                </a:solidFill>
                <a:latin typeface="+mn-lt"/>
                <a:ea typeface="ＭＳ Ｐゴシック" charset="0"/>
              </a:rPr>
              <a:t>Principles </a:t>
            </a:r>
            <a:r>
              <a:rPr lang="en-US" sz="2400" dirty="0">
                <a:solidFill>
                  <a:schemeClr val="tx1"/>
                </a:solidFill>
                <a:latin typeface="+mn-lt"/>
                <a:ea typeface="ＭＳ Ｐゴシック" charset="0"/>
              </a:rPr>
              <a:t>of network applications</a:t>
            </a:r>
          </a:p>
          <a:p>
            <a:pPr marL="0" indent="0">
              <a:spcBef>
                <a:spcPts val="1500"/>
              </a:spcBef>
              <a:buFont typeface="Wingdings" charset="0"/>
              <a:buNone/>
              <a:defRPr/>
            </a:pPr>
            <a:r>
              <a:rPr lang="en-US" sz="2400" b="1" dirty="0">
                <a:solidFill>
                  <a:schemeClr val="tx2"/>
                </a:solidFill>
                <a:latin typeface="+mn-lt"/>
                <a:ea typeface="ＭＳ Ｐゴシック" charset="0"/>
              </a:rPr>
              <a:t>2.2 </a:t>
            </a:r>
            <a:r>
              <a:rPr lang="en-US" sz="2400" dirty="0">
                <a:latin typeface="+mn-lt"/>
                <a:ea typeface="ＭＳ Ｐゴシック" charset="0"/>
              </a:rPr>
              <a:t>Web and </a:t>
            </a:r>
            <a:r>
              <a:rPr lang="en-US" sz="2400" dirty="0" smtClean="0">
                <a:latin typeface="+mn-lt"/>
                <a:ea typeface="ＭＳ Ｐゴシック" charset="0"/>
              </a:rPr>
              <a:t>H</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2.3</a:t>
            </a:r>
            <a:r>
              <a:rPr lang="en-US" sz="2400" dirty="0">
                <a:latin typeface="+mn-lt"/>
                <a:ea typeface="ＭＳ Ｐゴシック" charset="0"/>
              </a:rPr>
              <a:t> </a:t>
            </a:r>
            <a:r>
              <a:rPr lang="en-US" sz="2400" b="1" dirty="0">
                <a:latin typeface="+mn-lt"/>
                <a:ea typeface="ＭＳ Ｐゴシック" charset="0"/>
              </a:rPr>
              <a:t>electronic mail</a:t>
            </a:r>
          </a:p>
          <a:p>
            <a:pPr marL="741600" lvl="1" indent="-284400">
              <a:spcBef>
                <a:spcPts val="600"/>
              </a:spcBef>
              <a:buFont typeface="Arial" panose="020B0604020202020204" pitchFamily="34" charset="0"/>
              <a:buChar char="−"/>
              <a:defRPr/>
            </a:pPr>
            <a:r>
              <a:rPr lang="en-US" sz="2400" b="1" dirty="0" smtClean="0">
                <a:latin typeface="+mn-lt"/>
                <a:ea typeface="ＭＳ Ｐゴシック" charset="0"/>
              </a:rPr>
              <a:t>S</a:t>
            </a:r>
            <a:r>
              <a:rPr lang="en-US" sz="100" b="1" dirty="0" smtClean="0">
                <a:latin typeface="+mn-lt"/>
                <a:ea typeface="ＭＳ Ｐゴシック" charset="0"/>
              </a:rPr>
              <a:t> </a:t>
            </a:r>
            <a:r>
              <a:rPr lang="en-US" sz="2400" b="1" dirty="0" smtClean="0">
                <a:latin typeface="+mn-lt"/>
                <a:ea typeface="ＭＳ Ｐゴシック" charset="0"/>
              </a:rPr>
              <a:t>M</a:t>
            </a:r>
            <a:r>
              <a:rPr lang="en-US" sz="100" b="1" dirty="0" smtClean="0">
                <a:latin typeface="+mn-lt"/>
                <a:ea typeface="ＭＳ Ｐゴシック" charset="0"/>
              </a:rPr>
              <a:t> </a:t>
            </a:r>
            <a:r>
              <a:rPr lang="en-US" sz="2400" b="1" dirty="0" smtClean="0">
                <a:latin typeface="+mn-lt"/>
                <a:ea typeface="ＭＳ Ｐゴシック" charset="0"/>
              </a:rPr>
              <a:t>T</a:t>
            </a:r>
            <a:r>
              <a:rPr lang="en-US" sz="100" b="1" dirty="0" smtClean="0">
                <a:latin typeface="+mn-lt"/>
                <a:ea typeface="ＭＳ Ｐゴシック" charset="0"/>
              </a:rPr>
              <a:t> </a:t>
            </a:r>
            <a:r>
              <a:rPr lang="en-US" sz="2400" b="1" dirty="0" smtClean="0">
                <a:latin typeface="+mn-lt"/>
                <a:ea typeface="ＭＳ Ｐゴシック" charset="0"/>
              </a:rPr>
              <a:t>P, P</a:t>
            </a:r>
            <a:r>
              <a:rPr lang="en-US" sz="100" b="1" dirty="0" smtClean="0">
                <a:latin typeface="+mn-lt"/>
                <a:ea typeface="ＭＳ Ｐゴシック" charset="0"/>
              </a:rPr>
              <a:t> </a:t>
            </a:r>
            <a:r>
              <a:rPr lang="en-US" sz="2400" b="1" dirty="0" smtClean="0">
                <a:latin typeface="+mn-lt"/>
                <a:ea typeface="ＭＳ Ｐゴシック" charset="0"/>
              </a:rPr>
              <a:t>O</a:t>
            </a:r>
            <a:r>
              <a:rPr lang="en-US" sz="100" b="1" dirty="0" smtClean="0">
                <a:latin typeface="+mn-lt"/>
                <a:ea typeface="ＭＳ Ｐゴシック" charset="0"/>
              </a:rPr>
              <a:t> </a:t>
            </a:r>
            <a:r>
              <a:rPr lang="en-US" sz="2400" b="1" dirty="0" smtClean="0">
                <a:latin typeface="+mn-lt"/>
                <a:ea typeface="ＭＳ Ｐゴシック" charset="0"/>
              </a:rPr>
              <a:t>P3, I</a:t>
            </a:r>
            <a:r>
              <a:rPr lang="en-US" sz="100" b="1" dirty="0" smtClean="0">
                <a:latin typeface="+mn-lt"/>
                <a:ea typeface="ＭＳ Ｐゴシック" charset="0"/>
              </a:rPr>
              <a:t> </a:t>
            </a:r>
            <a:r>
              <a:rPr lang="en-US" sz="2400" b="1" dirty="0" smtClean="0">
                <a:latin typeface="+mn-lt"/>
                <a:ea typeface="ＭＳ Ｐゴシック" charset="0"/>
              </a:rPr>
              <a:t>M</a:t>
            </a:r>
            <a:r>
              <a:rPr lang="en-US" sz="100" b="1" dirty="0" smtClean="0">
                <a:latin typeface="+mn-lt"/>
                <a:ea typeface="ＭＳ Ｐゴシック" charset="0"/>
              </a:rPr>
              <a:t> </a:t>
            </a:r>
            <a:r>
              <a:rPr lang="en-US" sz="2400" b="1" dirty="0" smtClean="0">
                <a:latin typeface="+mn-lt"/>
                <a:ea typeface="ＭＳ Ｐゴシック" charset="0"/>
              </a:rPr>
              <a:t>A</a:t>
            </a:r>
            <a:r>
              <a:rPr lang="en-US" sz="100" b="1" dirty="0" smtClean="0">
                <a:latin typeface="+mn-lt"/>
                <a:ea typeface="ＭＳ Ｐゴシック" charset="0"/>
              </a:rPr>
              <a:t> </a:t>
            </a:r>
            <a:r>
              <a:rPr lang="en-US" sz="2400" b="1" dirty="0" smtClean="0">
                <a:latin typeface="+mn-lt"/>
                <a:ea typeface="ＭＳ Ｐゴシック" charset="0"/>
              </a:rPr>
              <a:t>P</a:t>
            </a:r>
          </a:p>
          <a:p>
            <a:pPr marL="0" indent="0">
              <a:spcBef>
                <a:spcPts val="1500"/>
              </a:spcBef>
              <a:buFont typeface="Wingdings" charset="0"/>
              <a:buNone/>
              <a:defRPr/>
            </a:pPr>
            <a:r>
              <a:rPr lang="en-US" sz="2400" b="1" dirty="0" smtClean="0">
                <a:solidFill>
                  <a:schemeClr val="tx2"/>
                </a:solidFill>
                <a:latin typeface="+mn-lt"/>
                <a:ea typeface="ＭＳ Ｐゴシック" charset="0"/>
              </a:rPr>
              <a:t>2.4</a:t>
            </a:r>
            <a:r>
              <a:rPr lang="en-US" sz="2400" dirty="0" smtClean="0">
                <a:latin typeface="+mn-lt"/>
                <a:ea typeface="ＭＳ Ｐゴシック" charset="0"/>
              </a:rPr>
              <a:t> D</a:t>
            </a:r>
            <a:r>
              <a:rPr lang="en-US" sz="100" dirty="0" smtClean="0">
                <a:latin typeface="+mn-lt"/>
                <a:ea typeface="ＭＳ Ｐゴシック" charset="0"/>
              </a:rPr>
              <a:t> </a:t>
            </a:r>
            <a:r>
              <a:rPr lang="en-US" sz="2400" dirty="0" smtClean="0">
                <a:latin typeface="+mn-lt"/>
                <a:ea typeface="ＭＳ Ｐゴシック" charset="0"/>
              </a:rPr>
              <a:t>N</a:t>
            </a:r>
            <a:r>
              <a:rPr lang="en-US" sz="100" dirty="0" smtClean="0">
                <a:latin typeface="+mn-lt"/>
                <a:ea typeface="ＭＳ Ｐゴシック" charset="0"/>
              </a:rPr>
              <a:t> </a:t>
            </a:r>
            <a:r>
              <a:rPr lang="en-US" sz="2400" dirty="0" smtClean="0">
                <a:latin typeface="+mn-lt"/>
                <a:ea typeface="ＭＳ Ｐゴシック" charset="0"/>
              </a:rPr>
              <a:t>S</a:t>
            </a:r>
          </a:p>
          <a:p>
            <a:pPr marL="0" indent="0">
              <a:spcBef>
                <a:spcPts val="1500"/>
              </a:spcBef>
              <a:buFont typeface="Wingdings" panose="05000000000000000000" pitchFamily="2" charset="2"/>
              <a:buNone/>
              <a:defRPr/>
            </a:pPr>
            <a:r>
              <a:rPr lang="en-US" altLang="en-US" sz="2400" b="1" dirty="0" smtClean="0">
                <a:solidFill>
                  <a:schemeClr val="tx2"/>
                </a:solidFill>
                <a:latin typeface="+mn-lt"/>
              </a:rPr>
              <a:t>2.5</a:t>
            </a:r>
            <a:r>
              <a:rPr lang="en-US" altLang="en-US" sz="2400" dirty="0" smtClean="0">
                <a:latin typeface="+mn-lt"/>
              </a:rPr>
              <a:t> P</a:t>
            </a:r>
            <a:r>
              <a:rPr lang="en-US" altLang="en-US" sz="100" dirty="0" smtClean="0">
                <a:latin typeface="+mn-lt"/>
              </a:rPr>
              <a:t> </a:t>
            </a:r>
            <a:r>
              <a:rPr lang="en-US" altLang="en-US" sz="2400" dirty="0" smtClean="0">
                <a:latin typeface="+mn-lt"/>
              </a:rPr>
              <a:t>2</a:t>
            </a:r>
            <a:r>
              <a:rPr lang="en-US" altLang="en-US" sz="100" dirty="0" smtClean="0">
                <a:latin typeface="+mn-lt"/>
              </a:rPr>
              <a:t> </a:t>
            </a:r>
            <a:r>
              <a:rPr lang="en-US" altLang="en-US" sz="2400" dirty="0" smtClean="0">
                <a:latin typeface="+mn-lt"/>
              </a:rPr>
              <a:t>P </a:t>
            </a:r>
            <a:r>
              <a:rPr lang="en-US" altLang="en-US" sz="2400" dirty="0">
                <a:latin typeface="+mn-lt"/>
              </a:rPr>
              <a:t>applications</a:t>
            </a:r>
          </a:p>
          <a:p>
            <a:pPr marL="0" indent="0">
              <a:spcBef>
                <a:spcPts val="1500"/>
              </a:spcBef>
              <a:buFont typeface="Wingdings" panose="05000000000000000000" pitchFamily="2" charset="2"/>
              <a:buNone/>
              <a:defRPr/>
            </a:pPr>
            <a:r>
              <a:rPr lang="en-US" altLang="en-US" sz="2400" b="1" dirty="0">
                <a:solidFill>
                  <a:schemeClr val="tx2"/>
                </a:solidFill>
                <a:latin typeface="+mn-lt"/>
              </a:rPr>
              <a:t>2.6</a:t>
            </a:r>
            <a:r>
              <a:rPr lang="en-US" altLang="en-US" sz="2400" dirty="0">
                <a:latin typeface="+mn-lt"/>
              </a:rPr>
              <a:t> video streaming and content distribution networks</a:t>
            </a:r>
          </a:p>
          <a:p>
            <a:pPr marL="0" indent="0">
              <a:spcBef>
                <a:spcPts val="1500"/>
              </a:spcBef>
              <a:buFont typeface="Wingdings" panose="05000000000000000000" pitchFamily="2" charset="2"/>
              <a:buNone/>
              <a:defRPr/>
            </a:pPr>
            <a:r>
              <a:rPr lang="en-US" altLang="en-US" sz="2400" b="1" dirty="0">
                <a:solidFill>
                  <a:schemeClr val="tx2"/>
                </a:solidFill>
                <a:latin typeface="+mn-lt"/>
              </a:rPr>
              <a:t>2.7</a:t>
            </a:r>
            <a:r>
              <a:rPr lang="en-US" altLang="en-US" sz="2400" dirty="0">
                <a:latin typeface="+mn-lt"/>
              </a:rPr>
              <a:t> socket programming with </a:t>
            </a:r>
            <a:r>
              <a:rPr lang="en-US" altLang="en-US" sz="2400" dirty="0" smtClean="0">
                <a:latin typeface="+mn-lt"/>
              </a:rPr>
              <a:t>U</a:t>
            </a:r>
            <a:r>
              <a:rPr lang="en-US" altLang="en-US" sz="100" dirty="0" smtClean="0">
                <a:latin typeface="+mn-lt"/>
              </a:rPr>
              <a:t> </a:t>
            </a:r>
            <a:r>
              <a:rPr lang="en-US" altLang="en-US" sz="2400" dirty="0" smtClean="0">
                <a:latin typeface="+mn-lt"/>
              </a:rPr>
              <a:t>D</a:t>
            </a:r>
            <a:r>
              <a:rPr lang="en-US" altLang="en-US" sz="100" dirty="0" smtClean="0">
                <a:latin typeface="+mn-lt"/>
              </a:rPr>
              <a:t> </a:t>
            </a:r>
            <a:r>
              <a:rPr lang="en-US" altLang="en-US" sz="2400" dirty="0" smtClean="0">
                <a:latin typeface="+mn-lt"/>
              </a:rPr>
              <a:t>P </a:t>
            </a:r>
            <a:r>
              <a:rPr lang="en-US" altLang="en-US" sz="2400" dirty="0">
                <a:latin typeface="+mn-lt"/>
              </a:rPr>
              <a:t>and </a:t>
            </a:r>
            <a:r>
              <a:rPr lang="en-US" altLang="en-US" sz="2400" dirty="0" smtClean="0">
                <a:latin typeface="+mn-lt"/>
              </a:rPr>
              <a:t>T</a:t>
            </a:r>
            <a:r>
              <a:rPr lang="en-US" altLang="en-US" sz="100" dirty="0" smtClean="0">
                <a:latin typeface="+mn-lt"/>
              </a:rPr>
              <a:t> </a:t>
            </a:r>
            <a:r>
              <a:rPr lang="en-US" altLang="en-US" sz="2400" dirty="0" smtClean="0">
                <a:latin typeface="+mn-lt"/>
              </a:rPr>
              <a:t>C</a:t>
            </a:r>
            <a:r>
              <a:rPr lang="en-US" altLang="en-US" sz="100" dirty="0" smtClean="0">
                <a:latin typeface="+mn-lt"/>
              </a:rPr>
              <a:t> </a:t>
            </a:r>
            <a:r>
              <a:rPr lang="en-US" altLang="en-US" sz="2400" dirty="0" smtClean="0">
                <a:latin typeface="+mn-lt"/>
              </a:rPr>
              <a:t>P</a:t>
            </a:r>
            <a:endParaRPr lang="en-US" altLang="en-US" sz="2400" dirty="0">
              <a:latin typeface="+mn-lt"/>
            </a:endParaRPr>
          </a:p>
        </p:txBody>
      </p:sp>
    </p:spTree>
    <p:extLst>
      <p:ext uri="{BB962C8B-B14F-4D97-AF65-F5344CB8AC3E}">
        <p14:creationId xmlns:p14="http://schemas.microsoft.com/office/powerpoint/2010/main" val="861532519"/>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Electronic Mail</a:t>
            </a:r>
          </a:p>
        </p:txBody>
      </p:sp>
      <p:sp>
        <p:nvSpPr>
          <p:cNvPr id="3" name="Text Placeholder 2"/>
          <p:cNvSpPr>
            <a:spLocks noGrp="1"/>
          </p:cNvSpPr>
          <p:nvPr>
            <p:ph type="body" idx="1"/>
          </p:nvPr>
        </p:nvSpPr>
        <p:spPr>
          <a:xfrm>
            <a:off x="457200" y="1600200"/>
            <a:ext cx="4397267" cy="1801761"/>
          </a:xfrm>
        </p:spPr>
        <p:txBody>
          <a:bodyPr/>
          <a:lstStyle/>
          <a:p>
            <a:pPr marL="0" indent="0">
              <a:spcBef>
                <a:spcPts val="600"/>
              </a:spcBef>
              <a:buFont typeface="Wingdings" panose="05000000000000000000" pitchFamily="2" charset="2"/>
              <a:buNone/>
            </a:pPr>
            <a:r>
              <a:rPr lang="en-US" altLang="en-US" sz="1800" b="1" dirty="0">
                <a:solidFill>
                  <a:schemeClr val="tx1"/>
                </a:solidFill>
                <a:latin typeface="+mn-lt"/>
              </a:rPr>
              <a:t>Three major components</a:t>
            </a:r>
            <a:r>
              <a:rPr lang="en-US" altLang="en-US" sz="1800" b="1" dirty="0" smtClean="0">
                <a:solidFill>
                  <a:schemeClr val="tx1"/>
                </a:solidFill>
                <a:latin typeface="+mn-lt"/>
              </a:rPr>
              <a:t>:</a:t>
            </a:r>
            <a:endParaRPr lang="en-US" altLang="en-US" sz="1800" b="1" dirty="0">
              <a:solidFill>
                <a:schemeClr val="tx1"/>
              </a:solidFill>
              <a:latin typeface="+mn-lt"/>
            </a:endParaRPr>
          </a:p>
          <a:p>
            <a:pPr>
              <a:spcAft>
                <a:spcPts val="0"/>
              </a:spcAft>
            </a:pPr>
            <a:r>
              <a:rPr lang="en-US" altLang="en-US" sz="1800" dirty="0">
                <a:latin typeface="+mn-lt"/>
              </a:rPr>
              <a:t>user </a:t>
            </a:r>
            <a:r>
              <a:rPr lang="en-US" altLang="en-US" sz="1800" dirty="0" smtClean="0">
                <a:latin typeface="+mn-lt"/>
              </a:rPr>
              <a:t>agents</a:t>
            </a:r>
            <a:endParaRPr lang="en-US" altLang="en-US" sz="1800" dirty="0">
              <a:latin typeface="+mn-lt"/>
            </a:endParaRPr>
          </a:p>
          <a:p>
            <a:pPr>
              <a:spcAft>
                <a:spcPts val="0"/>
              </a:spcAft>
            </a:pPr>
            <a:r>
              <a:rPr lang="en-US" altLang="en-US" sz="1800" dirty="0">
                <a:latin typeface="+mn-lt"/>
              </a:rPr>
              <a:t>mail </a:t>
            </a:r>
            <a:r>
              <a:rPr lang="en-US" altLang="en-US" sz="1800" dirty="0" smtClean="0">
                <a:latin typeface="+mn-lt"/>
              </a:rPr>
              <a:t>servers</a:t>
            </a:r>
            <a:endParaRPr lang="en-US" altLang="en-US" sz="1800" dirty="0">
              <a:latin typeface="+mn-lt"/>
            </a:endParaRPr>
          </a:p>
          <a:p>
            <a:pPr>
              <a:spcAft>
                <a:spcPts val="0"/>
              </a:spcAft>
            </a:pPr>
            <a:r>
              <a:rPr lang="en-US" altLang="en-US" sz="1800" dirty="0">
                <a:latin typeface="+mn-lt"/>
              </a:rPr>
              <a:t>simple mail transfer protocol: </a:t>
            </a:r>
            <a:r>
              <a:rPr lang="en-US" altLang="en-US" sz="1800" dirty="0" smtClean="0">
                <a:latin typeface="+mn-lt"/>
              </a:rPr>
              <a:t>S</a:t>
            </a:r>
            <a:r>
              <a:rPr lang="en-US" altLang="en-US" sz="100" dirty="0" smtClean="0">
                <a:latin typeface="+mn-lt"/>
              </a:rPr>
              <a:t> </a:t>
            </a:r>
            <a:r>
              <a:rPr lang="en-US" altLang="en-US" sz="1800" dirty="0" smtClean="0">
                <a:latin typeface="+mn-lt"/>
              </a:rPr>
              <a:t>M</a:t>
            </a:r>
            <a:r>
              <a:rPr lang="en-US" altLang="en-US" sz="100" dirty="0" smtClean="0">
                <a:latin typeface="+mn-lt"/>
              </a:rPr>
              <a:t> </a:t>
            </a:r>
            <a:r>
              <a:rPr lang="en-US" altLang="en-US" sz="1800" dirty="0" smtClean="0">
                <a:latin typeface="+mn-lt"/>
              </a:rPr>
              <a:t>T</a:t>
            </a:r>
            <a:r>
              <a:rPr lang="en-US" altLang="en-US" sz="100" dirty="0" smtClean="0">
                <a:latin typeface="+mn-lt"/>
              </a:rPr>
              <a:t> </a:t>
            </a:r>
            <a:r>
              <a:rPr lang="en-US" altLang="en-US" sz="1800" dirty="0" smtClean="0">
                <a:latin typeface="+mn-lt"/>
              </a:rPr>
              <a:t>P</a:t>
            </a:r>
            <a:endParaRPr lang="en-US" altLang="en-US" sz="1800" dirty="0">
              <a:latin typeface="+mn-lt"/>
            </a:endParaRPr>
          </a:p>
        </p:txBody>
      </p:sp>
      <p:sp>
        <p:nvSpPr>
          <p:cNvPr id="5" name="Text Placeholder 4"/>
          <p:cNvSpPr>
            <a:spLocks noGrp="1"/>
          </p:cNvSpPr>
          <p:nvPr>
            <p:ph type="body" idx="2"/>
          </p:nvPr>
        </p:nvSpPr>
        <p:spPr>
          <a:xfrm>
            <a:off x="457200" y="3401961"/>
            <a:ext cx="4894234" cy="2939845"/>
          </a:xfrm>
        </p:spPr>
        <p:txBody>
          <a:bodyPr/>
          <a:lstStyle/>
          <a:p>
            <a:pPr marL="0" indent="0">
              <a:spcBef>
                <a:spcPts val="600"/>
              </a:spcBef>
              <a:buFont typeface="Wingdings" panose="05000000000000000000" pitchFamily="2" charset="2"/>
              <a:buNone/>
            </a:pPr>
            <a:r>
              <a:rPr lang="en-US" altLang="en-US" sz="1800" b="1" dirty="0">
                <a:solidFill>
                  <a:schemeClr val="tx1"/>
                </a:solidFill>
                <a:latin typeface="+mn-lt"/>
              </a:rPr>
              <a:t>User Agent</a:t>
            </a:r>
          </a:p>
          <a:p>
            <a:pPr>
              <a:spcAft>
                <a:spcPts val="0"/>
              </a:spcAft>
            </a:pPr>
            <a:r>
              <a:rPr lang="en-US" altLang="en-US" sz="1800" dirty="0">
                <a:latin typeface="+mn-lt"/>
              </a:rPr>
              <a:t>a.k.a. </a:t>
            </a:r>
            <a:r>
              <a:rPr lang="en-US" altLang="ja-JP" sz="1800" dirty="0">
                <a:latin typeface="+mn-lt"/>
              </a:rPr>
              <a:t>“mail reader”</a:t>
            </a:r>
          </a:p>
          <a:p>
            <a:pPr>
              <a:spcAft>
                <a:spcPts val="0"/>
              </a:spcAft>
            </a:pPr>
            <a:r>
              <a:rPr lang="en-US" altLang="en-US" sz="1800" dirty="0">
                <a:latin typeface="+mn-lt"/>
              </a:rPr>
              <a:t>composing, editing, reading mail messages</a:t>
            </a:r>
          </a:p>
          <a:p>
            <a:pPr>
              <a:spcAft>
                <a:spcPts val="0"/>
              </a:spcAft>
            </a:pPr>
            <a:r>
              <a:rPr lang="en-US" altLang="en-US" sz="1800" dirty="0">
                <a:latin typeface="+mn-lt"/>
              </a:rPr>
              <a:t>e.g., Outlook, Thunderbird, iPhone mail client</a:t>
            </a:r>
          </a:p>
          <a:p>
            <a:pPr>
              <a:spcAft>
                <a:spcPts val="0"/>
              </a:spcAft>
            </a:pPr>
            <a:r>
              <a:rPr lang="en-US" altLang="en-US" sz="1800" dirty="0">
                <a:latin typeface="+mn-lt"/>
              </a:rPr>
              <a:t>outgoing, incoming messages stored on </a:t>
            </a:r>
            <a:r>
              <a:rPr lang="en-US" altLang="en-US" sz="1800" dirty="0" smtClean="0">
                <a:latin typeface="+mn-lt"/>
              </a:rPr>
              <a:t>server</a:t>
            </a:r>
            <a:endParaRPr lang="en-US" altLang="en-US" sz="1800" dirty="0">
              <a:latin typeface="+mn-lt"/>
            </a:endParaRPr>
          </a:p>
        </p:txBody>
      </p:sp>
      <p:pic>
        <p:nvPicPr>
          <p:cNvPr id="4" name="Picture 3" descr="3 mail servers are connected via S M T P. Each mail server has user agents. The mail server consists of an outgoing message queue and a user mailbox."/>
          <p:cNvPicPr>
            <a:picLocks noChangeAspect="1"/>
          </p:cNvPicPr>
          <p:nvPr/>
        </p:nvPicPr>
        <p:blipFill>
          <a:blip r:embed="rId2"/>
          <a:stretch>
            <a:fillRect/>
          </a:stretch>
        </p:blipFill>
        <p:spPr>
          <a:xfrm>
            <a:off x="5425174" y="1734808"/>
            <a:ext cx="3335366" cy="4505508"/>
          </a:xfrm>
          <a:prstGeom prst="rect">
            <a:avLst/>
          </a:prstGeom>
        </p:spPr>
      </p:pic>
    </p:spTree>
    <p:extLst>
      <p:ext uri="{BB962C8B-B14F-4D97-AF65-F5344CB8AC3E}">
        <p14:creationId xmlns:p14="http://schemas.microsoft.com/office/powerpoint/2010/main" val="279679641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Electronic Mail: Mail Servers</a:t>
            </a:r>
          </a:p>
        </p:txBody>
      </p:sp>
      <p:sp>
        <p:nvSpPr>
          <p:cNvPr id="3" name="Text Placeholder 2"/>
          <p:cNvSpPr>
            <a:spLocks noGrp="1"/>
          </p:cNvSpPr>
          <p:nvPr>
            <p:ph type="body" idx="1"/>
          </p:nvPr>
        </p:nvSpPr>
        <p:spPr>
          <a:xfrm>
            <a:off x="457199" y="1600200"/>
            <a:ext cx="3739243" cy="4525963"/>
          </a:xfrm>
        </p:spPr>
        <p:txBody>
          <a:bodyPr/>
          <a:lstStyle/>
          <a:p>
            <a:pPr marL="0" indent="0">
              <a:buFont typeface="Wingdings" panose="05000000000000000000" pitchFamily="2" charset="2"/>
              <a:buNone/>
            </a:pPr>
            <a:r>
              <a:rPr lang="en-US" altLang="en-US" sz="2000" b="1" dirty="0">
                <a:solidFill>
                  <a:schemeClr val="tx1"/>
                </a:solidFill>
                <a:latin typeface="+mn-lt"/>
              </a:rPr>
              <a:t>mail servers:</a:t>
            </a:r>
          </a:p>
          <a:p>
            <a:r>
              <a:rPr lang="en-US" altLang="en-US" sz="2000" b="1" dirty="0">
                <a:solidFill>
                  <a:schemeClr val="tx1"/>
                </a:solidFill>
                <a:latin typeface="+mn-lt"/>
              </a:rPr>
              <a:t>mailbox</a:t>
            </a:r>
            <a:r>
              <a:rPr lang="en-US" altLang="en-US" sz="2000" dirty="0">
                <a:latin typeface="+mn-lt"/>
              </a:rPr>
              <a:t> contains incoming messages for user</a:t>
            </a:r>
          </a:p>
          <a:p>
            <a:r>
              <a:rPr lang="en-US" altLang="en-US" sz="2000" b="1" dirty="0">
                <a:solidFill>
                  <a:schemeClr val="tx1"/>
                </a:solidFill>
                <a:latin typeface="+mn-lt"/>
              </a:rPr>
              <a:t>message queue </a:t>
            </a:r>
            <a:r>
              <a:rPr lang="en-US" altLang="en-US" sz="2000" dirty="0">
                <a:latin typeface="+mn-lt"/>
              </a:rPr>
              <a:t>of outgoing (to be sent) mail messages</a:t>
            </a:r>
          </a:p>
          <a:p>
            <a:r>
              <a:rPr lang="en-US" altLang="en-US" sz="2000" b="1" dirty="0" smtClean="0">
                <a:solidFill>
                  <a:schemeClr val="tx1"/>
                </a:solidFill>
                <a:latin typeface="+mn-lt"/>
              </a:rPr>
              <a:t>S</a:t>
            </a:r>
            <a:r>
              <a:rPr lang="en-US" altLang="en-US" sz="100" b="1" dirty="0" smtClean="0">
                <a:solidFill>
                  <a:schemeClr val="tx1"/>
                </a:solidFill>
                <a:latin typeface="+mn-lt"/>
              </a:rPr>
              <a:t> </a:t>
            </a:r>
            <a:r>
              <a:rPr lang="en-US" altLang="en-US" sz="2000" b="1" dirty="0" smtClean="0">
                <a:solidFill>
                  <a:schemeClr val="tx1"/>
                </a:solidFill>
                <a:latin typeface="+mn-lt"/>
              </a:rPr>
              <a:t>M</a:t>
            </a:r>
            <a:r>
              <a:rPr lang="en-US" altLang="en-US" sz="100" b="1" dirty="0" smtClean="0">
                <a:solidFill>
                  <a:schemeClr val="tx1"/>
                </a:solidFill>
                <a:latin typeface="+mn-lt"/>
              </a:rPr>
              <a:t> </a:t>
            </a:r>
            <a:r>
              <a:rPr lang="en-US" altLang="en-US" sz="2000" b="1" dirty="0" smtClean="0">
                <a:solidFill>
                  <a:schemeClr val="tx1"/>
                </a:solidFill>
                <a:latin typeface="+mn-lt"/>
              </a:rPr>
              <a:t>T</a:t>
            </a:r>
            <a:r>
              <a:rPr lang="en-US" altLang="en-US" sz="100" b="1" dirty="0" smtClean="0">
                <a:solidFill>
                  <a:schemeClr val="tx1"/>
                </a:solidFill>
                <a:latin typeface="+mn-lt"/>
              </a:rPr>
              <a:t> </a:t>
            </a:r>
            <a:r>
              <a:rPr lang="en-US" altLang="en-US" sz="2000" b="1" dirty="0" smtClean="0">
                <a:solidFill>
                  <a:schemeClr val="tx1"/>
                </a:solidFill>
                <a:latin typeface="+mn-lt"/>
              </a:rPr>
              <a:t>P </a:t>
            </a:r>
            <a:r>
              <a:rPr lang="en-US" altLang="en-US" sz="2000" b="1" dirty="0">
                <a:solidFill>
                  <a:schemeClr val="tx1"/>
                </a:solidFill>
                <a:latin typeface="+mn-lt"/>
              </a:rPr>
              <a:t>protocol </a:t>
            </a:r>
            <a:r>
              <a:rPr lang="en-US" altLang="en-US" sz="2000" dirty="0">
                <a:latin typeface="+mn-lt"/>
              </a:rPr>
              <a:t>between mail servers to send email messages</a:t>
            </a:r>
          </a:p>
          <a:p>
            <a:pPr lvl="1"/>
            <a:r>
              <a:rPr lang="en-US" altLang="en-US" sz="2000" dirty="0">
                <a:latin typeface="+mn-lt"/>
              </a:rPr>
              <a:t>client: sending mail server</a:t>
            </a:r>
          </a:p>
          <a:p>
            <a:pPr lvl="1"/>
            <a:r>
              <a:rPr lang="en-US" altLang="ja-JP" sz="2000" dirty="0" smtClean="0">
                <a:latin typeface="+mn-lt"/>
              </a:rPr>
              <a:t>“server”: </a:t>
            </a:r>
            <a:r>
              <a:rPr lang="en-US" altLang="ja-JP" sz="2000" dirty="0">
                <a:latin typeface="+mn-lt"/>
              </a:rPr>
              <a:t>receiving mail </a:t>
            </a:r>
            <a:r>
              <a:rPr lang="en-US" altLang="ja-JP" sz="2000" dirty="0" smtClean="0">
                <a:latin typeface="+mn-lt"/>
              </a:rPr>
              <a:t>server</a:t>
            </a:r>
            <a:endParaRPr lang="en-US" altLang="en-US" sz="2000" dirty="0">
              <a:latin typeface="+mn-lt"/>
            </a:endParaRPr>
          </a:p>
        </p:txBody>
      </p:sp>
      <p:pic>
        <p:nvPicPr>
          <p:cNvPr id="4" name="Picture 3" descr="3 mail servers are connected via S M T P. Each mail server has user agents. The mail server consists of an outgoing message queue and a user mailbox."/>
          <p:cNvPicPr>
            <a:picLocks noChangeAspect="1"/>
          </p:cNvPicPr>
          <p:nvPr/>
        </p:nvPicPr>
        <p:blipFill>
          <a:blip r:embed="rId2"/>
          <a:stretch>
            <a:fillRect/>
          </a:stretch>
        </p:blipFill>
        <p:spPr>
          <a:xfrm>
            <a:off x="4391653" y="1663643"/>
            <a:ext cx="4012625" cy="4666615"/>
          </a:xfrm>
          <a:prstGeom prst="rect">
            <a:avLst/>
          </a:prstGeom>
        </p:spPr>
      </p:pic>
    </p:spTree>
    <p:extLst>
      <p:ext uri="{BB962C8B-B14F-4D97-AF65-F5344CB8AC3E}">
        <p14:creationId xmlns:p14="http://schemas.microsoft.com/office/powerpoint/2010/main" val="2895357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txBox="1">
            <a:spLocks noGrp="1"/>
          </p:cNvSpPr>
          <p:nvPr>
            <p:ph type="title"/>
          </p:nvPr>
        </p:nvSpPr>
        <p:spPr/>
        <p:txBody>
          <a:bodyPr>
            <a:spAutoFit/>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Creating a Network App</a:t>
            </a:r>
            <a:endParaRPr lang="en-US" altLang="en-US" sz="2000" b="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endParaRPr>
          </a:p>
        </p:txBody>
      </p:sp>
      <p:sp>
        <p:nvSpPr>
          <p:cNvPr id="3" name="Text Placeholder 2"/>
          <p:cNvSpPr>
            <a:spLocks noGrp="1"/>
          </p:cNvSpPr>
          <p:nvPr>
            <p:ph type="body" idx="1"/>
          </p:nvPr>
        </p:nvSpPr>
        <p:spPr>
          <a:xfrm>
            <a:off x="457200" y="1600200"/>
            <a:ext cx="4026310" cy="2163763"/>
          </a:xfrm>
        </p:spPr>
        <p:txBody>
          <a:bodyPr/>
          <a:lstStyle/>
          <a:p>
            <a:pPr marL="0" indent="0">
              <a:buFont typeface="Wingdings" panose="05000000000000000000" pitchFamily="2" charset="2"/>
              <a:buNone/>
              <a:defRPr/>
            </a:pPr>
            <a:r>
              <a:rPr lang="en-US" altLang="en-US" sz="1800" b="1" dirty="0">
                <a:solidFill>
                  <a:schemeClr val="tx1"/>
                </a:solidFill>
                <a:latin typeface="+mn-lt"/>
              </a:rPr>
              <a:t>write programs that:</a:t>
            </a:r>
          </a:p>
          <a:p>
            <a:pPr>
              <a:defRPr/>
            </a:pPr>
            <a:r>
              <a:rPr lang="en-US" altLang="en-US" sz="1800" dirty="0">
                <a:latin typeface="+mn-lt"/>
              </a:rPr>
              <a:t>run on (different) </a:t>
            </a:r>
            <a:r>
              <a:rPr lang="en-US" altLang="en-US" sz="1800" b="1" dirty="0">
                <a:latin typeface="+mn-lt"/>
              </a:rPr>
              <a:t>end systems</a:t>
            </a:r>
          </a:p>
          <a:p>
            <a:pPr>
              <a:defRPr/>
            </a:pPr>
            <a:r>
              <a:rPr lang="en-US" altLang="en-US" sz="1800" dirty="0">
                <a:latin typeface="+mn-lt"/>
              </a:rPr>
              <a:t>communicate over network</a:t>
            </a:r>
          </a:p>
          <a:p>
            <a:pPr>
              <a:defRPr/>
            </a:pPr>
            <a:r>
              <a:rPr lang="en-US" altLang="en-US" sz="1800" dirty="0">
                <a:latin typeface="+mn-lt"/>
              </a:rPr>
              <a:t>e.g., web server software communicates with browser </a:t>
            </a:r>
            <a:r>
              <a:rPr lang="en-US" altLang="en-US" sz="1800" dirty="0" smtClean="0">
                <a:latin typeface="+mn-lt"/>
              </a:rPr>
              <a:t>software</a:t>
            </a:r>
            <a:endParaRPr lang="en-US" altLang="en-US" sz="1800" dirty="0">
              <a:latin typeface="+mn-lt"/>
            </a:endParaRPr>
          </a:p>
        </p:txBody>
      </p:sp>
      <p:sp>
        <p:nvSpPr>
          <p:cNvPr id="2" name="Text Placeholder 1"/>
          <p:cNvSpPr>
            <a:spLocks noGrp="1"/>
          </p:cNvSpPr>
          <p:nvPr>
            <p:ph type="body" idx="2"/>
          </p:nvPr>
        </p:nvSpPr>
        <p:spPr>
          <a:xfrm>
            <a:off x="457200" y="3903408"/>
            <a:ext cx="4026310" cy="2349908"/>
          </a:xfrm>
        </p:spPr>
        <p:txBody>
          <a:bodyPr/>
          <a:lstStyle/>
          <a:p>
            <a:pPr marL="0" indent="0">
              <a:buFont typeface="Wingdings" panose="05000000000000000000" pitchFamily="2" charset="2"/>
              <a:buNone/>
              <a:defRPr/>
            </a:pPr>
            <a:r>
              <a:rPr lang="en-US" altLang="en-US" sz="1800" b="1" dirty="0">
                <a:solidFill>
                  <a:schemeClr val="tx1"/>
                </a:solidFill>
                <a:latin typeface="+mn-lt"/>
              </a:rPr>
              <a:t>no need to write software for network-core devices</a:t>
            </a:r>
          </a:p>
          <a:p>
            <a:pPr>
              <a:defRPr/>
            </a:pPr>
            <a:r>
              <a:rPr lang="en-US" altLang="en-US" sz="1800" dirty="0">
                <a:latin typeface="+mn-lt"/>
              </a:rPr>
              <a:t>network-core devices do not run user applications</a:t>
            </a:r>
          </a:p>
          <a:p>
            <a:pPr>
              <a:defRPr/>
            </a:pPr>
            <a:r>
              <a:rPr lang="en-US" altLang="en-US" sz="1800" dirty="0">
                <a:latin typeface="+mn-lt"/>
              </a:rPr>
              <a:t>applications on end systems allows for rapid app development, </a:t>
            </a:r>
            <a:r>
              <a:rPr lang="en-US" altLang="en-US" sz="1800" dirty="0" smtClean="0">
                <a:latin typeface="+mn-lt"/>
              </a:rPr>
              <a:t>propagation</a:t>
            </a:r>
            <a:endParaRPr lang="en-US" altLang="en-US" sz="1800" dirty="0">
              <a:latin typeface="+mn-lt"/>
            </a:endParaRPr>
          </a:p>
        </p:txBody>
      </p:sp>
      <p:pic>
        <p:nvPicPr>
          <p:cNvPr id="44036" name="Picture 412" descr="A network consists of five linked groups, as follows. Mobile network, national or global I S P, local or regional I S P, home network, enterprise network. In the mobile network, a laptop has five layers, as follows. Application, transport, network, link, physical. In the enterprise network, a server has five layers, as follows. Application, transport, network, link, physical. A P C has the same five layers. The application layer in all three devices are linke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71278" y="1798224"/>
            <a:ext cx="3748088"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Electronic Mail: </a:t>
            </a:r>
            <a:r>
              <a:rPr lang="en-US" altLang="en-US" dirty="0" smtClean="0"/>
              <a:t>S</a:t>
            </a:r>
            <a:r>
              <a:rPr lang="en-US" altLang="en-US" sz="100" dirty="0" smtClean="0"/>
              <a:t> </a:t>
            </a:r>
            <a:r>
              <a:rPr lang="en-US" altLang="en-US" dirty="0" smtClean="0"/>
              <a:t>M</a:t>
            </a:r>
            <a:r>
              <a:rPr lang="en-US" altLang="en-US" sz="100" dirty="0" smtClean="0"/>
              <a:t> </a:t>
            </a:r>
            <a:r>
              <a:rPr lang="en-US" altLang="en-US" dirty="0" smtClean="0"/>
              <a:t>T</a:t>
            </a:r>
            <a:r>
              <a:rPr lang="en-US" altLang="en-US" sz="100" dirty="0" smtClean="0"/>
              <a:t> </a:t>
            </a:r>
            <a:r>
              <a:rPr lang="en-US" altLang="en-US" dirty="0" smtClean="0"/>
              <a:t>P </a:t>
            </a:r>
            <a:r>
              <a:rPr lang="en-US" altLang="en-US" dirty="0"/>
              <a:t>[</a:t>
            </a:r>
            <a:r>
              <a:rPr lang="en-US" altLang="en-US" dirty="0" smtClean="0"/>
              <a:t>R</a:t>
            </a:r>
            <a:r>
              <a:rPr lang="en-US" altLang="en-US" sz="100" dirty="0" smtClean="0"/>
              <a:t> </a:t>
            </a:r>
            <a:r>
              <a:rPr lang="en-US" altLang="en-US" dirty="0" smtClean="0"/>
              <a:t>F</a:t>
            </a:r>
            <a:r>
              <a:rPr lang="en-US" altLang="en-US" sz="100" dirty="0" smtClean="0"/>
              <a:t> </a:t>
            </a:r>
            <a:r>
              <a:rPr lang="en-US" altLang="en-US" dirty="0" smtClean="0"/>
              <a:t>C </a:t>
            </a:r>
            <a:r>
              <a:rPr lang="en-US" altLang="en-US" dirty="0"/>
              <a:t>2821]</a:t>
            </a:r>
            <a:endParaRPr lang="en-US" dirty="0"/>
          </a:p>
        </p:txBody>
      </p:sp>
      <p:sp>
        <p:nvSpPr>
          <p:cNvPr id="3" name="Text Placeholder 2"/>
          <p:cNvSpPr>
            <a:spLocks noGrp="1"/>
          </p:cNvSpPr>
          <p:nvPr>
            <p:ph type="body" idx="1"/>
          </p:nvPr>
        </p:nvSpPr>
        <p:spPr>
          <a:xfrm>
            <a:off x="457200" y="1600200"/>
            <a:ext cx="8229600" cy="4688305"/>
          </a:xfrm>
        </p:spPr>
        <p:txBody>
          <a:bodyPr/>
          <a:lstStyle/>
          <a:p>
            <a:r>
              <a:rPr lang="en-US" altLang="en-US" sz="2000" dirty="0">
                <a:latin typeface="+mn-lt"/>
              </a:rPr>
              <a:t>uses </a:t>
            </a:r>
            <a:r>
              <a:rPr lang="en-US" altLang="en-US" sz="2000" dirty="0" smtClean="0">
                <a:latin typeface="+mn-lt"/>
              </a:rPr>
              <a:t>T</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P </a:t>
            </a:r>
            <a:r>
              <a:rPr lang="en-US" altLang="en-US" sz="2000" dirty="0">
                <a:latin typeface="+mn-lt"/>
              </a:rPr>
              <a:t>to reliably transfer email message from client to server, port 25</a:t>
            </a:r>
          </a:p>
          <a:p>
            <a:r>
              <a:rPr lang="en-US" altLang="en-US" sz="2000" dirty="0">
                <a:latin typeface="+mn-lt"/>
              </a:rPr>
              <a:t>direct transfer: sending server to receiving server</a:t>
            </a:r>
          </a:p>
          <a:p>
            <a:r>
              <a:rPr lang="en-US" altLang="en-US" sz="2000" dirty="0">
                <a:latin typeface="+mn-lt"/>
              </a:rPr>
              <a:t>three phases of transfer</a:t>
            </a:r>
          </a:p>
          <a:p>
            <a:pPr lvl="1"/>
            <a:r>
              <a:rPr lang="en-US" altLang="en-US" sz="2000" dirty="0">
                <a:latin typeface="+mn-lt"/>
              </a:rPr>
              <a:t>handshaking (greeting)</a:t>
            </a:r>
          </a:p>
          <a:p>
            <a:pPr lvl="1"/>
            <a:r>
              <a:rPr lang="en-US" altLang="en-US" sz="2000" dirty="0">
                <a:latin typeface="+mn-lt"/>
              </a:rPr>
              <a:t>transfer of messages</a:t>
            </a:r>
          </a:p>
          <a:p>
            <a:pPr lvl="1"/>
            <a:r>
              <a:rPr lang="en-US" altLang="en-US" sz="2000" dirty="0">
                <a:latin typeface="+mn-lt"/>
              </a:rPr>
              <a:t>closure</a:t>
            </a:r>
          </a:p>
          <a:p>
            <a:r>
              <a:rPr lang="en-US" altLang="en-US" sz="2000" dirty="0">
                <a:latin typeface="+mn-lt"/>
              </a:rPr>
              <a:t>command/response interaction (like </a:t>
            </a:r>
            <a:r>
              <a:rPr lang="en-US" altLang="en-US" sz="2000" dirty="0" smtClean="0">
                <a:latin typeface="+mn-lt"/>
              </a:rPr>
              <a:t>H</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P</a:t>
            </a:r>
            <a:r>
              <a:rPr lang="en-US" altLang="en-US" sz="2000" dirty="0">
                <a:latin typeface="+mn-lt"/>
              </a:rPr>
              <a:t>)</a:t>
            </a:r>
            <a:endParaRPr lang="en-US" altLang="en-US" sz="2000" dirty="0">
              <a:solidFill>
                <a:schemeClr val="accent2"/>
              </a:solidFill>
              <a:latin typeface="+mn-lt"/>
            </a:endParaRPr>
          </a:p>
          <a:p>
            <a:pPr lvl="1"/>
            <a:r>
              <a:rPr lang="en-US" altLang="en-US" sz="2000" b="1" dirty="0">
                <a:solidFill>
                  <a:schemeClr val="tx1"/>
                </a:solidFill>
                <a:latin typeface="+mn-lt"/>
              </a:rPr>
              <a:t>commands:</a:t>
            </a:r>
            <a:r>
              <a:rPr lang="en-US" altLang="en-US" sz="2000" dirty="0">
                <a:latin typeface="+mn-lt"/>
              </a:rPr>
              <a:t> </a:t>
            </a:r>
            <a:r>
              <a:rPr lang="en-US" altLang="en-US" sz="2000" dirty="0" smtClean="0">
                <a:latin typeface="+mn-lt"/>
              </a:rPr>
              <a:t>A</a:t>
            </a:r>
            <a:r>
              <a:rPr lang="en-US" altLang="en-US" sz="100" dirty="0" smtClean="0">
                <a:latin typeface="+mn-lt"/>
              </a:rPr>
              <a:t> </a:t>
            </a:r>
            <a:r>
              <a:rPr lang="en-US" altLang="en-US" sz="2000" dirty="0" smtClean="0">
                <a:latin typeface="+mn-lt"/>
              </a:rPr>
              <a:t>S</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I</a:t>
            </a:r>
            <a:r>
              <a:rPr lang="en-US" altLang="en-US" sz="100" dirty="0" smtClean="0">
                <a:latin typeface="+mn-lt"/>
              </a:rPr>
              <a:t> </a:t>
            </a:r>
            <a:r>
              <a:rPr lang="en-US" altLang="en-US" sz="2000" dirty="0" smtClean="0">
                <a:latin typeface="+mn-lt"/>
              </a:rPr>
              <a:t>I </a:t>
            </a:r>
            <a:r>
              <a:rPr lang="en-US" altLang="en-US" sz="2000" dirty="0">
                <a:latin typeface="+mn-lt"/>
              </a:rPr>
              <a:t>text</a:t>
            </a:r>
          </a:p>
          <a:p>
            <a:pPr lvl="1"/>
            <a:r>
              <a:rPr lang="en-US" altLang="en-US" sz="2000" b="1" dirty="0">
                <a:solidFill>
                  <a:schemeClr val="tx1"/>
                </a:solidFill>
                <a:latin typeface="+mn-lt"/>
              </a:rPr>
              <a:t>response: </a:t>
            </a:r>
            <a:r>
              <a:rPr lang="en-US" altLang="en-US" sz="2000" dirty="0">
                <a:latin typeface="+mn-lt"/>
              </a:rPr>
              <a:t>status code and phrase</a:t>
            </a:r>
          </a:p>
          <a:p>
            <a:r>
              <a:rPr lang="en-US" altLang="en-US" sz="2000" dirty="0">
                <a:latin typeface="+mn-lt"/>
              </a:rPr>
              <a:t>messages must be in 7-bit </a:t>
            </a:r>
            <a:r>
              <a:rPr lang="en-US" altLang="en-US" sz="2000" dirty="0" smtClean="0">
                <a:latin typeface="+mn-lt"/>
              </a:rPr>
              <a:t>A</a:t>
            </a:r>
            <a:r>
              <a:rPr lang="en-US" altLang="en-US" sz="100" dirty="0" smtClean="0">
                <a:latin typeface="+mn-lt"/>
              </a:rPr>
              <a:t> </a:t>
            </a:r>
            <a:r>
              <a:rPr lang="en-US" altLang="en-US" sz="2000" dirty="0" smtClean="0">
                <a:latin typeface="+mn-lt"/>
              </a:rPr>
              <a:t>S</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I</a:t>
            </a:r>
            <a:endParaRPr lang="en-US" altLang="en-US" sz="2000" dirty="0">
              <a:latin typeface="+mn-lt"/>
            </a:endParaRPr>
          </a:p>
        </p:txBody>
      </p:sp>
    </p:spTree>
    <p:extLst>
      <p:ext uri="{BB962C8B-B14F-4D97-AF65-F5344CB8AC3E}">
        <p14:creationId xmlns:p14="http://schemas.microsoft.com/office/powerpoint/2010/main" val="24810555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Scenario: Alice Sends Message to Bob</a:t>
            </a:r>
          </a:p>
        </p:txBody>
      </p:sp>
      <p:sp>
        <p:nvSpPr>
          <p:cNvPr id="3" name="Text Placeholder 2"/>
          <p:cNvSpPr>
            <a:spLocks noGrp="1"/>
          </p:cNvSpPr>
          <p:nvPr>
            <p:ph type="body" idx="1"/>
          </p:nvPr>
        </p:nvSpPr>
        <p:spPr>
          <a:xfrm>
            <a:off x="473529" y="1583871"/>
            <a:ext cx="4212770" cy="2875834"/>
          </a:xfrm>
        </p:spPr>
        <p:txBody>
          <a:bodyPr/>
          <a:lstStyle/>
          <a:p>
            <a:pPr>
              <a:buFont typeface="Wingdings" panose="05000000000000000000" pitchFamily="2" charset="2"/>
              <a:buNone/>
            </a:pPr>
            <a:r>
              <a:rPr lang="en-US" altLang="en-US" sz="2000" dirty="0">
                <a:latin typeface="+mn-lt"/>
              </a:rPr>
              <a:t>1) Alice uses </a:t>
            </a:r>
            <a:r>
              <a:rPr lang="en-US" altLang="en-US" sz="2000" dirty="0" smtClean="0">
                <a:latin typeface="+mn-lt"/>
              </a:rPr>
              <a:t>U</a:t>
            </a:r>
            <a:r>
              <a:rPr lang="en-US" altLang="en-US" sz="100" dirty="0" smtClean="0">
                <a:latin typeface="+mn-lt"/>
              </a:rPr>
              <a:t> </a:t>
            </a:r>
            <a:r>
              <a:rPr lang="en-US" altLang="en-US" sz="2000" dirty="0" smtClean="0">
                <a:latin typeface="+mn-lt"/>
              </a:rPr>
              <a:t>A </a:t>
            </a:r>
            <a:r>
              <a:rPr lang="en-US" altLang="en-US" sz="2000" dirty="0">
                <a:latin typeface="+mn-lt"/>
              </a:rPr>
              <a:t>to compose message </a:t>
            </a:r>
            <a:r>
              <a:rPr lang="en-US" altLang="ja-JP" sz="2000" dirty="0" smtClean="0">
                <a:latin typeface="+mn-lt"/>
              </a:rPr>
              <a:t>“to” </a:t>
            </a:r>
            <a:r>
              <a:rPr lang="en-US" altLang="ja-JP" sz="2000" dirty="0">
                <a:latin typeface="Courier New" panose="02070309020205020404" pitchFamily="49" charset="0"/>
                <a:cs typeface="Courier New" panose="02070309020205020404" pitchFamily="49" charset="0"/>
                <a:hlinkClick r:id="rId2" tooltip="https://www.google.co.in/search?q=bob%40someschool.edu&amp;oq=bob%40someschool.edu&amp;aqs=chrome..69i57j69i58.1291j0j7&amp;sourceid=chrome&amp;ie=UTF-8"/>
              </a:rPr>
              <a:t>bob@someschool.edu</a:t>
            </a:r>
            <a:endParaRPr lang="en-US" altLang="ja-JP" sz="2000" dirty="0">
              <a:latin typeface="Courier New" panose="02070309020205020404" pitchFamily="49" charset="0"/>
              <a:cs typeface="Courier New" panose="02070309020205020404" pitchFamily="49" charset="0"/>
            </a:endParaRPr>
          </a:p>
          <a:p>
            <a:pPr>
              <a:buFont typeface="Wingdings" panose="05000000000000000000" pitchFamily="2" charset="2"/>
              <a:buNone/>
            </a:pPr>
            <a:r>
              <a:rPr lang="en-US" altLang="en-US" sz="2000" dirty="0">
                <a:latin typeface="+mn-lt"/>
              </a:rPr>
              <a:t>2) </a:t>
            </a:r>
            <a:r>
              <a:rPr lang="en-US" altLang="en-US" sz="2000" dirty="0" smtClean="0">
                <a:latin typeface="+mn-lt"/>
              </a:rPr>
              <a:t>Alice</a:t>
            </a:r>
            <a:r>
              <a:rPr lang="en-US" altLang="ja-JP" sz="2000" dirty="0" smtClean="0">
                <a:latin typeface="+mn-lt"/>
              </a:rPr>
              <a:t>’s U</a:t>
            </a:r>
            <a:r>
              <a:rPr lang="en-US" altLang="ja-JP" sz="100" dirty="0" smtClean="0">
                <a:latin typeface="+mn-lt"/>
              </a:rPr>
              <a:t> </a:t>
            </a:r>
            <a:r>
              <a:rPr lang="en-US" altLang="ja-JP" sz="2000" dirty="0" smtClean="0">
                <a:latin typeface="+mn-lt"/>
              </a:rPr>
              <a:t>A </a:t>
            </a:r>
            <a:r>
              <a:rPr lang="en-US" altLang="ja-JP" sz="2000" dirty="0">
                <a:latin typeface="+mn-lt"/>
              </a:rPr>
              <a:t>sends message to her mail server; message placed in message queue</a:t>
            </a:r>
          </a:p>
          <a:p>
            <a:pPr>
              <a:buFont typeface="Wingdings" panose="05000000000000000000" pitchFamily="2" charset="2"/>
              <a:buNone/>
            </a:pPr>
            <a:r>
              <a:rPr lang="en-US" altLang="en-US" sz="2000" dirty="0">
                <a:latin typeface="+mn-lt"/>
              </a:rPr>
              <a:t>3) client side of </a:t>
            </a:r>
            <a:r>
              <a:rPr lang="en-US" altLang="en-US" sz="2000" dirty="0" smtClean="0">
                <a:latin typeface="+mn-lt"/>
              </a:rPr>
              <a:t>S</a:t>
            </a:r>
            <a:r>
              <a:rPr lang="en-US" altLang="en-US" sz="100" dirty="0" smtClean="0">
                <a:latin typeface="+mn-lt"/>
              </a:rPr>
              <a:t> </a:t>
            </a:r>
            <a:r>
              <a:rPr lang="en-US" altLang="en-US" sz="2000" dirty="0" smtClean="0">
                <a:latin typeface="+mn-lt"/>
              </a:rPr>
              <a:t>M</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P </a:t>
            </a:r>
            <a:r>
              <a:rPr lang="en-US" altLang="en-US" sz="2000" dirty="0">
                <a:latin typeface="+mn-lt"/>
              </a:rPr>
              <a:t>opens </a:t>
            </a:r>
            <a:r>
              <a:rPr lang="en-US" altLang="en-US" sz="2000" dirty="0" smtClean="0">
                <a:latin typeface="+mn-lt"/>
              </a:rPr>
              <a:t>T</a:t>
            </a:r>
            <a:r>
              <a:rPr lang="en-US" altLang="en-US" sz="100" dirty="0" smtClean="0">
                <a:latin typeface="+mn-lt"/>
              </a:rPr>
              <a:t> </a:t>
            </a:r>
            <a:r>
              <a:rPr lang="en-US" altLang="en-US" sz="2000" dirty="0" smtClean="0">
                <a:latin typeface="+mn-lt"/>
              </a:rPr>
              <a:t>C</a:t>
            </a:r>
            <a:r>
              <a:rPr lang="en-US" altLang="en-US" sz="100" dirty="0" smtClean="0">
                <a:latin typeface="+mn-lt"/>
              </a:rPr>
              <a:t> </a:t>
            </a:r>
            <a:r>
              <a:rPr lang="en-US" altLang="en-US" sz="2000" dirty="0" smtClean="0">
                <a:latin typeface="+mn-lt"/>
              </a:rPr>
              <a:t>P </a:t>
            </a:r>
            <a:r>
              <a:rPr lang="en-US" altLang="en-US" sz="2000" dirty="0">
                <a:latin typeface="+mn-lt"/>
              </a:rPr>
              <a:t>connection with </a:t>
            </a:r>
            <a:r>
              <a:rPr lang="en-US" altLang="en-US" sz="2000" dirty="0" smtClean="0">
                <a:latin typeface="+mn-lt"/>
              </a:rPr>
              <a:t>Bob</a:t>
            </a:r>
            <a:r>
              <a:rPr lang="en-US" altLang="ja-JP" sz="2000" dirty="0" smtClean="0">
                <a:latin typeface="+mn-lt"/>
              </a:rPr>
              <a:t>’s </a:t>
            </a:r>
            <a:r>
              <a:rPr lang="en-US" altLang="ja-JP" sz="2000" dirty="0">
                <a:latin typeface="+mn-lt"/>
              </a:rPr>
              <a:t>mail </a:t>
            </a:r>
            <a:r>
              <a:rPr lang="en-US" altLang="ja-JP" sz="2000" dirty="0" smtClean="0">
                <a:latin typeface="+mn-lt"/>
              </a:rPr>
              <a:t>server</a:t>
            </a:r>
            <a:endParaRPr lang="en-US" altLang="en-US" sz="2000" dirty="0">
              <a:latin typeface="+mn-lt"/>
            </a:endParaRPr>
          </a:p>
        </p:txBody>
      </p:sp>
      <p:sp>
        <p:nvSpPr>
          <p:cNvPr id="4" name="Text Placeholder 3"/>
          <p:cNvSpPr>
            <a:spLocks noGrp="1"/>
          </p:cNvSpPr>
          <p:nvPr>
            <p:ph type="body" idx="2"/>
          </p:nvPr>
        </p:nvSpPr>
        <p:spPr>
          <a:xfrm>
            <a:off x="4798593" y="1614024"/>
            <a:ext cx="4000501" cy="2637134"/>
          </a:xfrm>
        </p:spPr>
        <p:txBody>
          <a:bodyPr/>
          <a:lstStyle/>
          <a:p>
            <a:pPr>
              <a:buFont typeface="Wingdings" panose="05000000000000000000" pitchFamily="2" charset="2"/>
              <a:buNone/>
            </a:pPr>
            <a:r>
              <a:rPr lang="en-US" altLang="en-US" sz="2000" dirty="0">
                <a:latin typeface="+mn-lt"/>
              </a:rPr>
              <a:t>4) </a:t>
            </a:r>
            <a:r>
              <a:rPr lang="en-US" altLang="en-US" sz="2000" dirty="0" smtClean="0">
                <a:latin typeface="+mn-lt"/>
              </a:rPr>
              <a:t>S</a:t>
            </a:r>
            <a:r>
              <a:rPr lang="en-US" altLang="en-US" sz="100" dirty="0" smtClean="0">
                <a:latin typeface="+mn-lt"/>
              </a:rPr>
              <a:t> </a:t>
            </a:r>
            <a:r>
              <a:rPr lang="en-US" altLang="en-US" sz="2000" dirty="0" smtClean="0">
                <a:latin typeface="+mn-lt"/>
              </a:rPr>
              <a:t>M</a:t>
            </a:r>
            <a:r>
              <a:rPr lang="en-US" altLang="en-US" sz="100" dirty="0" smtClean="0">
                <a:latin typeface="+mn-lt"/>
              </a:rPr>
              <a:t> </a:t>
            </a:r>
            <a:r>
              <a:rPr lang="en-US" altLang="en-US" sz="2000" dirty="0" smtClean="0">
                <a:latin typeface="+mn-lt"/>
              </a:rPr>
              <a:t>T</a:t>
            </a:r>
            <a:r>
              <a:rPr lang="en-US" altLang="en-US" sz="100" dirty="0" smtClean="0">
                <a:latin typeface="+mn-lt"/>
              </a:rPr>
              <a:t> </a:t>
            </a:r>
            <a:r>
              <a:rPr lang="en-US" altLang="en-US" sz="2000" dirty="0" smtClean="0">
                <a:latin typeface="+mn-lt"/>
              </a:rPr>
              <a:t>P </a:t>
            </a:r>
            <a:r>
              <a:rPr lang="en-US" altLang="en-US" sz="2000" dirty="0">
                <a:latin typeface="+mn-lt"/>
              </a:rPr>
              <a:t>client sends </a:t>
            </a:r>
            <a:r>
              <a:rPr lang="en-US" altLang="en-US" sz="2000" dirty="0" smtClean="0">
                <a:latin typeface="+mn-lt"/>
              </a:rPr>
              <a:t>Alice</a:t>
            </a:r>
            <a:r>
              <a:rPr lang="en-US" altLang="ja-JP" sz="2000" dirty="0" smtClean="0">
                <a:latin typeface="+mn-lt"/>
              </a:rPr>
              <a:t>’s </a:t>
            </a:r>
            <a:r>
              <a:rPr lang="en-US" altLang="ja-JP" sz="2000" dirty="0">
                <a:latin typeface="+mn-lt"/>
              </a:rPr>
              <a:t>message over the </a:t>
            </a:r>
            <a:r>
              <a:rPr lang="en-US" altLang="ja-JP" sz="2000" dirty="0" smtClean="0">
                <a:latin typeface="+mn-lt"/>
              </a:rPr>
              <a:t>T</a:t>
            </a:r>
            <a:r>
              <a:rPr lang="en-US" altLang="ja-JP" sz="100" dirty="0" smtClean="0">
                <a:latin typeface="+mn-lt"/>
              </a:rPr>
              <a:t> </a:t>
            </a:r>
            <a:r>
              <a:rPr lang="en-US" altLang="ja-JP" sz="2000" dirty="0" smtClean="0">
                <a:latin typeface="+mn-lt"/>
              </a:rPr>
              <a:t>C</a:t>
            </a:r>
            <a:r>
              <a:rPr lang="en-US" altLang="ja-JP" sz="100" dirty="0" smtClean="0">
                <a:latin typeface="+mn-lt"/>
              </a:rPr>
              <a:t> </a:t>
            </a:r>
            <a:r>
              <a:rPr lang="en-US" altLang="ja-JP" sz="2000" dirty="0" smtClean="0">
                <a:latin typeface="+mn-lt"/>
              </a:rPr>
              <a:t>P </a:t>
            </a:r>
            <a:r>
              <a:rPr lang="en-US" altLang="ja-JP" sz="2000" dirty="0">
                <a:latin typeface="+mn-lt"/>
              </a:rPr>
              <a:t>connection</a:t>
            </a:r>
          </a:p>
          <a:p>
            <a:pPr>
              <a:buFont typeface="Wingdings" panose="05000000000000000000" pitchFamily="2" charset="2"/>
              <a:buNone/>
            </a:pPr>
            <a:r>
              <a:rPr lang="en-US" altLang="en-US" sz="2000" dirty="0">
                <a:latin typeface="+mn-lt"/>
              </a:rPr>
              <a:t>5) </a:t>
            </a:r>
            <a:r>
              <a:rPr lang="en-US" altLang="en-US" sz="2000" dirty="0" smtClean="0">
                <a:latin typeface="+mn-lt"/>
              </a:rPr>
              <a:t>Bob</a:t>
            </a:r>
            <a:r>
              <a:rPr lang="en-US" altLang="ja-JP" sz="2000" dirty="0" smtClean="0">
                <a:latin typeface="+mn-lt"/>
              </a:rPr>
              <a:t>’s </a:t>
            </a:r>
            <a:r>
              <a:rPr lang="en-US" altLang="ja-JP" sz="2000" dirty="0">
                <a:latin typeface="+mn-lt"/>
              </a:rPr>
              <a:t>mail server places the message in </a:t>
            </a:r>
            <a:r>
              <a:rPr lang="en-US" altLang="ja-JP" sz="2000" dirty="0" smtClean="0">
                <a:latin typeface="+mn-lt"/>
              </a:rPr>
              <a:t>Bob’s </a:t>
            </a:r>
            <a:r>
              <a:rPr lang="en-US" altLang="ja-JP" sz="2000" dirty="0">
                <a:latin typeface="+mn-lt"/>
              </a:rPr>
              <a:t>mailbox</a:t>
            </a:r>
          </a:p>
          <a:p>
            <a:pPr>
              <a:buFont typeface="Wingdings" panose="05000000000000000000" pitchFamily="2" charset="2"/>
              <a:buNone/>
            </a:pPr>
            <a:r>
              <a:rPr lang="en-US" altLang="en-US" sz="2000" dirty="0">
                <a:latin typeface="+mn-lt"/>
              </a:rPr>
              <a:t>6) Bob invokes his user agent to read </a:t>
            </a:r>
            <a:r>
              <a:rPr lang="en-US" altLang="en-US" sz="2000" dirty="0" smtClean="0">
                <a:latin typeface="+mn-lt"/>
              </a:rPr>
              <a:t>message</a:t>
            </a:r>
            <a:endParaRPr lang="en-US" altLang="en-US" sz="2000" dirty="0">
              <a:latin typeface="+mn-lt"/>
            </a:endParaRPr>
          </a:p>
        </p:txBody>
      </p:sp>
      <p:pic>
        <p:nvPicPr>
          <p:cNvPr id="5" name="Picture 4" descr="The scenario, Alice sends a message to Bob, is a 6 stage process, as follows. 1, Alice uses her user agent to compose a message. 2, the user agent connects to Alice’s mail server. 3, the message&#10;goes in the outgoing message queue. 4, Alice’s mail server connects to Bob’s mail server. 5, the message is stored in the user mailbox of Bob’s mail server. 6, Bob’s mail server connects to his user agent, and he reads the message."/>
          <p:cNvPicPr>
            <a:picLocks noChangeAspect="1"/>
          </p:cNvPicPr>
          <p:nvPr/>
        </p:nvPicPr>
        <p:blipFill>
          <a:blip r:embed="rId3"/>
          <a:stretch>
            <a:fillRect/>
          </a:stretch>
        </p:blipFill>
        <p:spPr>
          <a:xfrm>
            <a:off x="987410" y="4681618"/>
            <a:ext cx="7332461" cy="1718113"/>
          </a:xfrm>
          <a:prstGeom prst="rect">
            <a:avLst/>
          </a:prstGeom>
        </p:spPr>
      </p:pic>
    </p:spTree>
    <p:extLst>
      <p:ext uri="{BB962C8B-B14F-4D97-AF65-F5344CB8AC3E}">
        <p14:creationId xmlns:p14="http://schemas.microsoft.com/office/powerpoint/2010/main" val="1110527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a:t>
            </a:r>
            <a:r>
              <a:rPr lang="en-US" dirty="0" smtClean="0"/>
              <a:t>S</a:t>
            </a:r>
            <a:r>
              <a:rPr lang="en-US" sz="100" dirty="0" smtClean="0"/>
              <a:t> </a:t>
            </a:r>
            <a:r>
              <a:rPr lang="en-US" dirty="0" smtClean="0"/>
              <a:t>M</a:t>
            </a:r>
            <a:r>
              <a:rPr lang="en-US" sz="100" dirty="0" smtClean="0"/>
              <a:t> </a:t>
            </a:r>
            <a:r>
              <a:rPr lang="en-US" dirty="0" smtClean="0"/>
              <a:t>T</a:t>
            </a:r>
            <a:r>
              <a:rPr lang="en-US" sz="100" dirty="0" smtClean="0"/>
              <a:t> </a:t>
            </a:r>
            <a:r>
              <a:rPr lang="en-US" dirty="0" smtClean="0"/>
              <a:t>P </a:t>
            </a:r>
            <a:r>
              <a:rPr lang="en-US" dirty="0"/>
              <a:t>Interaction</a:t>
            </a:r>
          </a:p>
        </p:txBody>
      </p:sp>
      <p:pic>
        <p:nvPicPr>
          <p:cNvPr id="4" name="Picture 3" descr="15 lines of S M T P interaction. Line 1, S. 2 2 0 hamburger dot e d u. Line 2, C. H E L O crepes period f r. Line 3, S. 2 5 0 Hello crepes period f r comma pleased to meet you. Line 4, C. MAIL FROM colon left angle bracket alice at crepes period f r right angle bracket. Line 5, S. 2 5 0 alice at crepes period f r period period period Sender o k. Line 6, C. R C P T TO colon left angle bracket bob at hamburger dot e d u right angle bracket. Line 7, S. 250 bob at hamburger period e d u period period period Recipient o k. Line 8, C. DATA. Line 9, S. 3 5 4 Enter mail comma end with double quote period double quote on a line by itself. Line 10, C. Do you like ketchup? Line 11, C. How about pickles? Line 12, C. period. Line 13, S. 2 5 0 Message accept for delivery. Line 14, C. QUIT. Line 15, S. 2 2 1 hamburger period e d u closing connection."/>
          <p:cNvPicPr>
            <a:picLocks noChangeAspect="1"/>
          </p:cNvPicPr>
          <p:nvPr/>
        </p:nvPicPr>
        <p:blipFill>
          <a:blip r:embed="rId2"/>
          <a:stretch>
            <a:fillRect/>
          </a:stretch>
        </p:blipFill>
        <p:spPr>
          <a:xfrm>
            <a:off x="522158" y="1475939"/>
            <a:ext cx="8230313" cy="4810161"/>
          </a:xfrm>
          <a:prstGeom prst="rect">
            <a:avLst/>
          </a:prstGeom>
        </p:spPr>
      </p:pic>
    </p:spTree>
    <p:extLst>
      <p:ext uri="{BB962C8B-B14F-4D97-AF65-F5344CB8AC3E}">
        <p14:creationId xmlns:p14="http://schemas.microsoft.com/office/powerpoint/2010/main" val="12094891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Try </a:t>
            </a:r>
            <a:r>
              <a:rPr lang="en-US" dirty="0" smtClean="0"/>
              <a:t>S</a:t>
            </a:r>
            <a:r>
              <a:rPr lang="en-US" sz="100" dirty="0" smtClean="0"/>
              <a:t> </a:t>
            </a:r>
            <a:r>
              <a:rPr lang="en-US" dirty="0" smtClean="0"/>
              <a:t>M</a:t>
            </a:r>
            <a:r>
              <a:rPr lang="en-US" sz="100" dirty="0" smtClean="0"/>
              <a:t> </a:t>
            </a:r>
            <a:r>
              <a:rPr lang="en-US" dirty="0" smtClean="0"/>
              <a:t>T</a:t>
            </a:r>
            <a:r>
              <a:rPr lang="en-US" sz="100" dirty="0" smtClean="0"/>
              <a:t> </a:t>
            </a:r>
            <a:r>
              <a:rPr lang="en-US" dirty="0" smtClean="0"/>
              <a:t>P </a:t>
            </a:r>
            <a:r>
              <a:rPr lang="en-US" dirty="0"/>
              <a:t>Interaction for </a:t>
            </a:r>
            <a:r>
              <a:rPr lang="en-US" dirty="0" smtClean="0"/>
              <a:t>Yourself</a:t>
            </a:r>
            <a:endParaRPr lang="en-US" dirty="0"/>
          </a:p>
        </p:txBody>
      </p:sp>
      <p:sp>
        <p:nvSpPr>
          <p:cNvPr id="3" name="Text Placeholder 2"/>
          <p:cNvSpPr>
            <a:spLocks noGrp="1"/>
          </p:cNvSpPr>
          <p:nvPr>
            <p:ph type="body" idx="1"/>
          </p:nvPr>
        </p:nvSpPr>
        <p:spPr>
          <a:xfrm>
            <a:off x="457200" y="1600200"/>
            <a:ext cx="8229600" cy="3118757"/>
          </a:xfrm>
        </p:spPr>
        <p:txBody>
          <a:bodyPr/>
          <a:lstStyle/>
          <a:p>
            <a:r>
              <a:rPr lang="en-US" altLang="en-US" sz="2400" b="1" dirty="0">
                <a:latin typeface="Courier New" panose="02070309020205020404" pitchFamily="49" charset="0"/>
                <a:cs typeface="Courier New" panose="02070309020205020404" pitchFamily="49" charset="0"/>
              </a:rPr>
              <a:t>telnet servername 25</a:t>
            </a:r>
            <a:endParaRPr lang="en-US" altLang="en-US" sz="2400" dirty="0">
              <a:latin typeface="Courier New" panose="02070309020205020404" pitchFamily="49" charset="0"/>
              <a:cs typeface="Courier New" panose="02070309020205020404" pitchFamily="49" charset="0"/>
            </a:endParaRPr>
          </a:p>
          <a:p>
            <a:r>
              <a:rPr lang="en-US" altLang="en-US" sz="2400" dirty="0">
                <a:latin typeface="+mn-lt"/>
              </a:rPr>
              <a:t>see 220 reply from server</a:t>
            </a:r>
          </a:p>
          <a:p>
            <a:r>
              <a:rPr lang="en-US" altLang="en-US" sz="2400" dirty="0">
                <a:latin typeface="+mn-lt"/>
              </a:rPr>
              <a:t>enter HELO, MAIL FROM, RCPT TO, DATA, QUIT commands</a:t>
            </a:r>
          </a:p>
          <a:p>
            <a:pPr marL="0" indent="0">
              <a:buFont typeface="Wingdings" panose="05000000000000000000" pitchFamily="2" charset="2"/>
              <a:buNone/>
            </a:pPr>
            <a:r>
              <a:rPr lang="en-US" altLang="en-US" sz="2400" dirty="0" smtClean="0">
                <a:latin typeface="+mn-lt"/>
              </a:rPr>
              <a:t>above </a:t>
            </a:r>
            <a:r>
              <a:rPr lang="en-US" altLang="en-US" sz="2400" dirty="0">
                <a:latin typeface="+mn-lt"/>
              </a:rPr>
              <a:t>lets you send email without using email client (reader</a:t>
            </a:r>
            <a:r>
              <a:rPr lang="en-US" altLang="en-US" sz="2400" dirty="0" smtClean="0">
                <a:latin typeface="+mn-lt"/>
              </a:rPr>
              <a:t>)</a:t>
            </a:r>
            <a:endParaRPr lang="en-US" altLang="en-US" sz="2400" dirty="0">
              <a:latin typeface="+mn-lt"/>
            </a:endParaRPr>
          </a:p>
        </p:txBody>
      </p:sp>
    </p:spTree>
    <p:extLst>
      <p:ext uri="{BB962C8B-B14F-4D97-AF65-F5344CB8AC3E}">
        <p14:creationId xmlns:p14="http://schemas.microsoft.com/office/powerpoint/2010/main" val="2743869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t>
            </a:r>
            <a:r>
              <a:rPr lang="en-US" sz="100" dirty="0" smtClean="0"/>
              <a:t> </a:t>
            </a:r>
            <a:r>
              <a:rPr lang="en-US" dirty="0" smtClean="0"/>
              <a:t>M</a:t>
            </a:r>
            <a:r>
              <a:rPr lang="en-US" sz="100" dirty="0" smtClean="0"/>
              <a:t> </a:t>
            </a:r>
            <a:r>
              <a:rPr lang="en-US" dirty="0" smtClean="0"/>
              <a:t>T</a:t>
            </a:r>
            <a:r>
              <a:rPr lang="en-US" sz="100" dirty="0" smtClean="0"/>
              <a:t> </a:t>
            </a:r>
            <a:r>
              <a:rPr lang="en-US" dirty="0" smtClean="0"/>
              <a:t>P</a:t>
            </a:r>
            <a:r>
              <a:rPr lang="en-US" dirty="0"/>
              <a:t>: Final Words</a:t>
            </a:r>
          </a:p>
        </p:txBody>
      </p:sp>
      <p:sp>
        <p:nvSpPr>
          <p:cNvPr id="3" name="Text Placeholder 2"/>
          <p:cNvSpPr>
            <a:spLocks noGrp="1"/>
          </p:cNvSpPr>
          <p:nvPr>
            <p:ph type="body" idx="1"/>
          </p:nvPr>
        </p:nvSpPr>
        <p:spPr>
          <a:xfrm>
            <a:off x="457199" y="1600200"/>
            <a:ext cx="3633537" cy="3581400"/>
          </a:xfrm>
        </p:spPr>
        <p:txBody>
          <a:bodyPr/>
          <a:lstStyle/>
          <a:p>
            <a:r>
              <a:rPr lang="en-US" altLang="en-US" sz="2200" dirty="0" smtClean="0">
                <a:latin typeface="+mn-lt"/>
              </a:rPr>
              <a:t>S</a:t>
            </a:r>
            <a:r>
              <a:rPr lang="en-US" altLang="en-US" sz="100" dirty="0" smtClean="0">
                <a:latin typeface="+mn-lt"/>
              </a:rPr>
              <a:t> </a:t>
            </a:r>
            <a:r>
              <a:rPr lang="en-US" altLang="en-US" sz="2200" dirty="0" smtClean="0">
                <a:latin typeface="+mn-lt"/>
              </a:rPr>
              <a:t>M</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P </a:t>
            </a:r>
            <a:r>
              <a:rPr lang="en-US" altLang="en-US" sz="2200" dirty="0">
                <a:latin typeface="+mn-lt"/>
              </a:rPr>
              <a:t>uses persistent connections</a:t>
            </a:r>
          </a:p>
          <a:p>
            <a:r>
              <a:rPr lang="en-US" altLang="en-US" sz="2200" dirty="0" smtClean="0">
                <a:latin typeface="+mn-lt"/>
              </a:rPr>
              <a:t>S</a:t>
            </a:r>
            <a:r>
              <a:rPr lang="en-US" altLang="en-US" sz="100" dirty="0" smtClean="0">
                <a:latin typeface="+mn-lt"/>
              </a:rPr>
              <a:t> </a:t>
            </a:r>
            <a:r>
              <a:rPr lang="en-US" altLang="en-US" sz="2200" dirty="0" smtClean="0">
                <a:latin typeface="+mn-lt"/>
              </a:rPr>
              <a:t>M</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P </a:t>
            </a:r>
            <a:r>
              <a:rPr lang="en-US" altLang="en-US" sz="2200" dirty="0">
                <a:latin typeface="+mn-lt"/>
              </a:rPr>
              <a:t>requires message (header &amp; body) to be in 7-bit </a:t>
            </a:r>
            <a:r>
              <a:rPr lang="en-US" altLang="en-US" sz="2200" dirty="0" smtClean="0">
                <a:latin typeface="+mn-lt"/>
              </a:rPr>
              <a:t>A</a:t>
            </a:r>
            <a:r>
              <a:rPr lang="en-US" altLang="en-US" sz="100" dirty="0" smtClean="0">
                <a:latin typeface="+mn-lt"/>
              </a:rPr>
              <a:t> </a:t>
            </a:r>
            <a:r>
              <a:rPr lang="en-US" altLang="en-US" sz="2200" dirty="0" smtClean="0">
                <a:latin typeface="+mn-lt"/>
              </a:rPr>
              <a:t>S</a:t>
            </a:r>
            <a:r>
              <a:rPr lang="en-US" altLang="en-US" sz="100" dirty="0" smtClean="0">
                <a:latin typeface="+mn-lt"/>
              </a:rPr>
              <a:t> </a:t>
            </a:r>
            <a:r>
              <a:rPr lang="en-US" altLang="en-US" sz="2200" dirty="0" smtClean="0">
                <a:latin typeface="+mn-lt"/>
              </a:rPr>
              <a:t>C</a:t>
            </a:r>
            <a:r>
              <a:rPr lang="en-US" altLang="en-US" sz="100" dirty="0" smtClean="0">
                <a:latin typeface="+mn-lt"/>
              </a:rPr>
              <a:t> </a:t>
            </a:r>
            <a:r>
              <a:rPr lang="en-US" altLang="en-US" sz="2200" dirty="0" smtClean="0">
                <a:latin typeface="+mn-lt"/>
              </a:rPr>
              <a:t>I</a:t>
            </a:r>
            <a:r>
              <a:rPr lang="en-US" altLang="en-US" sz="100" dirty="0" smtClean="0">
                <a:latin typeface="+mn-lt"/>
              </a:rPr>
              <a:t> </a:t>
            </a:r>
            <a:r>
              <a:rPr lang="en-US" altLang="en-US" sz="2200" dirty="0" smtClean="0">
                <a:latin typeface="+mn-lt"/>
              </a:rPr>
              <a:t>I</a:t>
            </a:r>
            <a:endParaRPr lang="en-US" altLang="en-US" sz="2200" dirty="0">
              <a:latin typeface="+mn-lt"/>
            </a:endParaRPr>
          </a:p>
          <a:p>
            <a:r>
              <a:rPr lang="en-US" altLang="en-US" sz="2200" dirty="0" smtClean="0">
                <a:latin typeface="+mn-lt"/>
              </a:rPr>
              <a:t>S</a:t>
            </a:r>
            <a:r>
              <a:rPr lang="en-US" altLang="en-US" sz="100" dirty="0" smtClean="0">
                <a:latin typeface="+mn-lt"/>
              </a:rPr>
              <a:t> </a:t>
            </a:r>
            <a:r>
              <a:rPr lang="en-US" altLang="en-US" sz="2200" dirty="0" smtClean="0">
                <a:latin typeface="+mn-lt"/>
              </a:rPr>
              <a:t>M</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P </a:t>
            </a:r>
            <a:r>
              <a:rPr lang="en-US" altLang="en-US" sz="2200" dirty="0">
                <a:latin typeface="+mn-lt"/>
              </a:rPr>
              <a:t>server uses </a:t>
            </a:r>
            <a:r>
              <a:rPr lang="en-US" altLang="en-US" sz="2200" dirty="0">
                <a:latin typeface="Courier New" panose="02070309020205020404" pitchFamily="49" charset="0"/>
                <a:cs typeface="Courier New" panose="02070309020205020404" pitchFamily="49" charset="0"/>
              </a:rPr>
              <a:t>CRLF.CRLF</a:t>
            </a:r>
            <a:r>
              <a:rPr lang="en-US" altLang="en-US" sz="2200" dirty="0">
                <a:latin typeface="+mn-lt"/>
              </a:rPr>
              <a:t> to determine end of </a:t>
            </a:r>
            <a:r>
              <a:rPr lang="en-US" altLang="en-US" sz="2200" dirty="0" smtClean="0">
                <a:latin typeface="+mn-lt"/>
              </a:rPr>
              <a:t>message</a:t>
            </a:r>
            <a:endParaRPr lang="en-US" altLang="en-US" sz="2200" dirty="0">
              <a:latin typeface="+mn-lt"/>
            </a:endParaRPr>
          </a:p>
        </p:txBody>
      </p:sp>
      <p:sp>
        <p:nvSpPr>
          <p:cNvPr id="4" name="Text Placeholder 3"/>
          <p:cNvSpPr>
            <a:spLocks noGrp="1"/>
          </p:cNvSpPr>
          <p:nvPr>
            <p:ph type="body" idx="2"/>
          </p:nvPr>
        </p:nvSpPr>
        <p:spPr>
          <a:xfrm>
            <a:off x="4310746" y="1586360"/>
            <a:ext cx="4408716" cy="4750272"/>
          </a:xfrm>
        </p:spPr>
        <p:txBody>
          <a:bodyPr/>
          <a:lstStyle/>
          <a:p>
            <a:pPr>
              <a:buFont typeface="Wingdings" panose="05000000000000000000" pitchFamily="2" charset="2"/>
              <a:buNone/>
            </a:pPr>
            <a:r>
              <a:rPr lang="en-US" altLang="en-US" sz="2200" b="1" dirty="0">
                <a:solidFill>
                  <a:schemeClr val="tx1"/>
                </a:solidFill>
                <a:latin typeface="+mn-lt"/>
              </a:rPr>
              <a:t>comparison with </a:t>
            </a:r>
            <a:r>
              <a:rPr lang="en-US" altLang="en-US" sz="2200" b="1" dirty="0" smtClean="0">
                <a:solidFill>
                  <a:schemeClr val="tx1"/>
                </a:solidFill>
                <a:latin typeface="+mn-lt"/>
              </a:rPr>
              <a:t>H</a:t>
            </a:r>
            <a:r>
              <a:rPr lang="en-US" altLang="en-US" sz="100" b="1" dirty="0" smtClean="0">
                <a:solidFill>
                  <a:schemeClr val="tx1"/>
                </a:solidFill>
                <a:latin typeface="+mn-lt"/>
              </a:rPr>
              <a:t> </a:t>
            </a:r>
            <a:r>
              <a:rPr lang="en-US" altLang="en-US" sz="2200" b="1" dirty="0" smtClean="0">
                <a:solidFill>
                  <a:schemeClr val="tx1"/>
                </a:solidFill>
                <a:latin typeface="+mn-lt"/>
              </a:rPr>
              <a:t>T</a:t>
            </a:r>
            <a:r>
              <a:rPr lang="en-US" altLang="en-US" sz="100" b="1" dirty="0" smtClean="0">
                <a:solidFill>
                  <a:schemeClr val="tx1"/>
                </a:solidFill>
                <a:latin typeface="+mn-lt"/>
              </a:rPr>
              <a:t> </a:t>
            </a:r>
            <a:r>
              <a:rPr lang="en-US" altLang="en-US" sz="2200" b="1" dirty="0" smtClean="0">
                <a:solidFill>
                  <a:schemeClr val="tx1"/>
                </a:solidFill>
                <a:latin typeface="+mn-lt"/>
              </a:rPr>
              <a:t>T</a:t>
            </a:r>
            <a:r>
              <a:rPr lang="en-US" altLang="en-US" sz="100" b="1" dirty="0" smtClean="0">
                <a:solidFill>
                  <a:schemeClr val="tx1"/>
                </a:solidFill>
                <a:latin typeface="+mn-lt"/>
              </a:rPr>
              <a:t> </a:t>
            </a:r>
            <a:r>
              <a:rPr lang="en-US" altLang="en-US" sz="2200" b="1" dirty="0" smtClean="0">
                <a:solidFill>
                  <a:schemeClr val="tx1"/>
                </a:solidFill>
                <a:latin typeface="+mn-lt"/>
              </a:rPr>
              <a:t>P</a:t>
            </a:r>
            <a:r>
              <a:rPr lang="en-US" altLang="en-US" sz="2200" b="1" dirty="0">
                <a:solidFill>
                  <a:schemeClr val="tx1"/>
                </a:solidFill>
                <a:latin typeface="+mn-lt"/>
              </a:rPr>
              <a:t>:</a:t>
            </a:r>
          </a:p>
          <a:p>
            <a:pPr>
              <a:spcAft>
                <a:spcPts val="0"/>
              </a:spcAft>
            </a:pPr>
            <a:r>
              <a:rPr lang="en-US" altLang="en-US" sz="2200" dirty="0" smtClean="0">
                <a:latin typeface="+mn-lt"/>
              </a:rPr>
              <a:t>H</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P</a:t>
            </a:r>
            <a:r>
              <a:rPr lang="en-US" altLang="en-US" sz="2200" dirty="0">
                <a:latin typeface="+mn-lt"/>
              </a:rPr>
              <a:t>: pull</a:t>
            </a:r>
          </a:p>
          <a:p>
            <a:pPr>
              <a:spcAft>
                <a:spcPts val="0"/>
              </a:spcAft>
            </a:pPr>
            <a:r>
              <a:rPr lang="en-US" altLang="en-US" sz="2200" dirty="0" smtClean="0">
                <a:latin typeface="+mn-lt"/>
              </a:rPr>
              <a:t>S</a:t>
            </a:r>
            <a:r>
              <a:rPr lang="en-US" altLang="en-US" sz="100" dirty="0" smtClean="0">
                <a:latin typeface="+mn-lt"/>
              </a:rPr>
              <a:t> </a:t>
            </a:r>
            <a:r>
              <a:rPr lang="en-US" altLang="en-US" sz="2200" dirty="0" smtClean="0">
                <a:latin typeface="+mn-lt"/>
              </a:rPr>
              <a:t>M</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P</a:t>
            </a:r>
            <a:r>
              <a:rPr lang="en-US" altLang="en-US" sz="2200" dirty="0">
                <a:latin typeface="+mn-lt"/>
              </a:rPr>
              <a:t>: push</a:t>
            </a:r>
          </a:p>
          <a:p>
            <a:pPr>
              <a:spcAft>
                <a:spcPts val="0"/>
              </a:spcAft>
            </a:pPr>
            <a:r>
              <a:rPr lang="en-US" altLang="en-US" sz="2200" dirty="0">
                <a:latin typeface="+mn-lt"/>
              </a:rPr>
              <a:t>both have </a:t>
            </a:r>
            <a:r>
              <a:rPr lang="en-US" altLang="en-US" sz="2200" dirty="0" smtClean="0">
                <a:latin typeface="+mn-lt"/>
              </a:rPr>
              <a:t>A</a:t>
            </a:r>
            <a:r>
              <a:rPr lang="en-US" altLang="en-US" sz="100" dirty="0" smtClean="0">
                <a:latin typeface="+mn-lt"/>
              </a:rPr>
              <a:t> </a:t>
            </a:r>
            <a:r>
              <a:rPr lang="en-US" altLang="en-US" sz="2200" dirty="0" smtClean="0">
                <a:latin typeface="+mn-lt"/>
              </a:rPr>
              <a:t>S</a:t>
            </a:r>
            <a:r>
              <a:rPr lang="en-US" altLang="en-US" sz="100" dirty="0" smtClean="0">
                <a:latin typeface="+mn-lt"/>
              </a:rPr>
              <a:t> </a:t>
            </a:r>
            <a:r>
              <a:rPr lang="en-US" altLang="en-US" sz="2200" dirty="0" smtClean="0">
                <a:latin typeface="+mn-lt"/>
              </a:rPr>
              <a:t>C</a:t>
            </a:r>
            <a:r>
              <a:rPr lang="en-US" altLang="en-US" sz="100" dirty="0" smtClean="0">
                <a:latin typeface="+mn-lt"/>
              </a:rPr>
              <a:t> </a:t>
            </a:r>
            <a:r>
              <a:rPr lang="en-US" altLang="en-US" sz="2200" dirty="0" smtClean="0">
                <a:latin typeface="+mn-lt"/>
              </a:rPr>
              <a:t>I</a:t>
            </a:r>
            <a:r>
              <a:rPr lang="en-US" altLang="en-US" sz="100" dirty="0" smtClean="0">
                <a:latin typeface="+mn-lt"/>
              </a:rPr>
              <a:t> </a:t>
            </a:r>
            <a:r>
              <a:rPr lang="en-US" altLang="en-US" sz="2200" dirty="0" smtClean="0">
                <a:latin typeface="+mn-lt"/>
              </a:rPr>
              <a:t>I </a:t>
            </a:r>
            <a:r>
              <a:rPr lang="en-US" altLang="en-US" sz="2200" dirty="0">
                <a:latin typeface="+mn-lt"/>
              </a:rPr>
              <a:t>command/response interaction, status codes</a:t>
            </a:r>
          </a:p>
          <a:p>
            <a:pPr>
              <a:spcAft>
                <a:spcPts val="0"/>
              </a:spcAft>
            </a:pPr>
            <a:r>
              <a:rPr lang="en-US" altLang="en-US" sz="2200" dirty="0" smtClean="0">
                <a:latin typeface="+mn-lt"/>
              </a:rPr>
              <a:t>H</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P</a:t>
            </a:r>
            <a:r>
              <a:rPr lang="en-US" altLang="en-US" sz="2200" dirty="0">
                <a:latin typeface="+mn-lt"/>
              </a:rPr>
              <a:t>: each object encapsulated in its own response message</a:t>
            </a:r>
          </a:p>
          <a:p>
            <a:pPr>
              <a:spcAft>
                <a:spcPts val="0"/>
              </a:spcAft>
            </a:pPr>
            <a:r>
              <a:rPr lang="en-US" altLang="en-US" sz="2200" dirty="0" smtClean="0">
                <a:latin typeface="+mn-lt"/>
              </a:rPr>
              <a:t>S</a:t>
            </a:r>
            <a:r>
              <a:rPr lang="en-US" altLang="en-US" sz="100" dirty="0" smtClean="0">
                <a:latin typeface="+mn-lt"/>
              </a:rPr>
              <a:t> </a:t>
            </a:r>
            <a:r>
              <a:rPr lang="en-US" altLang="en-US" sz="2200" dirty="0" smtClean="0">
                <a:latin typeface="+mn-lt"/>
              </a:rPr>
              <a:t>M</a:t>
            </a:r>
            <a:r>
              <a:rPr lang="en-US" altLang="en-US" sz="100" dirty="0" smtClean="0">
                <a:latin typeface="+mn-lt"/>
              </a:rPr>
              <a:t> </a:t>
            </a:r>
            <a:r>
              <a:rPr lang="en-US" altLang="en-US" sz="2200" dirty="0" smtClean="0">
                <a:latin typeface="+mn-lt"/>
              </a:rPr>
              <a:t>T</a:t>
            </a:r>
            <a:r>
              <a:rPr lang="en-US" altLang="en-US" sz="100" dirty="0" smtClean="0">
                <a:latin typeface="+mn-lt"/>
              </a:rPr>
              <a:t> </a:t>
            </a:r>
            <a:r>
              <a:rPr lang="en-US" altLang="en-US" sz="2200" dirty="0" smtClean="0">
                <a:latin typeface="+mn-lt"/>
              </a:rPr>
              <a:t>P</a:t>
            </a:r>
            <a:r>
              <a:rPr lang="en-US" altLang="en-US" sz="2200" dirty="0">
                <a:latin typeface="+mn-lt"/>
              </a:rPr>
              <a:t>: multiple objects sent in multipart </a:t>
            </a:r>
            <a:r>
              <a:rPr lang="en-US" altLang="en-US" sz="2200" dirty="0" smtClean="0">
                <a:latin typeface="+mn-lt"/>
              </a:rPr>
              <a:t>message</a:t>
            </a:r>
            <a:endParaRPr lang="en-US" altLang="en-US" sz="2200" dirty="0">
              <a:latin typeface="+mn-lt"/>
            </a:endParaRPr>
          </a:p>
        </p:txBody>
      </p:sp>
    </p:spTree>
    <p:extLst>
      <p:ext uri="{BB962C8B-B14F-4D97-AF65-F5344CB8AC3E}">
        <p14:creationId xmlns:p14="http://schemas.microsoft.com/office/powerpoint/2010/main" val="36038465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Mail Message Format</a:t>
            </a:r>
          </a:p>
        </p:txBody>
      </p:sp>
      <p:pic>
        <p:nvPicPr>
          <p:cNvPr id="8" name="Picture 7" descr="S M T P is the protocol for exchanging email messages. R F C 822 is the standard text message format. A message mail format has a header and a body. The header has components as follows. Header lines, for example, to, from, subject. This is different from S M T P mail from, R C P T to commands. The message body only has A S C I I characters. A blank line separates the header from the body."/>
          <p:cNvPicPr>
            <a:picLocks noChangeAspect="1"/>
          </p:cNvPicPr>
          <p:nvPr/>
        </p:nvPicPr>
        <p:blipFill>
          <a:blip r:embed="rId3"/>
          <a:stretch>
            <a:fillRect/>
          </a:stretch>
        </p:blipFill>
        <p:spPr>
          <a:xfrm>
            <a:off x="764441" y="1571309"/>
            <a:ext cx="7615118" cy="4433839"/>
          </a:xfrm>
          <a:prstGeom prst="rect">
            <a:avLst/>
          </a:prstGeom>
        </p:spPr>
      </p:pic>
    </p:spTree>
    <p:extLst>
      <p:ext uri="{BB962C8B-B14F-4D97-AF65-F5344CB8AC3E}">
        <p14:creationId xmlns:p14="http://schemas.microsoft.com/office/powerpoint/2010/main" val="201981973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Mail Access Protocols</a:t>
            </a:r>
          </a:p>
        </p:txBody>
      </p:sp>
      <p:pic>
        <p:nvPicPr>
          <p:cNvPr id="4" name="Picture 3" descr="The scenario, Alice sends a message to Bob, is a 4 stage process, as follows. Part 1, user agent sends a message with the S M T P. Part 2, sender’s mail server sends the message to the receiver’s mail server using the S M T P. Part 3, receiver’s mail sever sends the message with mail access protocol, for example, P O P, I M A P. Part 4, user agent receives the message."/>
          <p:cNvPicPr>
            <a:picLocks noChangeAspect="1"/>
          </p:cNvPicPr>
          <p:nvPr/>
        </p:nvPicPr>
        <p:blipFill>
          <a:blip r:embed="rId2"/>
          <a:stretch>
            <a:fillRect/>
          </a:stretch>
        </p:blipFill>
        <p:spPr>
          <a:xfrm>
            <a:off x="1163486" y="1468655"/>
            <a:ext cx="6817027" cy="1632459"/>
          </a:xfrm>
          <a:prstGeom prst="rect">
            <a:avLst/>
          </a:prstGeom>
        </p:spPr>
      </p:pic>
      <p:sp>
        <p:nvSpPr>
          <p:cNvPr id="3" name="Text Placeholder 2"/>
          <p:cNvSpPr>
            <a:spLocks noGrp="1"/>
          </p:cNvSpPr>
          <p:nvPr>
            <p:ph type="body" idx="1"/>
          </p:nvPr>
        </p:nvSpPr>
        <p:spPr>
          <a:xfrm>
            <a:off x="457200" y="3257120"/>
            <a:ext cx="8229600" cy="3095553"/>
          </a:xfrm>
        </p:spPr>
        <p:txBody>
          <a:bodyPr anchor="ctr"/>
          <a:lstStyle/>
          <a:p>
            <a:r>
              <a:rPr lang="en-US" altLang="en-US" sz="2200" b="1" dirty="0" smtClean="0">
                <a:solidFill>
                  <a:schemeClr val="tx1"/>
                </a:solidFill>
                <a:latin typeface="+mn-lt"/>
                <a:ea typeface="ＭＳ Ｐゴシック" charset="-128"/>
              </a:rPr>
              <a:t>S</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M</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T</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P</a:t>
            </a:r>
            <a:r>
              <a:rPr lang="en-US" altLang="en-US" sz="2200" b="1" dirty="0">
                <a:solidFill>
                  <a:schemeClr val="tx1"/>
                </a:solidFill>
                <a:latin typeface="+mn-lt"/>
                <a:ea typeface="ＭＳ Ｐゴシック" charset="-128"/>
              </a:rPr>
              <a:t>:</a:t>
            </a:r>
            <a:r>
              <a:rPr lang="en-US" altLang="en-US" sz="2200" dirty="0">
                <a:latin typeface="+mn-lt"/>
                <a:ea typeface="ＭＳ Ｐゴシック" charset="-128"/>
              </a:rPr>
              <a:t> delivery/storage to </a:t>
            </a:r>
            <a:r>
              <a:rPr lang="en-US" altLang="en-US" sz="2200" dirty="0" smtClean="0">
                <a:latin typeface="+mn-lt"/>
                <a:ea typeface="ＭＳ Ｐゴシック" charset="-128"/>
              </a:rPr>
              <a:t>receiver</a:t>
            </a:r>
            <a:r>
              <a:rPr lang="en-US" altLang="ja-JP" sz="2200" dirty="0" smtClean="0">
                <a:latin typeface="+mn-lt"/>
                <a:ea typeface="ＭＳ Ｐゴシック" charset="-128"/>
              </a:rPr>
              <a:t>’s </a:t>
            </a:r>
            <a:r>
              <a:rPr lang="en-US" altLang="ja-JP" sz="2200" dirty="0">
                <a:latin typeface="+mn-lt"/>
                <a:ea typeface="ＭＳ Ｐゴシック" charset="-128"/>
              </a:rPr>
              <a:t>server</a:t>
            </a:r>
          </a:p>
          <a:p>
            <a:r>
              <a:rPr lang="en-US" altLang="en-US" sz="2200" dirty="0">
                <a:latin typeface="+mn-lt"/>
                <a:ea typeface="ＭＳ Ｐゴシック" charset="-128"/>
              </a:rPr>
              <a:t>mail access protocol: retrieval from server</a:t>
            </a:r>
          </a:p>
          <a:p>
            <a:pPr lvl="1"/>
            <a:r>
              <a:rPr lang="en-US" altLang="en-US" sz="2200" b="1" dirty="0" smtClean="0">
                <a:solidFill>
                  <a:schemeClr val="tx1"/>
                </a:solidFill>
                <a:latin typeface="+mn-lt"/>
                <a:ea typeface="ＭＳ Ｐゴシック" charset="-128"/>
              </a:rPr>
              <a:t>P</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O</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P</a:t>
            </a:r>
            <a:r>
              <a:rPr lang="en-US" altLang="en-US" sz="2200" b="1" dirty="0">
                <a:solidFill>
                  <a:schemeClr val="tx1"/>
                </a:solidFill>
                <a:latin typeface="+mn-lt"/>
                <a:ea typeface="ＭＳ Ｐゴシック" charset="-128"/>
              </a:rPr>
              <a:t>: </a:t>
            </a:r>
            <a:r>
              <a:rPr lang="en-US" altLang="en-US" sz="2200" dirty="0">
                <a:latin typeface="+mn-lt"/>
                <a:ea typeface="ＭＳ Ｐゴシック" charset="-128"/>
              </a:rPr>
              <a:t>Post Office Protocol [</a:t>
            </a:r>
            <a:r>
              <a:rPr lang="en-US" altLang="en-US" sz="2200" dirty="0" smtClean="0">
                <a:latin typeface="+mn-lt"/>
                <a:ea typeface="ＭＳ Ｐゴシック" charset="-128"/>
              </a:rPr>
              <a:t>R</a:t>
            </a:r>
            <a:r>
              <a:rPr lang="en-US" altLang="en-US" sz="100" dirty="0" smtClean="0">
                <a:latin typeface="+mn-lt"/>
                <a:ea typeface="ＭＳ Ｐゴシック" charset="-128"/>
              </a:rPr>
              <a:t> </a:t>
            </a:r>
            <a:r>
              <a:rPr lang="en-US" altLang="en-US" sz="2200" dirty="0" smtClean="0">
                <a:latin typeface="+mn-lt"/>
                <a:ea typeface="ＭＳ Ｐゴシック" charset="-128"/>
              </a:rPr>
              <a:t>F</a:t>
            </a:r>
            <a:r>
              <a:rPr lang="en-US" altLang="en-US" sz="100" dirty="0" smtClean="0">
                <a:latin typeface="+mn-lt"/>
                <a:ea typeface="ＭＳ Ｐゴシック" charset="-128"/>
              </a:rPr>
              <a:t> </a:t>
            </a:r>
            <a:r>
              <a:rPr lang="en-US" altLang="en-US" sz="2200" dirty="0" smtClean="0">
                <a:latin typeface="+mn-lt"/>
                <a:ea typeface="ＭＳ Ｐゴシック" charset="-128"/>
              </a:rPr>
              <a:t>C </a:t>
            </a:r>
            <a:r>
              <a:rPr lang="en-US" altLang="en-US" sz="2200" dirty="0">
                <a:latin typeface="+mn-lt"/>
                <a:ea typeface="ＭＳ Ｐゴシック" charset="-128"/>
              </a:rPr>
              <a:t>1939]: authorization, </a:t>
            </a:r>
            <a:r>
              <a:rPr lang="en-US" altLang="en-US" sz="2200" dirty="0" smtClean="0">
                <a:latin typeface="+mn-lt"/>
                <a:ea typeface="ＭＳ Ｐゴシック" charset="-128"/>
              </a:rPr>
              <a:t>download</a:t>
            </a:r>
            <a:endParaRPr lang="en-US" altLang="en-US" sz="2200" dirty="0">
              <a:latin typeface="+mn-lt"/>
              <a:ea typeface="ＭＳ Ｐゴシック" charset="-128"/>
            </a:endParaRPr>
          </a:p>
          <a:p>
            <a:pPr lvl="1"/>
            <a:r>
              <a:rPr lang="en-US" altLang="en-US" sz="2200" b="1" dirty="0" smtClean="0">
                <a:solidFill>
                  <a:schemeClr val="tx1"/>
                </a:solidFill>
                <a:latin typeface="+mn-lt"/>
                <a:ea typeface="ＭＳ Ｐゴシック" charset="-128"/>
              </a:rPr>
              <a:t>I</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M</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A</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P</a:t>
            </a:r>
            <a:r>
              <a:rPr lang="en-US" altLang="en-US" sz="2200" b="1" dirty="0">
                <a:solidFill>
                  <a:schemeClr val="tx1"/>
                </a:solidFill>
                <a:latin typeface="+mn-lt"/>
                <a:ea typeface="ＭＳ Ｐゴシック" charset="-128"/>
              </a:rPr>
              <a:t>: </a:t>
            </a:r>
            <a:r>
              <a:rPr lang="en-US" altLang="en-US" sz="2200" dirty="0">
                <a:latin typeface="+mn-lt"/>
                <a:ea typeface="ＭＳ Ｐゴシック" charset="-128"/>
              </a:rPr>
              <a:t>Internet Mail Access Protocol [</a:t>
            </a:r>
            <a:r>
              <a:rPr lang="en-US" altLang="en-US" sz="2200" dirty="0" smtClean="0">
                <a:latin typeface="+mn-lt"/>
                <a:ea typeface="ＭＳ Ｐゴシック" charset="-128"/>
              </a:rPr>
              <a:t>R</a:t>
            </a:r>
            <a:r>
              <a:rPr lang="en-US" altLang="en-US" sz="100" dirty="0" smtClean="0">
                <a:latin typeface="+mn-lt"/>
                <a:ea typeface="ＭＳ Ｐゴシック" charset="-128"/>
              </a:rPr>
              <a:t> </a:t>
            </a:r>
            <a:r>
              <a:rPr lang="en-US" altLang="en-US" sz="2200" dirty="0" smtClean="0">
                <a:latin typeface="+mn-lt"/>
                <a:ea typeface="ＭＳ Ｐゴシック" charset="-128"/>
              </a:rPr>
              <a:t>F</a:t>
            </a:r>
            <a:r>
              <a:rPr lang="en-US" altLang="en-US" sz="100" dirty="0" smtClean="0">
                <a:latin typeface="+mn-lt"/>
                <a:ea typeface="ＭＳ Ｐゴシック" charset="-128"/>
              </a:rPr>
              <a:t> </a:t>
            </a:r>
            <a:r>
              <a:rPr lang="en-US" altLang="en-US" sz="2200" dirty="0" smtClean="0">
                <a:latin typeface="+mn-lt"/>
                <a:ea typeface="ＭＳ Ｐゴシック" charset="-128"/>
              </a:rPr>
              <a:t>C </a:t>
            </a:r>
            <a:r>
              <a:rPr lang="en-US" altLang="en-US" sz="2200" dirty="0">
                <a:latin typeface="+mn-lt"/>
                <a:ea typeface="ＭＳ Ｐゴシック" charset="-128"/>
              </a:rPr>
              <a:t>1730]: more features, including manipulation of stored messages on server</a:t>
            </a:r>
          </a:p>
          <a:p>
            <a:pPr lvl="1"/>
            <a:r>
              <a:rPr lang="en-US" altLang="en-US" sz="2200" b="1" dirty="0" smtClean="0">
                <a:solidFill>
                  <a:schemeClr val="tx1"/>
                </a:solidFill>
                <a:latin typeface="+mn-lt"/>
                <a:ea typeface="ＭＳ Ｐゴシック" charset="-128"/>
              </a:rPr>
              <a:t>H</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T</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T</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P</a:t>
            </a:r>
            <a:r>
              <a:rPr lang="en-US" altLang="en-US" sz="2200" b="1" dirty="0">
                <a:solidFill>
                  <a:schemeClr val="tx1"/>
                </a:solidFill>
                <a:latin typeface="+mn-lt"/>
                <a:ea typeface="ＭＳ Ｐゴシック" charset="-128"/>
              </a:rPr>
              <a:t>: </a:t>
            </a:r>
            <a:r>
              <a:rPr lang="en-US" altLang="en-US" sz="2200" dirty="0">
                <a:latin typeface="+mn-lt"/>
                <a:ea typeface="ＭＳ Ｐゴシック" charset="-128"/>
              </a:rPr>
              <a:t>gmail, Hotmail, Yahoo! Mail, etc</a:t>
            </a:r>
            <a:r>
              <a:rPr lang="en-US" altLang="en-US" sz="2200" dirty="0" smtClean="0">
                <a:latin typeface="+mn-lt"/>
                <a:ea typeface="ＭＳ Ｐゴシック" charset="-128"/>
              </a:rPr>
              <a:t>.</a:t>
            </a:r>
            <a:endParaRPr lang="en-US" altLang="en-US" sz="2200" dirty="0">
              <a:latin typeface="+mn-lt"/>
              <a:ea typeface="ＭＳ Ｐゴシック" charset="-128"/>
            </a:endParaRPr>
          </a:p>
        </p:txBody>
      </p:sp>
    </p:spTree>
    <p:extLst>
      <p:ext uri="{BB962C8B-B14F-4D97-AF65-F5344CB8AC3E}">
        <p14:creationId xmlns:p14="http://schemas.microsoft.com/office/powerpoint/2010/main" val="124254498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
            </a:r>
            <a:r>
              <a:rPr lang="en-US" sz="100" dirty="0" smtClean="0"/>
              <a:t> </a:t>
            </a:r>
            <a:r>
              <a:rPr lang="en-US" dirty="0" smtClean="0"/>
              <a:t>O</a:t>
            </a:r>
            <a:r>
              <a:rPr lang="en-US" sz="100" dirty="0" smtClean="0"/>
              <a:t> </a:t>
            </a:r>
            <a:r>
              <a:rPr lang="en-US" dirty="0" smtClean="0"/>
              <a:t>P3 </a:t>
            </a:r>
            <a:r>
              <a:rPr lang="en-US" dirty="0"/>
              <a:t>Protocol</a:t>
            </a:r>
          </a:p>
        </p:txBody>
      </p:sp>
      <p:pic>
        <p:nvPicPr>
          <p:cNvPr id="8" name="Picture 7" descr="19 lines of P O P 3 protocol, communication. There is a break between lines 6 and 7. Lines 1 through 5 are the authorization phase. Lines 6 and onwards are the transaction phase. Line 1, S. + O K P O P 3 server ready. Line 2, C. user bob. Line 3, S. + O K. Line 4, C. pass hungry. Line 5, S. +O K, user successfully logged on. Line 6, C. list. Line 7, S. 1 498. Line 8, S. 2 912. Line 9, S. period. Line 10, C. r e t r 1. Line 11, S. Left angle bracket message 1 contents right angle bracket. Line 12, S. period. Line 13, C. d e l e 1. Line 14, C. r e t r 2. Line 15, S. Left angle bracket message 1 contents right angle bracket. Line 16, S. period. Line 17, C. d e l e 2. Line 18, C. quit. Line 19, S. + O K, P O P 3 server signing off. In the authorization phase, the client commands include user, declare username, and pass, password. The server responses are, plus O K, and, minus E R R. In the transaction phase for the client, commands are as follows. List, list message numbers. R e t r, retrieve message by number. D e l e, delete. Quit."/>
          <p:cNvPicPr>
            <a:picLocks noChangeAspect="1"/>
          </p:cNvPicPr>
          <p:nvPr/>
        </p:nvPicPr>
        <p:blipFill>
          <a:blip r:embed="rId2"/>
          <a:stretch>
            <a:fillRect/>
          </a:stretch>
        </p:blipFill>
        <p:spPr>
          <a:xfrm>
            <a:off x="883600" y="1542932"/>
            <a:ext cx="7376799" cy="4605650"/>
          </a:xfrm>
          <a:prstGeom prst="rect">
            <a:avLst/>
          </a:prstGeom>
        </p:spPr>
      </p:pic>
    </p:spTree>
    <p:extLst>
      <p:ext uri="{BB962C8B-B14F-4D97-AF65-F5344CB8AC3E}">
        <p14:creationId xmlns:p14="http://schemas.microsoft.com/office/powerpoint/2010/main" val="20484245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
            </a:r>
            <a:r>
              <a:rPr lang="en-US" sz="100" dirty="0" smtClean="0"/>
              <a:t> </a:t>
            </a:r>
            <a:r>
              <a:rPr lang="en-US" dirty="0" smtClean="0"/>
              <a:t>O</a:t>
            </a:r>
            <a:r>
              <a:rPr lang="en-US" sz="100" dirty="0" smtClean="0"/>
              <a:t> </a:t>
            </a:r>
            <a:r>
              <a:rPr lang="en-US" dirty="0" smtClean="0"/>
              <a:t>P3 </a:t>
            </a:r>
            <a:r>
              <a:rPr lang="en-US" dirty="0"/>
              <a:t>(More) and </a:t>
            </a:r>
            <a:r>
              <a:rPr lang="en-US" dirty="0" smtClean="0"/>
              <a:t>I</a:t>
            </a:r>
            <a:r>
              <a:rPr lang="en-US" sz="100" dirty="0" smtClean="0"/>
              <a:t> </a:t>
            </a:r>
            <a:r>
              <a:rPr lang="en-US" dirty="0" smtClean="0"/>
              <a:t>M</a:t>
            </a:r>
            <a:r>
              <a:rPr lang="en-US" sz="100" dirty="0" smtClean="0"/>
              <a:t> </a:t>
            </a:r>
            <a:r>
              <a:rPr lang="en-US" dirty="0" smtClean="0"/>
              <a:t>A</a:t>
            </a:r>
            <a:r>
              <a:rPr lang="en-US" sz="100" dirty="0" smtClean="0"/>
              <a:t> </a:t>
            </a:r>
            <a:r>
              <a:rPr lang="en-US" dirty="0" smtClean="0"/>
              <a:t>P</a:t>
            </a:r>
            <a:endParaRPr lang="en-US" dirty="0"/>
          </a:p>
        </p:txBody>
      </p:sp>
      <p:sp>
        <p:nvSpPr>
          <p:cNvPr id="3" name="Text Placeholder 2"/>
          <p:cNvSpPr>
            <a:spLocks noGrp="1"/>
          </p:cNvSpPr>
          <p:nvPr>
            <p:ph type="body" idx="1"/>
          </p:nvPr>
        </p:nvSpPr>
        <p:spPr>
          <a:xfrm>
            <a:off x="457200" y="1600200"/>
            <a:ext cx="4000499" cy="3935186"/>
          </a:xfrm>
        </p:spPr>
        <p:txBody>
          <a:bodyPr/>
          <a:lstStyle/>
          <a:p>
            <a:pPr>
              <a:buFont typeface="Wingdings" panose="05000000000000000000" pitchFamily="2" charset="2"/>
              <a:buNone/>
            </a:pPr>
            <a:r>
              <a:rPr lang="en-US" altLang="en-US" sz="2000" b="1" dirty="0">
                <a:solidFill>
                  <a:schemeClr val="tx1"/>
                </a:solidFill>
                <a:latin typeface="+mn-lt"/>
                <a:ea typeface="ＭＳ Ｐゴシック" charset="-128"/>
              </a:rPr>
              <a:t>more about </a:t>
            </a:r>
            <a:r>
              <a:rPr lang="en-US" altLang="en-US" sz="2000" b="1" dirty="0" smtClean="0">
                <a:solidFill>
                  <a:schemeClr val="tx1"/>
                </a:solidFill>
                <a:latin typeface="+mn-lt"/>
                <a:ea typeface="ＭＳ Ｐゴシック" charset="-128"/>
              </a:rPr>
              <a:t>P</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O</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P3</a:t>
            </a:r>
            <a:endParaRPr lang="en-US" altLang="en-US" sz="2000" b="1" dirty="0">
              <a:solidFill>
                <a:schemeClr val="tx1"/>
              </a:solidFill>
              <a:latin typeface="+mn-lt"/>
              <a:ea typeface="ＭＳ Ｐゴシック" charset="-128"/>
            </a:endParaRPr>
          </a:p>
          <a:p>
            <a:r>
              <a:rPr lang="en-US" altLang="en-US" sz="2000" dirty="0">
                <a:latin typeface="+mn-lt"/>
                <a:ea typeface="ＭＳ Ｐゴシック" charset="-128"/>
              </a:rPr>
              <a:t>previous example uses </a:t>
            </a:r>
            <a:r>
              <a:rPr lang="en-US" altLang="en-US" sz="2000" dirty="0" smtClean="0">
                <a:latin typeface="+mn-lt"/>
                <a:ea typeface="ＭＳ Ｐゴシック" charset="-128"/>
              </a:rPr>
              <a:t>P</a:t>
            </a:r>
            <a:r>
              <a:rPr lang="en-US" altLang="en-US" sz="100" dirty="0" smtClean="0">
                <a:latin typeface="+mn-lt"/>
                <a:ea typeface="ＭＳ Ｐゴシック" charset="-128"/>
              </a:rPr>
              <a:t> </a:t>
            </a:r>
            <a:r>
              <a:rPr lang="en-US" altLang="en-US" sz="2000" dirty="0" smtClean="0">
                <a:latin typeface="+mn-lt"/>
                <a:ea typeface="ＭＳ Ｐゴシック" charset="-128"/>
              </a:rPr>
              <a:t>O</a:t>
            </a:r>
            <a:r>
              <a:rPr lang="en-US" altLang="en-US" sz="100" dirty="0" smtClean="0">
                <a:latin typeface="+mn-lt"/>
                <a:ea typeface="ＭＳ Ｐゴシック" charset="-128"/>
              </a:rPr>
              <a:t> </a:t>
            </a:r>
            <a:r>
              <a:rPr lang="en-US" altLang="en-US" sz="2000" dirty="0" smtClean="0">
                <a:latin typeface="+mn-lt"/>
                <a:ea typeface="ＭＳ Ｐゴシック" charset="-128"/>
              </a:rPr>
              <a:t>P3 </a:t>
            </a:r>
            <a:r>
              <a:rPr lang="en-US" altLang="ja-JP" sz="2000" dirty="0" smtClean="0">
                <a:latin typeface="+mn-lt"/>
                <a:ea typeface="ＭＳ Ｐゴシック" charset="-128"/>
              </a:rPr>
              <a:t>“download </a:t>
            </a:r>
            <a:r>
              <a:rPr lang="en-US" altLang="ja-JP" sz="2000" dirty="0">
                <a:latin typeface="+mn-lt"/>
                <a:ea typeface="ＭＳ Ｐゴシック" charset="-128"/>
              </a:rPr>
              <a:t>and </a:t>
            </a:r>
            <a:r>
              <a:rPr lang="en-US" altLang="ja-JP" sz="2000" dirty="0" smtClean="0">
                <a:latin typeface="+mn-lt"/>
                <a:ea typeface="ＭＳ Ｐゴシック" charset="-128"/>
              </a:rPr>
              <a:t>delete” </a:t>
            </a:r>
            <a:r>
              <a:rPr lang="en-US" altLang="ja-JP" sz="2000" dirty="0">
                <a:latin typeface="+mn-lt"/>
                <a:ea typeface="ＭＳ Ｐゴシック" charset="-128"/>
              </a:rPr>
              <a:t>mode</a:t>
            </a:r>
          </a:p>
          <a:p>
            <a:pPr lvl="1"/>
            <a:r>
              <a:rPr lang="en-US" altLang="en-US" sz="2000" dirty="0">
                <a:latin typeface="+mn-lt"/>
                <a:ea typeface="ＭＳ Ｐゴシック" charset="-128"/>
              </a:rPr>
              <a:t>Bob cannot re-read e-mail if he changes client</a:t>
            </a:r>
          </a:p>
          <a:p>
            <a:r>
              <a:rPr lang="en-US" altLang="en-US" sz="2000" dirty="0" smtClean="0">
                <a:latin typeface="+mn-lt"/>
                <a:ea typeface="ＭＳ Ｐゴシック" charset="-128"/>
              </a:rPr>
              <a:t>P</a:t>
            </a:r>
            <a:r>
              <a:rPr lang="en-US" altLang="en-US" sz="100" dirty="0" smtClean="0">
                <a:latin typeface="+mn-lt"/>
                <a:ea typeface="ＭＳ Ｐゴシック" charset="-128"/>
              </a:rPr>
              <a:t> </a:t>
            </a:r>
            <a:r>
              <a:rPr lang="en-US" altLang="en-US" sz="2000" dirty="0" smtClean="0">
                <a:latin typeface="+mn-lt"/>
                <a:ea typeface="ＭＳ Ｐゴシック" charset="-128"/>
              </a:rPr>
              <a:t>O</a:t>
            </a:r>
            <a:r>
              <a:rPr lang="en-US" altLang="en-US" sz="100" dirty="0" smtClean="0">
                <a:latin typeface="+mn-lt"/>
                <a:ea typeface="ＭＳ Ｐゴシック" charset="-128"/>
              </a:rPr>
              <a:t> </a:t>
            </a:r>
            <a:r>
              <a:rPr lang="en-US" altLang="en-US" sz="2000" dirty="0" smtClean="0">
                <a:latin typeface="+mn-lt"/>
                <a:ea typeface="ＭＳ Ｐゴシック" charset="-128"/>
              </a:rPr>
              <a:t>P3 </a:t>
            </a:r>
            <a:r>
              <a:rPr lang="en-US" altLang="ja-JP" sz="2000" dirty="0" smtClean="0">
                <a:latin typeface="+mn-lt"/>
                <a:ea typeface="ＭＳ Ｐゴシック" charset="-128"/>
              </a:rPr>
              <a:t>“download-and-keep”: </a:t>
            </a:r>
            <a:r>
              <a:rPr lang="en-US" altLang="ja-JP" sz="2000" dirty="0">
                <a:latin typeface="+mn-lt"/>
                <a:ea typeface="ＭＳ Ｐゴシック" charset="-128"/>
              </a:rPr>
              <a:t>copies of messages on different clients</a:t>
            </a:r>
          </a:p>
          <a:p>
            <a:r>
              <a:rPr lang="en-US" altLang="en-US" sz="2000" dirty="0" smtClean="0">
                <a:latin typeface="+mn-lt"/>
                <a:ea typeface="ＭＳ Ｐゴシック" charset="-128"/>
              </a:rPr>
              <a:t>P</a:t>
            </a:r>
            <a:r>
              <a:rPr lang="en-US" altLang="en-US" sz="100" dirty="0" smtClean="0">
                <a:latin typeface="+mn-lt"/>
                <a:ea typeface="ＭＳ Ｐゴシック" charset="-128"/>
              </a:rPr>
              <a:t> </a:t>
            </a:r>
            <a:r>
              <a:rPr lang="en-US" altLang="en-US" sz="2000" dirty="0" smtClean="0">
                <a:latin typeface="+mn-lt"/>
                <a:ea typeface="ＭＳ Ｐゴシック" charset="-128"/>
              </a:rPr>
              <a:t>O</a:t>
            </a:r>
            <a:r>
              <a:rPr lang="en-US" altLang="en-US" sz="100" dirty="0" smtClean="0">
                <a:latin typeface="+mn-lt"/>
                <a:ea typeface="ＭＳ Ｐゴシック" charset="-128"/>
              </a:rPr>
              <a:t> </a:t>
            </a:r>
            <a:r>
              <a:rPr lang="en-US" altLang="en-US" sz="2000" dirty="0" smtClean="0">
                <a:latin typeface="+mn-lt"/>
                <a:ea typeface="ＭＳ Ｐゴシック" charset="-128"/>
              </a:rPr>
              <a:t>P3 </a:t>
            </a:r>
            <a:r>
              <a:rPr lang="en-US" altLang="en-US" sz="2000" dirty="0">
                <a:latin typeface="+mn-lt"/>
                <a:ea typeface="ＭＳ Ｐゴシック" charset="-128"/>
              </a:rPr>
              <a:t>is stateless across </a:t>
            </a:r>
            <a:r>
              <a:rPr lang="en-US" altLang="en-US" sz="2000" dirty="0" smtClean="0">
                <a:latin typeface="+mn-lt"/>
                <a:ea typeface="ＭＳ Ｐゴシック" charset="-128"/>
              </a:rPr>
              <a:t>sessions</a:t>
            </a:r>
            <a:endParaRPr lang="en-US" altLang="en-US" sz="2000" dirty="0">
              <a:latin typeface="+mn-lt"/>
              <a:ea typeface="ＭＳ Ｐゴシック" charset="-128"/>
            </a:endParaRPr>
          </a:p>
        </p:txBody>
      </p:sp>
      <p:sp>
        <p:nvSpPr>
          <p:cNvPr id="4" name="Text Placeholder 3"/>
          <p:cNvSpPr>
            <a:spLocks noGrp="1"/>
          </p:cNvSpPr>
          <p:nvPr>
            <p:ph type="body" idx="2"/>
          </p:nvPr>
        </p:nvSpPr>
        <p:spPr>
          <a:xfrm>
            <a:off x="4669974" y="1600200"/>
            <a:ext cx="3788229" cy="4163786"/>
          </a:xfrm>
        </p:spPr>
        <p:txBody>
          <a:bodyPr/>
          <a:lstStyle/>
          <a:p>
            <a:pPr>
              <a:buFont typeface="Wingdings" panose="05000000000000000000" pitchFamily="2" charset="2"/>
              <a:buNone/>
            </a:pPr>
            <a:r>
              <a:rPr lang="en-US" altLang="en-US" sz="2000" b="1" dirty="0" smtClean="0">
                <a:solidFill>
                  <a:schemeClr val="tx1"/>
                </a:solidFill>
                <a:latin typeface="+mn-lt"/>
                <a:ea typeface="ＭＳ Ｐゴシック" charset="-128"/>
              </a:rPr>
              <a:t>I</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M</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A</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P</a:t>
            </a:r>
            <a:endParaRPr lang="en-US" altLang="en-US" sz="2000" b="1" dirty="0">
              <a:solidFill>
                <a:schemeClr val="tx1"/>
              </a:solidFill>
              <a:latin typeface="+mn-lt"/>
              <a:ea typeface="ＭＳ Ｐゴシック" charset="-128"/>
            </a:endParaRPr>
          </a:p>
          <a:p>
            <a:r>
              <a:rPr lang="en-US" altLang="en-US" sz="2000" dirty="0">
                <a:latin typeface="+mn-lt"/>
                <a:ea typeface="ＭＳ Ｐゴシック" charset="-128"/>
              </a:rPr>
              <a:t>keeps all messages in one place: at server</a:t>
            </a:r>
          </a:p>
          <a:p>
            <a:r>
              <a:rPr lang="en-US" altLang="en-US" sz="2000" dirty="0">
                <a:latin typeface="+mn-lt"/>
                <a:ea typeface="ＭＳ Ｐゴシック" charset="-128"/>
              </a:rPr>
              <a:t>allows user to organize messages in folders</a:t>
            </a:r>
          </a:p>
          <a:p>
            <a:r>
              <a:rPr lang="en-US" altLang="en-US" sz="2000" dirty="0">
                <a:latin typeface="+mn-lt"/>
                <a:ea typeface="ＭＳ Ｐゴシック" charset="-128"/>
              </a:rPr>
              <a:t>keeps user state across sessions:</a:t>
            </a:r>
          </a:p>
          <a:p>
            <a:pPr lvl="1"/>
            <a:r>
              <a:rPr lang="en-US" altLang="en-US" sz="2000" dirty="0">
                <a:latin typeface="+mn-lt"/>
                <a:ea typeface="ＭＳ Ｐゴシック" charset="-128"/>
              </a:rPr>
              <a:t>names of folders and mappings between message </a:t>
            </a:r>
            <a:r>
              <a:rPr lang="en-US" altLang="en-US" sz="2000" dirty="0" smtClean="0">
                <a:latin typeface="+mn-lt"/>
                <a:ea typeface="ＭＳ Ｐゴシック" charset="-128"/>
              </a:rPr>
              <a:t>I</a:t>
            </a:r>
            <a:r>
              <a:rPr lang="en-US" altLang="en-US" sz="100" dirty="0" smtClean="0">
                <a:latin typeface="+mn-lt"/>
                <a:ea typeface="ＭＳ Ｐゴシック" charset="-128"/>
              </a:rPr>
              <a:t> </a:t>
            </a:r>
            <a:r>
              <a:rPr lang="en-US" altLang="en-US" sz="2000" dirty="0" smtClean="0">
                <a:latin typeface="+mn-lt"/>
                <a:ea typeface="ＭＳ Ｐゴシック" charset="-128"/>
              </a:rPr>
              <a:t>D</a:t>
            </a:r>
            <a:r>
              <a:rPr lang="en-US" altLang="en-US" sz="100" dirty="0" smtClean="0">
                <a:latin typeface="+mn-lt"/>
                <a:ea typeface="ＭＳ Ｐゴシック" charset="-128"/>
              </a:rPr>
              <a:t> </a:t>
            </a:r>
            <a:r>
              <a:rPr lang="en-US" altLang="en-US" sz="2000" dirty="0" smtClean="0">
                <a:latin typeface="+mn-lt"/>
                <a:ea typeface="ＭＳ Ｐゴシック" charset="-128"/>
              </a:rPr>
              <a:t>s </a:t>
            </a:r>
            <a:r>
              <a:rPr lang="en-US" altLang="en-US" sz="2000" dirty="0">
                <a:latin typeface="+mn-lt"/>
                <a:ea typeface="ＭＳ Ｐゴシック" charset="-128"/>
              </a:rPr>
              <a:t>and folder </a:t>
            </a:r>
            <a:r>
              <a:rPr lang="en-US" altLang="en-US" sz="2000" dirty="0" smtClean="0">
                <a:latin typeface="+mn-lt"/>
                <a:ea typeface="ＭＳ Ｐゴシック" charset="-128"/>
              </a:rPr>
              <a:t>name</a:t>
            </a:r>
            <a:endParaRPr lang="en-US" altLang="en-US" sz="2000" dirty="0">
              <a:latin typeface="+mn-lt"/>
              <a:ea typeface="ＭＳ Ｐゴシック" charset="-128"/>
            </a:endParaRPr>
          </a:p>
        </p:txBody>
      </p:sp>
    </p:spTree>
    <p:extLst>
      <p:ext uri="{BB962C8B-B14F-4D97-AF65-F5344CB8AC3E}">
        <p14:creationId xmlns:p14="http://schemas.microsoft.com/office/powerpoint/2010/main" val="28712555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txBox="1">
            <a:spLocks noGrp="1"/>
          </p:cNvSpPr>
          <p:nvPr>
            <p:ph type="title"/>
          </p:nvPr>
        </p:nvSpPr>
        <p:spPr/>
        <p:txBody>
          <a:bodyPr/>
          <a:lstStyle/>
          <a:p>
            <a:pPr>
              <a:spcBef>
                <a:spcPct val="0"/>
              </a:spcBef>
              <a:buFont typeface="Times New Roman" panose="02020603050405020304" pitchFamily="18" charset="0"/>
              <a:buNone/>
            </a:pPr>
            <a:r>
              <a:rPr lang="en-IN" altLang="en-US" sz="3400" b="1"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Learning Objectives </a:t>
            </a:r>
            <a:r>
              <a:rPr lang="en-IN" altLang="en-US" sz="20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(4 of 7)</a:t>
            </a:r>
          </a:p>
        </p:txBody>
      </p:sp>
      <p:sp>
        <p:nvSpPr>
          <p:cNvPr id="3" name="Text Placeholder 2"/>
          <p:cNvSpPr>
            <a:spLocks noGrp="1"/>
          </p:cNvSpPr>
          <p:nvPr>
            <p:ph idx="1"/>
          </p:nvPr>
        </p:nvSpPr>
        <p:spPr/>
        <p:txBody>
          <a:bodyPr/>
          <a:lstStyle/>
          <a:p>
            <a:pPr marL="0" indent="0">
              <a:spcBef>
                <a:spcPts val="1500"/>
              </a:spcBef>
              <a:buFont typeface="Wingdings" charset="0"/>
              <a:buNone/>
              <a:defRPr/>
            </a:pPr>
            <a:r>
              <a:rPr lang="en-US" sz="2400" b="1" dirty="0">
                <a:solidFill>
                  <a:schemeClr val="tx2"/>
                </a:solidFill>
                <a:latin typeface="+mn-lt"/>
                <a:ea typeface="ＭＳ Ｐゴシック" charset="0"/>
              </a:rPr>
              <a:t>2.1</a:t>
            </a:r>
            <a:r>
              <a:rPr lang="en-US" sz="2400" b="1" dirty="0">
                <a:solidFill>
                  <a:schemeClr val="tx1"/>
                </a:solidFill>
                <a:latin typeface="+mn-lt"/>
                <a:ea typeface="ＭＳ Ｐゴシック" charset="0"/>
              </a:rPr>
              <a:t> </a:t>
            </a:r>
            <a:r>
              <a:rPr lang="en-US" sz="2400" dirty="0" smtClean="0">
                <a:solidFill>
                  <a:schemeClr val="tx1"/>
                </a:solidFill>
                <a:latin typeface="+mn-lt"/>
                <a:ea typeface="ＭＳ Ｐゴシック" charset="0"/>
              </a:rPr>
              <a:t>Principles </a:t>
            </a:r>
            <a:r>
              <a:rPr lang="en-US" sz="2400" dirty="0">
                <a:solidFill>
                  <a:schemeClr val="tx1"/>
                </a:solidFill>
                <a:latin typeface="+mn-lt"/>
                <a:ea typeface="ＭＳ Ｐゴシック" charset="0"/>
              </a:rPr>
              <a:t>of network applications</a:t>
            </a:r>
          </a:p>
          <a:p>
            <a:pPr marL="0" indent="0">
              <a:spcBef>
                <a:spcPts val="1500"/>
              </a:spcBef>
              <a:buFont typeface="Wingdings" charset="0"/>
              <a:buNone/>
              <a:defRPr/>
            </a:pPr>
            <a:r>
              <a:rPr lang="en-US" sz="2400" b="1" dirty="0">
                <a:solidFill>
                  <a:schemeClr val="tx2"/>
                </a:solidFill>
                <a:latin typeface="+mn-lt"/>
                <a:ea typeface="ＭＳ Ｐゴシック" charset="0"/>
              </a:rPr>
              <a:t>2.2 </a:t>
            </a:r>
            <a:r>
              <a:rPr lang="en-US" sz="2400" dirty="0">
                <a:latin typeface="+mn-lt"/>
                <a:ea typeface="ＭＳ Ｐゴシック" charset="0"/>
              </a:rPr>
              <a:t>Web and </a:t>
            </a:r>
            <a:r>
              <a:rPr lang="en-US" sz="2400" dirty="0" smtClean="0">
                <a:latin typeface="+mn-lt"/>
                <a:ea typeface="ＭＳ Ｐゴシック" charset="0"/>
              </a:rPr>
              <a:t>H</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2.3</a:t>
            </a:r>
            <a:r>
              <a:rPr lang="en-US" sz="2400" dirty="0">
                <a:latin typeface="+mn-lt"/>
                <a:ea typeface="ＭＳ Ｐゴシック" charset="0"/>
              </a:rPr>
              <a:t> electronic mail</a:t>
            </a:r>
          </a:p>
          <a:p>
            <a:pPr marL="741600" lvl="1" indent="-284400">
              <a:spcBef>
                <a:spcPts val="600"/>
              </a:spcBef>
              <a:buFont typeface="Arial" panose="020B0604020202020204" pitchFamily="34" charset="0"/>
              <a:buChar char="−"/>
              <a:defRPr/>
            </a:pPr>
            <a:r>
              <a:rPr lang="en-US" sz="2400" dirty="0" smtClean="0">
                <a:latin typeface="+mn-lt"/>
                <a:ea typeface="ＭＳ Ｐゴシック" charset="0"/>
              </a:rPr>
              <a:t>S</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r>
              <a:rPr lang="en-US" sz="2400" dirty="0">
                <a:latin typeface="+mn-lt"/>
                <a:ea typeface="ＭＳ Ｐゴシック" charset="0"/>
              </a:rPr>
              <a:t>, </a:t>
            </a:r>
            <a:r>
              <a:rPr lang="en-US" sz="2400" dirty="0" smtClean="0">
                <a:latin typeface="+mn-lt"/>
                <a:ea typeface="ＭＳ Ｐゴシック" charset="0"/>
              </a:rPr>
              <a:t>P</a:t>
            </a:r>
            <a:r>
              <a:rPr lang="en-US" sz="100" dirty="0" smtClean="0">
                <a:latin typeface="+mn-lt"/>
                <a:ea typeface="ＭＳ Ｐゴシック" charset="0"/>
              </a:rPr>
              <a:t> </a:t>
            </a:r>
            <a:r>
              <a:rPr lang="en-US" sz="2400" dirty="0" smtClean="0">
                <a:latin typeface="+mn-lt"/>
                <a:ea typeface="ＭＳ Ｐゴシック" charset="0"/>
              </a:rPr>
              <a:t>O</a:t>
            </a:r>
            <a:r>
              <a:rPr lang="en-US" sz="100" dirty="0" smtClean="0">
                <a:latin typeface="+mn-lt"/>
                <a:ea typeface="ＭＳ Ｐゴシック" charset="0"/>
              </a:rPr>
              <a:t> </a:t>
            </a:r>
            <a:r>
              <a:rPr lang="en-US" sz="2400" dirty="0" smtClean="0">
                <a:latin typeface="+mn-lt"/>
                <a:ea typeface="ＭＳ Ｐゴシック" charset="0"/>
              </a:rPr>
              <a:t>P3</a:t>
            </a:r>
            <a:r>
              <a:rPr lang="en-US" sz="2400" dirty="0">
                <a:latin typeface="+mn-lt"/>
                <a:ea typeface="ＭＳ Ｐゴシック" charset="0"/>
              </a:rPr>
              <a:t>, </a:t>
            </a:r>
            <a:r>
              <a:rPr lang="en-US" sz="2400" dirty="0" smtClean="0">
                <a:latin typeface="+mn-lt"/>
                <a:ea typeface="ＭＳ Ｐゴシック" charset="0"/>
              </a:rPr>
              <a:t>I</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A</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2.4</a:t>
            </a:r>
            <a:r>
              <a:rPr lang="en-US" sz="2400" dirty="0">
                <a:latin typeface="+mn-lt"/>
                <a:ea typeface="ＭＳ Ｐゴシック" charset="0"/>
              </a:rPr>
              <a:t> </a:t>
            </a:r>
            <a:r>
              <a:rPr lang="en-US" sz="2400" b="1" dirty="0" smtClean="0">
                <a:latin typeface="+mn-lt"/>
                <a:ea typeface="ＭＳ Ｐゴシック" charset="0"/>
              </a:rPr>
              <a:t>D</a:t>
            </a:r>
            <a:r>
              <a:rPr lang="en-US" sz="100" b="1" dirty="0" smtClean="0">
                <a:latin typeface="+mn-lt"/>
                <a:ea typeface="ＭＳ Ｐゴシック" charset="0"/>
              </a:rPr>
              <a:t> </a:t>
            </a:r>
            <a:r>
              <a:rPr lang="en-US" sz="2400" b="1" dirty="0" smtClean="0">
                <a:latin typeface="+mn-lt"/>
                <a:ea typeface="ＭＳ Ｐゴシック" charset="0"/>
              </a:rPr>
              <a:t>N</a:t>
            </a:r>
            <a:r>
              <a:rPr lang="en-US" sz="100" b="1" dirty="0" smtClean="0">
                <a:latin typeface="+mn-lt"/>
                <a:ea typeface="ＭＳ Ｐゴシック" charset="0"/>
              </a:rPr>
              <a:t> </a:t>
            </a:r>
            <a:r>
              <a:rPr lang="en-US" sz="2400" b="1" dirty="0" smtClean="0">
                <a:latin typeface="+mn-lt"/>
                <a:ea typeface="ＭＳ Ｐゴシック" charset="0"/>
              </a:rPr>
              <a:t>S</a:t>
            </a:r>
            <a:endParaRPr lang="en-US" sz="2400" b="1" dirty="0">
              <a:latin typeface="+mn-lt"/>
              <a:ea typeface="ＭＳ Ｐゴシック" charset="0"/>
            </a:endParaRPr>
          </a:p>
          <a:p>
            <a:pPr marL="0" indent="0">
              <a:spcBef>
                <a:spcPts val="1500"/>
              </a:spcBef>
              <a:buFont typeface="Wingdings" panose="05000000000000000000" pitchFamily="2" charset="2"/>
              <a:buNone/>
              <a:defRPr/>
            </a:pPr>
            <a:r>
              <a:rPr lang="en-US" altLang="en-US" sz="2400" b="1" dirty="0">
                <a:solidFill>
                  <a:schemeClr val="tx2"/>
                </a:solidFill>
                <a:latin typeface="+mn-lt"/>
              </a:rPr>
              <a:t>2.5</a:t>
            </a:r>
            <a:r>
              <a:rPr lang="en-US" altLang="en-US" sz="2400" dirty="0">
                <a:latin typeface="+mn-lt"/>
              </a:rPr>
              <a:t> </a:t>
            </a:r>
            <a:r>
              <a:rPr lang="en-US" altLang="en-US" sz="2400" dirty="0" smtClean="0">
                <a:latin typeface="+mn-lt"/>
              </a:rPr>
              <a:t>P</a:t>
            </a:r>
            <a:r>
              <a:rPr lang="en-US" altLang="en-US" sz="100" dirty="0" smtClean="0">
                <a:latin typeface="+mn-lt"/>
              </a:rPr>
              <a:t> </a:t>
            </a:r>
            <a:r>
              <a:rPr lang="en-US" altLang="en-US" sz="2400" dirty="0" smtClean="0">
                <a:latin typeface="+mn-lt"/>
              </a:rPr>
              <a:t>2</a:t>
            </a:r>
            <a:r>
              <a:rPr lang="en-US" altLang="en-US" sz="100" dirty="0" smtClean="0">
                <a:latin typeface="+mn-lt"/>
              </a:rPr>
              <a:t> </a:t>
            </a:r>
            <a:r>
              <a:rPr lang="en-US" altLang="en-US" sz="2400" dirty="0" smtClean="0">
                <a:latin typeface="+mn-lt"/>
              </a:rPr>
              <a:t>P </a:t>
            </a:r>
            <a:r>
              <a:rPr lang="en-US" altLang="en-US" sz="2400" dirty="0">
                <a:latin typeface="+mn-lt"/>
              </a:rPr>
              <a:t>applications</a:t>
            </a:r>
          </a:p>
          <a:p>
            <a:pPr marL="0" indent="0">
              <a:spcBef>
                <a:spcPts val="1500"/>
              </a:spcBef>
              <a:buFont typeface="Wingdings" panose="05000000000000000000" pitchFamily="2" charset="2"/>
              <a:buNone/>
              <a:defRPr/>
            </a:pPr>
            <a:r>
              <a:rPr lang="en-US" altLang="en-US" sz="2400" b="1" dirty="0">
                <a:solidFill>
                  <a:schemeClr val="tx2"/>
                </a:solidFill>
                <a:latin typeface="+mn-lt"/>
              </a:rPr>
              <a:t>2.6</a:t>
            </a:r>
            <a:r>
              <a:rPr lang="en-US" altLang="en-US" sz="2400" dirty="0">
                <a:latin typeface="+mn-lt"/>
              </a:rPr>
              <a:t> video streaming and content distribution networks</a:t>
            </a:r>
          </a:p>
          <a:p>
            <a:pPr marL="0" indent="0">
              <a:spcBef>
                <a:spcPts val="1500"/>
              </a:spcBef>
              <a:buFont typeface="Wingdings" panose="05000000000000000000" pitchFamily="2" charset="2"/>
              <a:buNone/>
              <a:defRPr/>
            </a:pPr>
            <a:r>
              <a:rPr lang="en-US" altLang="en-US" sz="2400" b="1" dirty="0">
                <a:solidFill>
                  <a:schemeClr val="tx2"/>
                </a:solidFill>
                <a:latin typeface="+mn-lt"/>
              </a:rPr>
              <a:t>2.7</a:t>
            </a:r>
            <a:r>
              <a:rPr lang="en-US" altLang="en-US" sz="2400" dirty="0">
                <a:latin typeface="+mn-lt"/>
              </a:rPr>
              <a:t> socket programming with </a:t>
            </a:r>
            <a:r>
              <a:rPr lang="en-US" altLang="en-US" sz="2400" dirty="0" smtClean="0">
                <a:latin typeface="+mn-lt"/>
              </a:rPr>
              <a:t>U</a:t>
            </a:r>
            <a:r>
              <a:rPr lang="en-US" altLang="en-US" sz="100" dirty="0" smtClean="0">
                <a:latin typeface="+mn-lt"/>
              </a:rPr>
              <a:t> </a:t>
            </a:r>
            <a:r>
              <a:rPr lang="en-US" altLang="en-US" sz="2400" dirty="0" smtClean="0">
                <a:latin typeface="+mn-lt"/>
              </a:rPr>
              <a:t>D</a:t>
            </a:r>
            <a:r>
              <a:rPr lang="en-US" altLang="en-US" sz="100" dirty="0" smtClean="0">
                <a:latin typeface="+mn-lt"/>
              </a:rPr>
              <a:t> </a:t>
            </a:r>
            <a:r>
              <a:rPr lang="en-US" altLang="en-US" sz="2400" dirty="0" smtClean="0">
                <a:latin typeface="+mn-lt"/>
              </a:rPr>
              <a:t>P </a:t>
            </a:r>
            <a:r>
              <a:rPr lang="en-US" altLang="en-US" sz="2400" dirty="0">
                <a:latin typeface="+mn-lt"/>
              </a:rPr>
              <a:t>and </a:t>
            </a:r>
            <a:r>
              <a:rPr lang="en-US" altLang="en-US" sz="2400" dirty="0" smtClean="0">
                <a:latin typeface="+mn-lt"/>
              </a:rPr>
              <a:t>T</a:t>
            </a:r>
            <a:r>
              <a:rPr lang="en-US" altLang="en-US" sz="100" dirty="0" smtClean="0">
                <a:latin typeface="+mn-lt"/>
              </a:rPr>
              <a:t> </a:t>
            </a:r>
            <a:r>
              <a:rPr lang="en-US" altLang="en-US" sz="2400" dirty="0" smtClean="0">
                <a:latin typeface="+mn-lt"/>
              </a:rPr>
              <a:t>C</a:t>
            </a:r>
            <a:r>
              <a:rPr lang="en-US" altLang="en-US" sz="100" dirty="0" smtClean="0">
                <a:latin typeface="+mn-lt"/>
              </a:rPr>
              <a:t> </a:t>
            </a:r>
            <a:r>
              <a:rPr lang="en-US" altLang="en-US" sz="2400" dirty="0" smtClean="0">
                <a:latin typeface="+mn-lt"/>
              </a:rPr>
              <a:t>P</a:t>
            </a:r>
            <a:endParaRPr lang="en-US" altLang="en-US" sz="2400" dirty="0">
              <a:latin typeface="+mn-lt"/>
            </a:endParaRPr>
          </a:p>
        </p:txBody>
      </p:sp>
    </p:spTree>
    <p:extLst>
      <p:ext uri="{BB962C8B-B14F-4D97-AF65-F5344CB8AC3E}">
        <p14:creationId xmlns:p14="http://schemas.microsoft.com/office/powerpoint/2010/main" val="1668832766"/>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txBox="1">
            <a:spLocks noGrp="1"/>
          </p:cNvSpPr>
          <p:nvPr>
            <p:ph type="title"/>
          </p:nvPr>
        </p:nvSpPr>
        <p:spPr>
          <a:xfrm>
            <a:off x="457200" y="215900"/>
            <a:ext cx="8229600" cy="1096963"/>
          </a:xfrm>
        </p:spPr>
        <p:txBody>
          <a:bodyPr>
            <a:spAutoFit/>
          </a:bodyPr>
          <a:lstStyle/>
          <a:p>
            <a:pPr>
              <a:spcBef>
                <a:spcPct val="0"/>
              </a:spcBef>
              <a:buClrTx/>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Application Architectures</a:t>
            </a:r>
          </a:p>
        </p:txBody>
      </p:sp>
      <p:sp>
        <p:nvSpPr>
          <p:cNvPr id="45059" name="Text Placeholder 2"/>
          <p:cNvSpPr txBox="1">
            <a:spLocks noGrp="1"/>
          </p:cNvSpPr>
          <p:nvPr>
            <p:ph type="body" idx="1"/>
          </p:nvPr>
        </p:nvSpPr>
        <p:spPr>
          <a:xfrm>
            <a:off x="457200" y="1600200"/>
            <a:ext cx="8112125" cy="1677988"/>
          </a:xfrm>
        </p:spPr>
        <p:txBody>
          <a:bodyPr>
            <a:spAutoFit/>
          </a:bodyPr>
          <a:lstStyle/>
          <a:p>
            <a:pPr marL="0" indent="0">
              <a:buSzTx/>
              <a:buFont typeface="Arial" panose="020B0604020202020204" pitchFamily="34" charset="0"/>
              <a:buNone/>
              <a:defRPr/>
            </a:pPr>
            <a:r>
              <a:rPr lang="en-US" altLang="en-US" sz="2400" b="1"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Possible structure of applications:</a:t>
            </a:r>
          </a:p>
          <a:p>
            <a:pPr marL="255588" indent="-255588">
              <a:buSzTx/>
              <a:buFontTx/>
              <a:buChar char="•"/>
              <a:defRPr/>
            </a:pP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client-server</a:t>
            </a:r>
          </a:p>
          <a:p>
            <a:pPr marL="255588" indent="-255588">
              <a:buSzTx/>
              <a:buFontTx/>
              <a:buChar char="•"/>
              <a:defRPr/>
            </a:pPr>
            <a:r>
              <a:rPr lang="en-US" altLang="en-US" sz="24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peer-to-peer (P2P)</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
            </a:r>
            <a:r>
              <a:rPr lang="en-US" sz="100" dirty="0"/>
              <a:t> </a:t>
            </a:r>
            <a:r>
              <a:rPr lang="en-US" dirty="0"/>
              <a:t>N</a:t>
            </a:r>
            <a:r>
              <a:rPr lang="en-US" sz="100" dirty="0"/>
              <a:t> </a:t>
            </a:r>
            <a:r>
              <a:rPr lang="en-US" dirty="0"/>
              <a:t>S: Domain Name System</a:t>
            </a:r>
          </a:p>
        </p:txBody>
      </p:sp>
      <p:sp>
        <p:nvSpPr>
          <p:cNvPr id="3" name="Text Placeholder 2"/>
          <p:cNvSpPr>
            <a:spLocks noGrp="1"/>
          </p:cNvSpPr>
          <p:nvPr>
            <p:ph type="body" idx="1"/>
          </p:nvPr>
        </p:nvSpPr>
        <p:spPr>
          <a:xfrm>
            <a:off x="457200" y="1600200"/>
            <a:ext cx="4173794" cy="854837"/>
          </a:xfrm>
        </p:spPr>
        <p:txBody>
          <a:bodyPr/>
          <a:lstStyle/>
          <a:p>
            <a:pPr>
              <a:buFont typeface="Wingdings" panose="05000000000000000000" pitchFamily="2" charset="2"/>
              <a:buNone/>
            </a:pPr>
            <a:r>
              <a:rPr lang="en-US" altLang="en-US" sz="2000" b="1" dirty="0">
                <a:solidFill>
                  <a:schemeClr val="tx1"/>
                </a:solidFill>
                <a:latin typeface="+mn-lt"/>
                <a:ea typeface="ＭＳ Ｐゴシック" charset="-128"/>
              </a:rPr>
              <a:t>people:</a:t>
            </a:r>
            <a:r>
              <a:rPr lang="en-US" altLang="en-US" sz="2000" dirty="0">
                <a:latin typeface="+mn-lt"/>
                <a:ea typeface="ＭＳ Ｐゴシック" charset="-128"/>
              </a:rPr>
              <a:t> many identifiers:</a:t>
            </a:r>
          </a:p>
          <a:p>
            <a:pPr lvl="1" indent="-284400"/>
            <a:r>
              <a:rPr lang="en-US" altLang="en-US" sz="2000" dirty="0">
                <a:latin typeface="+mn-lt"/>
                <a:ea typeface="ＭＳ Ｐゴシック" charset="-128"/>
              </a:rPr>
              <a:t>S</a:t>
            </a:r>
            <a:r>
              <a:rPr lang="en-US" altLang="en-US" sz="100" dirty="0">
                <a:latin typeface="+mn-lt"/>
                <a:ea typeface="ＭＳ Ｐゴシック" charset="-128"/>
              </a:rPr>
              <a:t> </a:t>
            </a:r>
            <a:r>
              <a:rPr lang="en-US" altLang="en-US" sz="2000" dirty="0">
                <a:latin typeface="+mn-lt"/>
                <a:ea typeface="ＭＳ Ｐゴシック" charset="-128"/>
              </a:rPr>
              <a:t>S</a:t>
            </a:r>
            <a:r>
              <a:rPr lang="en-US" altLang="en-US" sz="100" dirty="0">
                <a:latin typeface="+mn-lt"/>
                <a:ea typeface="ＭＳ Ｐゴシック" charset="-128"/>
              </a:rPr>
              <a:t> </a:t>
            </a:r>
            <a:r>
              <a:rPr lang="en-US" altLang="en-US" sz="2000" dirty="0">
                <a:latin typeface="+mn-lt"/>
                <a:ea typeface="ＭＳ Ｐゴシック" charset="-128"/>
              </a:rPr>
              <a:t>N, name, passport #</a:t>
            </a:r>
            <a:endParaRPr lang="en-US" dirty="0">
              <a:latin typeface="+mn-lt"/>
            </a:endParaRPr>
          </a:p>
        </p:txBody>
      </p:sp>
      <p:sp>
        <p:nvSpPr>
          <p:cNvPr id="4" name="Content Placeholder 3"/>
          <p:cNvSpPr>
            <a:spLocks noGrp="1"/>
          </p:cNvSpPr>
          <p:nvPr>
            <p:ph sz="quarter" idx="13"/>
          </p:nvPr>
        </p:nvSpPr>
        <p:spPr>
          <a:xfrm>
            <a:off x="457200" y="2499282"/>
            <a:ext cx="4173794" cy="2072711"/>
          </a:xfrm>
        </p:spPr>
        <p:txBody>
          <a:bodyPr/>
          <a:lstStyle/>
          <a:p>
            <a:pPr>
              <a:buFont typeface="Wingdings" panose="05000000000000000000" pitchFamily="2" charset="2"/>
              <a:buNone/>
            </a:pPr>
            <a:r>
              <a:rPr lang="en-US" altLang="en-US" sz="2000" b="1" dirty="0">
                <a:solidFill>
                  <a:schemeClr val="tx1"/>
                </a:solidFill>
                <a:latin typeface="+mn-lt"/>
                <a:ea typeface="ＭＳ Ｐゴシック" charset="-128"/>
              </a:rPr>
              <a:t>Internet hosts, routers:</a:t>
            </a:r>
          </a:p>
          <a:p>
            <a:pPr marL="741600" lvl="1" indent="-284400">
              <a:spcBef>
                <a:spcPts val="600"/>
              </a:spcBef>
              <a:buClr>
                <a:schemeClr val="tx2"/>
              </a:buClr>
              <a:buFont typeface="Verdana" panose="020B0604030504040204" pitchFamily="34" charset="0"/>
              <a:buChar char="–"/>
            </a:pPr>
            <a:r>
              <a:rPr lang="en-US" altLang="en-US" sz="2000" dirty="0">
                <a:latin typeface="+mn-lt"/>
                <a:ea typeface="ＭＳ Ｐゴシック" charset="-128"/>
              </a:rPr>
              <a:t>I</a:t>
            </a:r>
            <a:r>
              <a:rPr lang="en-US" altLang="en-US" sz="100" dirty="0">
                <a:latin typeface="+mn-lt"/>
                <a:ea typeface="ＭＳ Ｐゴシック" charset="-128"/>
              </a:rPr>
              <a:t> </a:t>
            </a:r>
            <a:r>
              <a:rPr lang="en-US" altLang="en-US" sz="2000" dirty="0">
                <a:latin typeface="+mn-lt"/>
                <a:ea typeface="ＭＳ Ｐゴシック" charset="-128"/>
              </a:rPr>
              <a:t>P address (32 bit) - used for addressing datagrams</a:t>
            </a:r>
          </a:p>
          <a:p>
            <a:pPr marL="741600" lvl="1" indent="-284400">
              <a:spcBef>
                <a:spcPts val="600"/>
              </a:spcBef>
              <a:buClr>
                <a:schemeClr val="tx2"/>
              </a:buClr>
              <a:buFont typeface="Verdana" panose="020B0604030504040204" pitchFamily="34" charset="0"/>
              <a:buChar char="–"/>
            </a:pPr>
            <a:r>
              <a:rPr lang="en-US" altLang="ja-JP" sz="2000" dirty="0">
                <a:latin typeface="+mn-lt"/>
                <a:ea typeface="ＭＳ Ｐゴシック" charset="-128"/>
              </a:rPr>
              <a:t>“name”, e.g., </a:t>
            </a:r>
            <a:r>
              <a:rPr lang="en-US" altLang="ja-JP" sz="2000" dirty="0">
                <a:latin typeface="+mn-lt"/>
                <a:ea typeface="ＭＳ Ｐゴシック" charset="-128"/>
                <a:hlinkClick r:id="rId2" tooltip="https://in.yahoo.com/?p=us"/>
              </a:rPr>
              <a:t>www.yahoo.com</a:t>
            </a:r>
            <a:r>
              <a:rPr lang="en-US" altLang="ja-JP" sz="2000" dirty="0">
                <a:latin typeface="+mn-lt"/>
                <a:ea typeface="ＭＳ Ｐゴシック" charset="-128"/>
              </a:rPr>
              <a:t> - used by </a:t>
            </a:r>
            <a:r>
              <a:rPr lang="en-US" altLang="ja-JP" sz="2000" dirty="0" smtClean="0">
                <a:latin typeface="+mn-lt"/>
                <a:ea typeface="ＭＳ Ｐゴシック" charset="-128"/>
              </a:rPr>
              <a:t>humans</a:t>
            </a:r>
            <a:endParaRPr lang="en-US" altLang="ja-JP" sz="2000" dirty="0">
              <a:latin typeface="+mn-lt"/>
              <a:ea typeface="ＭＳ Ｐゴシック" charset="-128"/>
            </a:endParaRPr>
          </a:p>
        </p:txBody>
      </p:sp>
      <p:sp>
        <p:nvSpPr>
          <p:cNvPr id="5" name="Content Placeholder 4"/>
          <p:cNvSpPr>
            <a:spLocks noGrp="1"/>
          </p:cNvSpPr>
          <p:nvPr>
            <p:ph sz="quarter" idx="14"/>
          </p:nvPr>
        </p:nvSpPr>
        <p:spPr>
          <a:xfrm>
            <a:off x="457201" y="4670066"/>
            <a:ext cx="3628102" cy="978565"/>
          </a:xfrm>
        </p:spPr>
        <p:txBody>
          <a:bodyPr/>
          <a:lstStyle/>
          <a:p>
            <a:r>
              <a:rPr lang="en-US" altLang="en-US" sz="2000" b="1" dirty="0">
                <a:solidFill>
                  <a:schemeClr val="tx1"/>
                </a:solidFill>
                <a:latin typeface="+mn-lt"/>
                <a:ea typeface="ＭＳ Ｐゴシック" charset="-128"/>
              </a:rPr>
              <a:t>Q: </a:t>
            </a:r>
            <a:r>
              <a:rPr lang="en-US" altLang="en-US" sz="2000" dirty="0">
                <a:latin typeface="+mn-lt"/>
                <a:ea typeface="ＭＳ Ｐゴシック" charset="-128"/>
              </a:rPr>
              <a:t>how to map between </a:t>
            </a:r>
            <a:r>
              <a:rPr lang="en-US" altLang="en-US" sz="2000" dirty="0" smtClean="0">
                <a:latin typeface="+mn-lt"/>
                <a:ea typeface="ＭＳ Ｐゴシック" charset="-128"/>
              </a:rPr>
              <a:t>I</a:t>
            </a:r>
            <a:r>
              <a:rPr lang="en-US" altLang="en-US" sz="100" dirty="0" smtClean="0">
                <a:latin typeface="+mn-lt"/>
                <a:ea typeface="ＭＳ Ｐゴシック" charset="-128"/>
              </a:rPr>
              <a:t> </a:t>
            </a:r>
            <a:r>
              <a:rPr lang="en-US" altLang="en-US" sz="2000" dirty="0" smtClean="0">
                <a:latin typeface="+mn-lt"/>
                <a:ea typeface="ＭＳ Ｐゴシック" charset="-128"/>
              </a:rPr>
              <a:t>P </a:t>
            </a:r>
            <a:r>
              <a:rPr lang="en-US" altLang="en-US" sz="2000" dirty="0">
                <a:latin typeface="+mn-lt"/>
                <a:ea typeface="ＭＳ Ｐゴシック" charset="-128"/>
              </a:rPr>
              <a:t>address and name, and vice </a:t>
            </a:r>
            <a:r>
              <a:rPr lang="en-US" altLang="en-US" sz="2000" dirty="0" smtClean="0">
                <a:latin typeface="+mn-lt"/>
                <a:ea typeface="ＭＳ Ｐゴシック" charset="-128"/>
              </a:rPr>
              <a:t>versa?</a:t>
            </a:r>
            <a:endParaRPr lang="en-US" altLang="en-US" sz="2000" dirty="0">
              <a:latin typeface="+mn-lt"/>
              <a:ea typeface="ＭＳ Ｐゴシック" charset="-128"/>
            </a:endParaRPr>
          </a:p>
        </p:txBody>
      </p:sp>
      <p:sp>
        <p:nvSpPr>
          <p:cNvPr id="6" name="Content Placeholder 5"/>
          <p:cNvSpPr>
            <a:spLocks noGrp="1"/>
          </p:cNvSpPr>
          <p:nvPr>
            <p:ph sz="quarter" idx="15"/>
          </p:nvPr>
        </p:nvSpPr>
        <p:spPr>
          <a:xfrm>
            <a:off x="4896465" y="1600200"/>
            <a:ext cx="4055806" cy="4726857"/>
          </a:xfrm>
        </p:spPr>
        <p:txBody>
          <a:bodyPr/>
          <a:lstStyle/>
          <a:p>
            <a:pPr>
              <a:spcBef>
                <a:spcPts val="1500"/>
              </a:spcBef>
              <a:buFont typeface="Wingdings" panose="05000000000000000000" pitchFamily="2" charset="2"/>
              <a:buNone/>
            </a:pPr>
            <a:r>
              <a:rPr lang="en-US" altLang="en-US" sz="2000" b="1" dirty="0">
                <a:solidFill>
                  <a:schemeClr val="tx1"/>
                </a:solidFill>
                <a:latin typeface="+mn-lt"/>
                <a:ea typeface="ＭＳ Ｐゴシック" charset="-128"/>
              </a:rPr>
              <a:t>Domain Name System:</a:t>
            </a:r>
          </a:p>
          <a:p>
            <a:pPr marL="342900" indent="-342900">
              <a:spcBef>
                <a:spcPts val="1500"/>
              </a:spcBef>
              <a:buClr>
                <a:schemeClr val="tx2"/>
              </a:buClr>
              <a:buFont typeface="Arial" panose="020B0604020202020204" pitchFamily="34" charset="0"/>
              <a:buChar char="•"/>
            </a:pPr>
            <a:r>
              <a:rPr lang="en-US" altLang="en-US" sz="2000" b="1" dirty="0">
                <a:solidFill>
                  <a:schemeClr val="tx1"/>
                </a:solidFill>
                <a:latin typeface="+mn-lt"/>
                <a:ea typeface="ＭＳ Ｐゴシック" charset="-128"/>
              </a:rPr>
              <a:t>distributed database </a:t>
            </a:r>
            <a:r>
              <a:rPr lang="en-US" altLang="en-US" sz="2000" dirty="0">
                <a:latin typeface="+mn-lt"/>
                <a:ea typeface="ＭＳ Ｐゴシック" charset="-128"/>
              </a:rPr>
              <a:t>implemented in hierarchy of many </a:t>
            </a:r>
            <a:r>
              <a:rPr lang="en-US" altLang="en-US" sz="2000" b="1" dirty="0">
                <a:solidFill>
                  <a:schemeClr val="tx1"/>
                </a:solidFill>
                <a:latin typeface="+mn-lt"/>
                <a:ea typeface="ＭＳ Ｐゴシック" charset="-128"/>
              </a:rPr>
              <a:t>name servers</a:t>
            </a:r>
          </a:p>
          <a:p>
            <a:pPr marL="255600" indent="-255600">
              <a:spcBef>
                <a:spcPts val="1500"/>
              </a:spcBef>
              <a:buClr>
                <a:schemeClr val="tx2"/>
              </a:buClr>
              <a:buFont typeface="Arial" panose="020B0604020202020204" pitchFamily="34" charset="0"/>
              <a:buChar char="•"/>
            </a:pPr>
            <a:r>
              <a:rPr lang="en-US" altLang="en-US" sz="2000" b="1" dirty="0">
                <a:solidFill>
                  <a:schemeClr val="tx1"/>
                </a:solidFill>
                <a:latin typeface="+mn-lt"/>
                <a:ea typeface="ＭＳ Ｐゴシック" charset="-128"/>
              </a:rPr>
              <a:t>application-layer protocol: </a:t>
            </a:r>
            <a:r>
              <a:rPr lang="en-US" altLang="en-US" sz="2000" dirty="0">
                <a:latin typeface="+mn-lt"/>
                <a:ea typeface="ＭＳ Ｐゴシック" charset="-128"/>
              </a:rPr>
              <a:t>hosts, name servers communicate to </a:t>
            </a:r>
            <a:r>
              <a:rPr lang="en-US" altLang="en-US" sz="2000" b="1" dirty="0">
                <a:solidFill>
                  <a:schemeClr val="tx1"/>
                </a:solidFill>
                <a:latin typeface="+mn-lt"/>
                <a:ea typeface="ＭＳ Ｐゴシック" charset="-128"/>
              </a:rPr>
              <a:t>resolve</a:t>
            </a:r>
            <a:r>
              <a:rPr lang="en-US" altLang="en-US" sz="2000" dirty="0">
                <a:solidFill>
                  <a:srgbClr val="FF0000"/>
                </a:solidFill>
                <a:latin typeface="+mn-lt"/>
                <a:ea typeface="ＭＳ Ｐゴシック" charset="-128"/>
              </a:rPr>
              <a:t> </a:t>
            </a:r>
            <a:r>
              <a:rPr lang="en-US" altLang="en-US" sz="2000" dirty="0">
                <a:latin typeface="+mn-lt"/>
                <a:ea typeface="ＭＳ Ｐゴシック" charset="-128"/>
              </a:rPr>
              <a:t>names (address/name translation)</a:t>
            </a:r>
          </a:p>
          <a:p>
            <a:pPr marL="741600" lvl="1" indent="-284400">
              <a:spcBef>
                <a:spcPts val="600"/>
              </a:spcBef>
              <a:buClr>
                <a:schemeClr val="tx2"/>
              </a:buClr>
              <a:buFont typeface="Verdana" panose="020B0604030504040204" pitchFamily="34" charset="0"/>
              <a:buChar char="–"/>
            </a:pPr>
            <a:r>
              <a:rPr lang="en-US" altLang="en-US" sz="2000" dirty="0">
                <a:latin typeface="+mn-lt"/>
                <a:ea typeface="ＭＳ Ｐゴシック" charset="-128"/>
              </a:rPr>
              <a:t>note: core Internet function, implemented as application-layer protocol</a:t>
            </a:r>
          </a:p>
          <a:p>
            <a:pPr marL="741600" lvl="1" indent="-284400">
              <a:spcBef>
                <a:spcPts val="600"/>
              </a:spcBef>
              <a:buClr>
                <a:schemeClr val="tx2"/>
              </a:buClr>
              <a:buFont typeface="Verdana" panose="020B0604030504040204" pitchFamily="34" charset="0"/>
              <a:buChar char="–"/>
            </a:pPr>
            <a:r>
              <a:rPr lang="en-US" altLang="en-US" sz="2000" dirty="0">
                <a:latin typeface="+mn-lt"/>
                <a:ea typeface="ＭＳ Ｐゴシック" charset="-128"/>
              </a:rPr>
              <a:t>complexity at network</a:t>
            </a:r>
            <a:r>
              <a:rPr lang="en-US" altLang="ja-JP" sz="2000" dirty="0">
                <a:latin typeface="+mn-lt"/>
                <a:ea typeface="ＭＳ Ｐゴシック" charset="-128"/>
              </a:rPr>
              <a:t>’s “edge</a:t>
            </a:r>
            <a:r>
              <a:rPr lang="en-US" altLang="ja-JP" sz="2000" dirty="0" smtClean="0">
                <a:latin typeface="+mn-lt"/>
                <a:ea typeface="ＭＳ Ｐゴシック" charset="-128"/>
              </a:rPr>
              <a:t>”</a:t>
            </a:r>
            <a:endParaRPr lang="en-US" altLang="en-US" sz="2000" dirty="0">
              <a:latin typeface="+mn-lt"/>
              <a:ea typeface="ＭＳ Ｐゴシック" charset="-128"/>
            </a:endParaRPr>
          </a:p>
        </p:txBody>
      </p:sp>
    </p:spTree>
    <p:extLst>
      <p:ext uri="{BB962C8B-B14F-4D97-AF65-F5344CB8AC3E}">
        <p14:creationId xmlns:p14="http://schemas.microsoft.com/office/powerpoint/2010/main" val="3227241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
            </a:r>
            <a:r>
              <a:rPr lang="en-US" sz="100" dirty="0" smtClean="0"/>
              <a:t> </a:t>
            </a:r>
            <a:r>
              <a:rPr lang="en-US" dirty="0" smtClean="0"/>
              <a:t>N</a:t>
            </a:r>
            <a:r>
              <a:rPr lang="en-US" sz="100" dirty="0" smtClean="0"/>
              <a:t> </a:t>
            </a:r>
            <a:r>
              <a:rPr lang="en-US" dirty="0" smtClean="0"/>
              <a:t>S</a:t>
            </a:r>
            <a:r>
              <a:rPr lang="en-US" dirty="0"/>
              <a:t>: Services, Structure</a:t>
            </a:r>
          </a:p>
        </p:txBody>
      </p:sp>
      <p:sp>
        <p:nvSpPr>
          <p:cNvPr id="3" name="Text Placeholder 2"/>
          <p:cNvSpPr>
            <a:spLocks noGrp="1"/>
          </p:cNvSpPr>
          <p:nvPr>
            <p:ph type="body" idx="1"/>
          </p:nvPr>
        </p:nvSpPr>
        <p:spPr>
          <a:xfrm>
            <a:off x="457199" y="1600200"/>
            <a:ext cx="4259179" cy="4686300"/>
          </a:xfrm>
        </p:spPr>
        <p:txBody>
          <a:bodyPr/>
          <a:lstStyle/>
          <a:p>
            <a:pPr>
              <a:buFont typeface="Wingdings" panose="05000000000000000000" pitchFamily="2" charset="2"/>
              <a:buNone/>
            </a:pPr>
            <a:r>
              <a:rPr lang="en-US" altLang="en-US" sz="2400" b="1" dirty="0" smtClean="0">
                <a:solidFill>
                  <a:schemeClr val="tx1"/>
                </a:solidFill>
                <a:latin typeface="+mn-lt"/>
                <a:ea typeface="ＭＳ Ｐゴシック" charset="-128"/>
              </a:rPr>
              <a:t>D</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N</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S </a:t>
            </a:r>
            <a:r>
              <a:rPr lang="en-US" altLang="en-US" sz="2400" b="1" dirty="0">
                <a:solidFill>
                  <a:schemeClr val="tx1"/>
                </a:solidFill>
                <a:latin typeface="+mn-lt"/>
                <a:ea typeface="ＭＳ Ｐゴシック" charset="-128"/>
              </a:rPr>
              <a:t>services</a:t>
            </a:r>
          </a:p>
          <a:p>
            <a:r>
              <a:rPr lang="en-US" altLang="en-US" sz="2400" dirty="0">
                <a:latin typeface="+mn-lt"/>
                <a:ea typeface="ＭＳ Ｐゴシック" charset="-128"/>
              </a:rPr>
              <a:t>hostname to </a:t>
            </a:r>
            <a:r>
              <a:rPr lang="en-US" altLang="en-US" sz="2400" dirty="0" smtClean="0">
                <a:latin typeface="+mn-lt"/>
                <a:ea typeface="ＭＳ Ｐゴシック" charset="-128"/>
              </a:rPr>
              <a:t>I</a:t>
            </a:r>
            <a:r>
              <a:rPr lang="en-US" altLang="en-US" sz="100" dirty="0" smtClean="0">
                <a:latin typeface="+mn-lt"/>
                <a:ea typeface="ＭＳ Ｐゴシック" charset="-128"/>
              </a:rPr>
              <a:t> </a:t>
            </a:r>
            <a:r>
              <a:rPr lang="en-US" altLang="en-US" sz="2400" dirty="0" smtClean="0">
                <a:latin typeface="+mn-lt"/>
                <a:ea typeface="ＭＳ Ｐゴシック" charset="-128"/>
              </a:rPr>
              <a:t>P </a:t>
            </a:r>
            <a:r>
              <a:rPr lang="en-US" altLang="en-US" sz="2400" dirty="0">
                <a:latin typeface="+mn-lt"/>
                <a:ea typeface="ＭＳ Ｐゴシック" charset="-128"/>
              </a:rPr>
              <a:t>address translation</a:t>
            </a:r>
          </a:p>
          <a:p>
            <a:r>
              <a:rPr lang="en-US" altLang="en-US" sz="2400" dirty="0">
                <a:latin typeface="+mn-lt"/>
                <a:ea typeface="ＭＳ Ｐゴシック" charset="-128"/>
              </a:rPr>
              <a:t>host aliasing</a:t>
            </a:r>
          </a:p>
          <a:p>
            <a:pPr lvl="1"/>
            <a:r>
              <a:rPr lang="en-US" altLang="en-US" sz="2400" dirty="0">
                <a:latin typeface="+mn-lt"/>
                <a:ea typeface="ＭＳ Ｐゴシック" charset="-128"/>
              </a:rPr>
              <a:t>canonical, alias names</a:t>
            </a:r>
          </a:p>
          <a:p>
            <a:r>
              <a:rPr lang="en-US" altLang="en-US" sz="2400" dirty="0">
                <a:latin typeface="+mn-lt"/>
                <a:ea typeface="ＭＳ Ｐゴシック" charset="-128"/>
              </a:rPr>
              <a:t>mail server aliasing</a:t>
            </a:r>
          </a:p>
          <a:p>
            <a:r>
              <a:rPr lang="en-US" altLang="en-US" sz="2400" dirty="0">
                <a:latin typeface="+mn-lt"/>
                <a:ea typeface="ＭＳ Ｐゴシック" charset="-128"/>
              </a:rPr>
              <a:t>load distribution</a:t>
            </a:r>
          </a:p>
          <a:p>
            <a:pPr lvl="1"/>
            <a:r>
              <a:rPr lang="en-US" altLang="en-US" sz="2400" dirty="0">
                <a:latin typeface="+mn-lt"/>
                <a:ea typeface="ＭＳ Ｐゴシック" charset="-128"/>
              </a:rPr>
              <a:t>replicated Web servers: many </a:t>
            </a:r>
            <a:r>
              <a:rPr lang="en-US" altLang="en-US" sz="2400" dirty="0" smtClean="0">
                <a:latin typeface="+mn-lt"/>
                <a:ea typeface="ＭＳ Ｐゴシック" charset="-128"/>
              </a:rPr>
              <a:t>I</a:t>
            </a:r>
            <a:r>
              <a:rPr lang="en-US" altLang="en-US" sz="100" dirty="0" smtClean="0">
                <a:latin typeface="+mn-lt"/>
                <a:ea typeface="ＭＳ Ｐゴシック" charset="-128"/>
              </a:rPr>
              <a:t> </a:t>
            </a:r>
            <a:r>
              <a:rPr lang="en-US" altLang="en-US" sz="2400" dirty="0" smtClean="0">
                <a:latin typeface="+mn-lt"/>
                <a:ea typeface="ＭＳ Ｐゴシック" charset="-128"/>
              </a:rPr>
              <a:t>P </a:t>
            </a:r>
            <a:r>
              <a:rPr lang="en-US" altLang="en-US" sz="2400" dirty="0">
                <a:latin typeface="+mn-lt"/>
                <a:ea typeface="ＭＳ Ｐゴシック" charset="-128"/>
              </a:rPr>
              <a:t>addresses correspond to one </a:t>
            </a:r>
            <a:r>
              <a:rPr lang="en-US" altLang="en-US" sz="2400" dirty="0" smtClean="0">
                <a:latin typeface="+mn-lt"/>
                <a:ea typeface="ＭＳ Ｐゴシック" charset="-128"/>
              </a:rPr>
              <a:t>name</a:t>
            </a:r>
            <a:endParaRPr lang="en-US" altLang="en-US" sz="2400" dirty="0">
              <a:latin typeface="+mn-lt"/>
              <a:ea typeface="ＭＳ Ｐゴシック" charset="-128"/>
            </a:endParaRPr>
          </a:p>
        </p:txBody>
      </p:sp>
      <p:sp>
        <p:nvSpPr>
          <p:cNvPr id="4" name="Text Placeholder 3"/>
          <p:cNvSpPr>
            <a:spLocks noGrp="1"/>
          </p:cNvSpPr>
          <p:nvPr>
            <p:ph type="body" idx="2"/>
          </p:nvPr>
        </p:nvSpPr>
        <p:spPr>
          <a:xfrm>
            <a:off x="4926360" y="1627410"/>
            <a:ext cx="3784501" cy="4051495"/>
          </a:xfrm>
        </p:spPr>
        <p:txBody>
          <a:bodyPr/>
          <a:lstStyle/>
          <a:p>
            <a:pPr>
              <a:buFont typeface="Wingdings" panose="05000000000000000000" pitchFamily="2" charset="2"/>
              <a:buNone/>
            </a:pPr>
            <a:r>
              <a:rPr lang="en-US" altLang="en-US" sz="2400" b="1" dirty="0">
                <a:solidFill>
                  <a:schemeClr val="tx1"/>
                </a:solidFill>
                <a:latin typeface="+mn-lt"/>
                <a:ea typeface="ＭＳ Ｐゴシック" charset="-128"/>
              </a:rPr>
              <a:t>why not centralize </a:t>
            </a:r>
            <a:r>
              <a:rPr lang="en-US" altLang="en-US" sz="2400" b="1" dirty="0" smtClean="0">
                <a:solidFill>
                  <a:schemeClr val="tx1"/>
                </a:solidFill>
                <a:latin typeface="+mn-lt"/>
                <a:ea typeface="ＭＳ Ｐゴシック" charset="-128"/>
              </a:rPr>
              <a:t>D</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N</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S</a:t>
            </a:r>
            <a:r>
              <a:rPr lang="en-US" altLang="en-US" sz="2400" b="1" dirty="0">
                <a:solidFill>
                  <a:schemeClr val="tx1"/>
                </a:solidFill>
                <a:latin typeface="+mn-lt"/>
                <a:ea typeface="ＭＳ Ｐゴシック" charset="-128"/>
              </a:rPr>
              <a:t>?</a:t>
            </a:r>
          </a:p>
          <a:p>
            <a:r>
              <a:rPr lang="en-US" altLang="en-US" sz="2400" dirty="0">
                <a:latin typeface="+mn-lt"/>
                <a:ea typeface="ＭＳ Ｐゴシック" charset="-128"/>
              </a:rPr>
              <a:t>single point of failure</a:t>
            </a:r>
          </a:p>
          <a:p>
            <a:r>
              <a:rPr lang="en-US" altLang="en-US" sz="2400" dirty="0">
                <a:latin typeface="+mn-lt"/>
                <a:ea typeface="ＭＳ Ｐゴシック" charset="-128"/>
              </a:rPr>
              <a:t>traffic volume</a:t>
            </a:r>
          </a:p>
          <a:p>
            <a:r>
              <a:rPr lang="en-US" altLang="en-US" sz="2400" dirty="0">
                <a:latin typeface="+mn-lt"/>
                <a:ea typeface="ＭＳ Ｐゴシック" charset="-128"/>
              </a:rPr>
              <a:t>distant centralized database</a:t>
            </a:r>
          </a:p>
          <a:p>
            <a:r>
              <a:rPr lang="en-US" altLang="en-US" sz="2400" dirty="0">
                <a:latin typeface="+mn-lt"/>
                <a:ea typeface="ＭＳ Ｐゴシック" charset="-128"/>
              </a:rPr>
              <a:t>maintenance</a:t>
            </a:r>
          </a:p>
          <a:p>
            <a:pPr marL="0" indent="0">
              <a:buNone/>
            </a:pPr>
            <a:r>
              <a:rPr lang="en-US" altLang="en-US" sz="2400" i="1" dirty="0">
                <a:latin typeface="+mn-lt"/>
              </a:rPr>
              <a:t>A: </a:t>
            </a:r>
            <a:r>
              <a:rPr lang="en-US" altLang="en-US" sz="2400" b="1" dirty="0">
                <a:solidFill>
                  <a:schemeClr val="tx1"/>
                </a:solidFill>
                <a:latin typeface="+mn-lt"/>
              </a:rPr>
              <a:t>doesn‘t</a:t>
            </a:r>
            <a:r>
              <a:rPr lang="en-US" altLang="ja-JP" sz="2400" b="1" dirty="0">
                <a:solidFill>
                  <a:schemeClr val="tx1"/>
                </a:solidFill>
                <a:latin typeface="+mn-lt"/>
              </a:rPr>
              <a:t> scale</a:t>
            </a:r>
            <a:r>
              <a:rPr lang="en-US" altLang="ja-JP" sz="2400" b="1" dirty="0" smtClean="0">
                <a:solidFill>
                  <a:schemeClr val="tx1"/>
                </a:solidFill>
                <a:latin typeface="+mn-lt"/>
              </a:rPr>
              <a:t>!</a:t>
            </a:r>
            <a:endParaRPr lang="en-US" altLang="en-US" sz="2400" b="1" dirty="0">
              <a:solidFill>
                <a:schemeClr val="tx1"/>
              </a:solidFill>
              <a:latin typeface="+mn-lt"/>
            </a:endParaRPr>
          </a:p>
        </p:txBody>
      </p:sp>
    </p:spTree>
    <p:extLst>
      <p:ext uri="{BB962C8B-B14F-4D97-AF65-F5344CB8AC3E}">
        <p14:creationId xmlns:p14="http://schemas.microsoft.com/office/powerpoint/2010/main" val="28605950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dirty="0" smtClean="0">
                <a:solidFill>
                  <a:schemeClr val="tx2"/>
                </a:solidFill>
                <a:latin typeface="Times New Roman" panose="02020603050405020304" pitchFamily="18" charset="0"/>
                <a:cs typeface="Times New Roman" panose="02020603050405020304" pitchFamily="18" charset="0"/>
              </a:rPr>
              <a:t>D</a:t>
            </a:r>
            <a:r>
              <a:rPr lang="en-US" sz="100" b="1" dirty="0" smtClean="0">
                <a:solidFill>
                  <a:schemeClr val="tx2"/>
                </a:solidFill>
                <a:latin typeface="Times New Roman" panose="02020603050405020304" pitchFamily="18" charset="0"/>
                <a:cs typeface="Times New Roman" panose="02020603050405020304" pitchFamily="18" charset="0"/>
              </a:rPr>
              <a:t> </a:t>
            </a:r>
            <a:r>
              <a:rPr lang="en-US" sz="3400" b="1" dirty="0" smtClean="0">
                <a:solidFill>
                  <a:schemeClr val="tx2"/>
                </a:solidFill>
                <a:latin typeface="Times New Roman" panose="02020603050405020304" pitchFamily="18" charset="0"/>
                <a:cs typeface="Times New Roman" panose="02020603050405020304" pitchFamily="18" charset="0"/>
              </a:rPr>
              <a:t>N</a:t>
            </a:r>
            <a:r>
              <a:rPr lang="en-US" sz="100" b="1" dirty="0" smtClean="0">
                <a:solidFill>
                  <a:schemeClr val="tx2"/>
                </a:solidFill>
                <a:latin typeface="Times New Roman" panose="02020603050405020304" pitchFamily="18" charset="0"/>
                <a:cs typeface="Times New Roman" panose="02020603050405020304" pitchFamily="18" charset="0"/>
              </a:rPr>
              <a:t> </a:t>
            </a:r>
            <a:r>
              <a:rPr lang="en-US" sz="3400" b="1" dirty="0" smtClean="0">
                <a:solidFill>
                  <a:schemeClr val="tx2"/>
                </a:solidFill>
                <a:latin typeface="Times New Roman" panose="02020603050405020304" pitchFamily="18" charset="0"/>
                <a:cs typeface="Times New Roman" panose="02020603050405020304" pitchFamily="18" charset="0"/>
              </a:rPr>
              <a:t>S</a:t>
            </a:r>
            <a:r>
              <a:rPr lang="en-US" sz="3400" b="1" dirty="0">
                <a:solidFill>
                  <a:schemeClr val="tx2"/>
                </a:solidFill>
                <a:latin typeface="Times New Roman" panose="02020603050405020304" pitchFamily="18" charset="0"/>
                <a:cs typeface="Times New Roman" panose="02020603050405020304" pitchFamily="18" charset="0"/>
              </a:rPr>
              <a:t>: A Distributed, Hierarchical Database</a:t>
            </a:r>
          </a:p>
        </p:txBody>
      </p:sp>
      <p:pic>
        <p:nvPicPr>
          <p:cNvPr id="8" name="Picture 7" descr="The root D N S servers branch to com D N S servers, org D N S servers, and e d u D N S servers. The com D N S servers include yahoo dot com D N S servers and amazon dot com D N S servers. The org D N S servers include p b s dot org D N S servers. The e d u D N S servers include poly dot e d u D N S servers and U mass dot e d u D N S server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350" y="1507996"/>
            <a:ext cx="7353300" cy="2324100"/>
          </a:xfrm>
          <a:prstGeom prst="rect">
            <a:avLst/>
          </a:prstGeom>
        </p:spPr>
      </p:pic>
      <p:sp>
        <p:nvSpPr>
          <p:cNvPr id="4" name="Content Placeholder 3"/>
          <p:cNvSpPr>
            <a:spLocks noGrp="1"/>
          </p:cNvSpPr>
          <p:nvPr>
            <p:ph idx="1"/>
          </p:nvPr>
        </p:nvSpPr>
        <p:spPr>
          <a:xfrm>
            <a:off x="457199" y="4033162"/>
            <a:ext cx="5253790" cy="440295"/>
          </a:xfrm>
        </p:spPr>
        <p:txBody>
          <a:bodyPr/>
          <a:lstStyle/>
          <a:p>
            <a:r>
              <a:rPr lang="en-US" altLang="en-US" sz="2200" b="1" dirty="0">
                <a:solidFill>
                  <a:schemeClr val="tx1"/>
                </a:solidFill>
                <a:latin typeface="+mn-lt"/>
                <a:ea typeface="ＭＳ Ｐゴシック" charset="-128"/>
              </a:rPr>
              <a:t>client wants </a:t>
            </a:r>
            <a:r>
              <a:rPr lang="en-US" altLang="en-US" sz="2200" b="1" dirty="0" smtClean="0">
                <a:solidFill>
                  <a:schemeClr val="tx1"/>
                </a:solidFill>
                <a:latin typeface="+mn-lt"/>
                <a:ea typeface="ＭＳ Ｐゴシック" charset="-128"/>
              </a:rPr>
              <a:t>I</a:t>
            </a:r>
            <a:r>
              <a:rPr lang="en-US" altLang="en-US" sz="100" b="1" dirty="0" smtClean="0">
                <a:solidFill>
                  <a:schemeClr val="tx1"/>
                </a:solidFill>
                <a:latin typeface="+mn-lt"/>
                <a:ea typeface="ＭＳ Ｐゴシック" charset="-128"/>
              </a:rPr>
              <a:t> </a:t>
            </a:r>
            <a:r>
              <a:rPr lang="en-US" altLang="en-US" sz="2200" b="1" dirty="0" smtClean="0">
                <a:solidFill>
                  <a:schemeClr val="tx1"/>
                </a:solidFill>
                <a:latin typeface="+mn-lt"/>
                <a:ea typeface="ＭＳ Ｐゴシック" charset="-128"/>
              </a:rPr>
              <a:t>P </a:t>
            </a:r>
            <a:r>
              <a:rPr lang="en-US" altLang="en-US" sz="2200" b="1" dirty="0">
                <a:solidFill>
                  <a:schemeClr val="tx1"/>
                </a:solidFill>
                <a:latin typeface="+mn-lt"/>
                <a:ea typeface="ＭＳ Ｐゴシック" charset="-128"/>
              </a:rPr>
              <a:t>for </a:t>
            </a:r>
            <a:r>
              <a:rPr lang="en-US" altLang="en-US" sz="2200" b="1" dirty="0">
                <a:solidFill>
                  <a:schemeClr val="tx1"/>
                </a:solidFill>
                <a:latin typeface="+mn-lt"/>
                <a:ea typeface="ＭＳ Ｐゴシック" charset="-128"/>
                <a:hlinkClick r:id="rId4" tooltip="www.amazon.com"/>
              </a:rPr>
              <a:t>www.amazon.com</a:t>
            </a:r>
            <a:r>
              <a:rPr lang="en-US" altLang="en-US" sz="2200" b="1" dirty="0">
                <a:solidFill>
                  <a:schemeClr val="tx1"/>
                </a:solidFill>
                <a:latin typeface="+mn-lt"/>
                <a:ea typeface="ＭＳ Ｐゴシック" charset="-128"/>
              </a:rPr>
              <a:t>;</a:t>
            </a:r>
            <a:endParaRPr lang="en-US" sz="2200" b="1" dirty="0">
              <a:solidFill>
                <a:schemeClr val="tx1"/>
              </a:solidFill>
              <a:latin typeface="+mn-lt"/>
            </a:endParaRPr>
          </a:p>
        </p:txBody>
      </p:sp>
      <p:graphicFrame>
        <p:nvGraphicFramePr>
          <p:cNvPr id="7" name="Object 6" descr="First"/>
          <p:cNvGraphicFramePr>
            <a:graphicFrameLocks noChangeAspect="1"/>
          </p:cNvGraphicFramePr>
          <p:nvPr>
            <p:extLst>
              <p:ext uri="{D42A27DB-BD31-4B8C-83A1-F6EECF244321}">
                <p14:modId xmlns:p14="http://schemas.microsoft.com/office/powerpoint/2010/main" val="2414609384"/>
              </p:ext>
            </p:extLst>
          </p:nvPr>
        </p:nvGraphicFramePr>
        <p:xfrm>
          <a:off x="5632849" y="4071471"/>
          <a:ext cx="408354" cy="408354"/>
        </p:xfrm>
        <a:graphic>
          <a:graphicData uri="http://schemas.openxmlformats.org/presentationml/2006/ole">
            <mc:AlternateContent xmlns:mc="http://schemas.openxmlformats.org/markup-compatibility/2006">
              <mc:Choice xmlns:v="urn:schemas-microsoft-com:vml" Requires="v">
                <p:oleObj spid="_x0000_s132734" name="Equation" r:id="rId5" imgW="190440" imgH="190440" progId="Equation.DSMT4">
                  <p:embed/>
                </p:oleObj>
              </mc:Choice>
              <mc:Fallback>
                <p:oleObj name="Equation" r:id="rId5" imgW="190440" imgH="190440" progId="Equation.DSMT4">
                  <p:embed/>
                  <p:pic>
                    <p:nvPicPr>
                      <p:cNvPr id="0" name=""/>
                      <p:cNvPicPr/>
                      <p:nvPr/>
                    </p:nvPicPr>
                    <p:blipFill>
                      <a:blip r:embed="rId6"/>
                      <a:stretch>
                        <a:fillRect/>
                      </a:stretch>
                    </p:blipFill>
                    <p:spPr>
                      <a:xfrm>
                        <a:off x="5632849" y="4071471"/>
                        <a:ext cx="408354" cy="408354"/>
                      </a:xfrm>
                      <a:prstGeom prst="rect">
                        <a:avLst/>
                      </a:prstGeom>
                    </p:spPr>
                  </p:pic>
                </p:oleObj>
              </mc:Fallback>
            </mc:AlternateContent>
          </a:graphicData>
        </a:graphic>
      </p:graphicFrame>
      <p:sp>
        <p:nvSpPr>
          <p:cNvPr id="5" name="Content Placeholder 4"/>
          <p:cNvSpPr>
            <a:spLocks noGrp="1"/>
          </p:cNvSpPr>
          <p:nvPr>
            <p:ph idx="13"/>
          </p:nvPr>
        </p:nvSpPr>
        <p:spPr>
          <a:xfrm>
            <a:off x="5936141" y="4039095"/>
            <a:ext cx="2312509" cy="434362"/>
          </a:xfrm>
        </p:spPr>
        <p:txBody>
          <a:bodyPr/>
          <a:lstStyle/>
          <a:p>
            <a:r>
              <a:rPr lang="en-US" altLang="en-US" sz="2200" b="1" dirty="0">
                <a:solidFill>
                  <a:schemeClr val="tx1"/>
                </a:solidFill>
                <a:latin typeface="+mn-lt"/>
                <a:ea typeface="ＭＳ Ｐゴシック" charset="-128"/>
              </a:rPr>
              <a:t>approximation:</a:t>
            </a:r>
            <a:endParaRPr lang="en-US" sz="2200" b="1" dirty="0">
              <a:solidFill>
                <a:schemeClr val="tx1"/>
              </a:solidFill>
              <a:latin typeface="+mn-lt"/>
            </a:endParaRPr>
          </a:p>
        </p:txBody>
      </p:sp>
      <p:sp>
        <p:nvSpPr>
          <p:cNvPr id="6" name="Content Placeholder 5"/>
          <p:cNvSpPr>
            <a:spLocks noGrp="1"/>
          </p:cNvSpPr>
          <p:nvPr>
            <p:ph idx="14"/>
          </p:nvPr>
        </p:nvSpPr>
        <p:spPr>
          <a:xfrm>
            <a:off x="473720" y="4602651"/>
            <a:ext cx="8349438" cy="1779813"/>
          </a:xfrm>
        </p:spPr>
        <p:txBody>
          <a:bodyPr anchor="ctr"/>
          <a:lstStyle/>
          <a:p>
            <a:pPr marL="255600" indent="-255600">
              <a:spcBef>
                <a:spcPts val="1500"/>
              </a:spcBef>
              <a:buClr>
                <a:schemeClr val="tx2"/>
              </a:buClr>
              <a:buFont typeface="Arial" panose="020B0604020202020204" pitchFamily="34" charset="0"/>
              <a:buChar char="•"/>
            </a:pPr>
            <a:r>
              <a:rPr lang="en-US" altLang="en-US" sz="2200" dirty="0">
                <a:latin typeface="+mn-lt"/>
                <a:ea typeface="ＭＳ Ｐゴシック" charset="-128"/>
              </a:rPr>
              <a:t>client queries root server to find com </a:t>
            </a:r>
            <a:r>
              <a:rPr lang="en-US" altLang="en-US" sz="2200" dirty="0" smtClean="0">
                <a:latin typeface="+mn-lt"/>
                <a:ea typeface="ＭＳ Ｐゴシック" charset="-128"/>
              </a:rPr>
              <a:t>D</a:t>
            </a:r>
            <a:r>
              <a:rPr lang="en-US" altLang="en-US" sz="100" dirty="0" smtClean="0">
                <a:latin typeface="+mn-lt"/>
                <a:ea typeface="ＭＳ Ｐゴシック" charset="-128"/>
              </a:rPr>
              <a:t> </a:t>
            </a:r>
            <a:r>
              <a:rPr lang="en-US" altLang="en-US" sz="2200" dirty="0" smtClean="0">
                <a:latin typeface="+mn-lt"/>
                <a:ea typeface="ＭＳ Ｐゴシック" charset="-128"/>
              </a:rPr>
              <a:t>N</a:t>
            </a:r>
            <a:r>
              <a:rPr lang="en-US" altLang="en-US" sz="100" dirty="0" smtClean="0">
                <a:latin typeface="+mn-lt"/>
                <a:ea typeface="ＭＳ Ｐゴシック" charset="-128"/>
              </a:rPr>
              <a:t> </a:t>
            </a:r>
            <a:r>
              <a:rPr lang="en-US" altLang="en-US" sz="2200" dirty="0" smtClean="0">
                <a:latin typeface="+mn-lt"/>
                <a:ea typeface="ＭＳ Ｐゴシック" charset="-128"/>
              </a:rPr>
              <a:t>S </a:t>
            </a:r>
            <a:r>
              <a:rPr lang="en-US" altLang="en-US" sz="2200" dirty="0">
                <a:latin typeface="+mn-lt"/>
                <a:ea typeface="ＭＳ Ｐゴシック" charset="-128"/>
              </a:rPr>
              <a:t>server</a:t>
            </a:r>
          </a:p>
          <a:p>
            <a:pPr marL="255600" indent="-255600">
              <a:spcBef>
                <a:spcPts val="1500"/>
              </a:spcBef>
              <a:buClr>
                <a:schemeClr val="tx2"/>
              </a:buClr>
              <a:buFont typeface="Arial" panose="020B0604020202020204" pitchFamily="34" charset="0"/>
              <a:buChar char="•"/>
            </a:pPr>
            <a:r>
              <a:rPr lang="en-US" altLang="en-US" sz="2200" dirty="0">
                <a:latin typeface="+mn-lt"/>
                <a:ea typeface="ＭＳ Ｐゴシック" charset="-128"/>
              </a:rPr>
              <a:t>client </a:t>
            </a:r>
            <a:r>
              <a:rPr lang="en-US" altLang="en-US" sz="2200" dirty="0" smtClean="0">
                <a:latin typeface="+mn-lt"/>
                <a:ea typeface="ＭＳ Ｐゴシック" charset="-128"/>
              </a:rPr>
              <a:t>queries .com </a:t>
            </a:r>
            <a:r>
              <a:rPr lang="en-US" altLang="en-US" sz="2200" dirty="0" smtClean="0">
                <a:ea typeface="ＭＳ Ｐゴシック" charset="-128"/>
              </a:rPr>
              <a:t>D</a:t>
            </a:r>
            <a:r>
              <a:rPr lang="en-US" altLang="en-US" sz="100" dirty="0" smtClean="0">
                <a:ea typeface="ＭＳ Ｐゴシック" charset="-128"/>
              </a:rPr>
              <a:t> </a:t>
            </a:r>
            <a:r>
              <a:rPr lang="en-US" altLang="en-US" sz="2200" dirty="0">
                <a:ea typeface="ＭＳ Ｐゴシック" charset="-128"/>
              </a:rPr>
              <a:t>N</a:t>
            </a:r>
            <a:r>
              <a:rPr lang="en-US" altLang="en-US" sz="100" dirty="0">
                <a:ea typeface="ＭＳ Ｐゴシック" charset="-128"/>
              </a:rPr>
              <a:t> </a:t>
            </a:r>
            <a:r>
              <a:rPr lang="en-US" altLang="en-US" sz="2200" dirty="0">
                <a:ea typeface="ＭＳ Ｐゴシック" charset="-128"/>
              </a:rPr>
              <a:t>S</a:t>
            </a:r>
            <a:r>
              <a:rPr lang="en-US" altLang="en-US" sz="2200" dirty="0" smtClean="0">
                <a:latin typeface="+mn-lt"/>
                <a:ea typeface="ＭＳ Ｐゴシック" charset="-128"/>
              </a:rPr>
              <a:t> </a:t>
            </a:r>
            <a:r>
              <a:rPr lang="en-US" altLang="en-US" sz="2200" dirty="0">
                <a:latin typeface="+mn-lt"/>
                <a:ea typeface="ＭＳ Ｐゴシック" charset="-128"/>
              </a:rPr>
              <a:t>server to get </a:t>
            </a:r>
            <a:r>
              <a:rPr lang="en-US" altLang="en-US" sz="2200" dirty="0">
                <a:latin typeface="+mn-lt"/>
                <a:ea typeface="ＭＳ Ｐゴシック" charset="-128"/>
                <a:hlinkClick r:id="rId7" action="ppaction://hlinkfile" tooltip="amazon.com"/>
              </a:rPr>
              <a:t>amazon.com</a:t>
            </a:r>
            <a:r>
              <a:rPr lang="en-US" altLang="en-US" sz="2200" dirty="0">
                <a:latin typeface="+mn-lt"/>
                <a:ea typeface="ＭＳ Ｐゴシック" charset="-128"/>
              </a:rPr>
              <a:t> </a:t>
            </a:r>
            <a:r>
              <a:rPr lang="en-US" altLang="en-US" sz="2200" dirty="0">
                <a:ea typeface="ＭＳ Ｐゴシック" charset="-128"/>
              </a:rPr>
              <a:t>D</a:t>
            </a:r>
            <a:r>
              <a:rPr lang="en-US" altLang="en-US" sz="100" dirty="0">
                <a:ea typeface="ＭＳ Ｐゴシック" charset="-128"/>
              </a:rPr>
              <a:t> </a:t>
            </a:r>
            <a:r>
              <a:rPr lang="en-US" altLang="en-US" sz="2200" dirty="0">
                <a:ea typeface="ＭＳ Ｐゴシック" charset="-128"/>
              </a:rPr>
              <a:t>N</a:t>
            </a:r>
            <a:r>
              <a:rPr lang="en-US" altLang="en-US" sz="100" dirty="0">
                <a:ea typeface="ＭＳ Ｐゴシック" charset="-128"/>
              </a:rPr>
              <a:t> </a:t>
            </a:r>
            <a:r>
              <a:rPr lang="en-US" altLang="en-US" sz="2200" dirty="0">
                <a:ea typeface="ＭＳ Ｐゴシック" charset="-128"/>
              </a:rPr>
              <a:t>S</a:t>
            </a:r>
            <a:r>
              <a:rPr lang="en-US" altLang="en-US" sz="2200" dirty="0" smtClean="0">
                <a:latin typeface="+mn-lt"/>
                <a:ea typeface="ＭＳ Ｐゴシック" charset="-128"/>
              </a:rPr>
              <a:t> </a:t>
            </a:r>
            <a:r>
              <a:rPr lang="en-US" altLang="en-US" sz="2200" dirty="0">
                <a:latin typeface="+mn-lt"/>
                <a:ea typeface="ＭＳ Ｐゴシック" charset="-128"/>
              </a:rPr>
              <a:t>server</a:t>
            </a:r>
          </a:p>
          <a:p>
            <a:pPr marL="255600" indent="-255600">
              <a:spcBef>
                <a:spcPts val="1500"/>
              </a:spcBef>
              <a:buClr>
                <a:schemeClr val="tx2"/>
              </a:buClr>
              <a:buFont typeface="Arial" panose="020B0604020202020204" pitchFamily="34" charset="0"/>
              <a:buChar char="•"/>
            </a:pPr>
            <a:r>
              <a:rPr lang="en-US" altLang="en-US" sz="2200" dirty="0">
                <a:latin typeface="+mn-lt"/>
                <a:ea typeface="ＭＳ Ｐゴシック" charset="-128"/>
              </a:rPr>
              <a:t>client queries </a:t>
            </a:r>
            <a:r>
              <a:rPr lang="en-US" altLang="en-US" sz="2200" dirty="0">
                <a:latin typeface="+mn-lt"/>
                <a:ea typeface="ＭＳ Ｐゴシック" charset="-128"/>
                <a:hlinkClick r:id="rId7" action="ppaction://hlinkfile" tooltip="amazon.com"/>
              </a:rPr>
              <a:t>amazon.com</a:t>
            </a:r>
            <a:r>
              <a:rPr lang="en-US" altLang="en-US" sz="2200" dirty="0">
                <a:latin typeface="+mn-lt"/>
                <a:ea typeface="ＭＳ Ｐゴシック" charset="-128"/>
              </a:rPr>
              <a:t> </a:t>
            </a:r>
            <a:r>
              <a:rPr lang="en-US" altLang="en-US" sz="2200" dirty="0">
                <a:ea typeface="ＭＳ Ｐゴシック" charset="-128"/>
              </a:rPr>
              <a:t>D</a:t>
            </a:r>
            <a:r>
              <a:rPr lang="en-US" altLang="en-US" sz="100" dirty="0">
                <a:ea typeface="ＭＳ Ｐゴシック" charset="-128"/>
              </a:rPr>
              <a:t> </a:t>
            </a:r>
            <a:r>
              <a:rPr lang="en-US" altLang="en-US" sz="2200" dirty="0">
                <a:ea typeface="ＭＳ Ｐゴシック" charset="-128"/>
              </a:rPr>
              <a:t>N</a:t>
            </a:r>
            <a:r>
              <a:rPr lang="en-US" altLang="en-US" sz="100" dirty="0">
                <a:ea typeface="ＭＳ Ｐゴシック" charset="-128"/>
              </a:rPr>
              <a:t> </a:t>
            </a:r>
            <a:r>
              <a:rPr lang="en-US" altLang="en-US" sz="2200" dirty="0">
                <a:ea typeface="ＭＳ Ｐゴシック" charset="-128"/>
              </a:rPr>
              <a:t>S</a:t>
            </a:r>
            <a:r>
              <a:rPr lang="en-US" altLang="en-US" sz="2200" dirty="0" smtClean="0">
                <a:latin typeface="+mn-lt"/>
                <a:ea typeface="ＭＳ Ｐゴシック" charset="-128"/>
              </a:rPr>
              <a:t> </a:t>
            </a:r>
            <a:r>
              <a:rPr lang="en-US" altLang="en-US" sz="2200" dirty="0">
                <a:latin typeface="+mn-lt"/>
                <a:ea typeface="ＭＳ Ｐゴシック" charset="-128"/>
              </a:rPr>
              <a:t>server to get </a:t>
            </a:r>
            <a:r>
              <a:rPr lang="en-US" altLang="en-US" sz="2200" dirty="0" smtClean="0">
                <a:latin typeface="+mn-lt"/>
                <a:ea typeface="ＭＳ Ｐゴシック" charset="-128"/>
              </a:rPr>
              <a:t>I</a:t>
            </a:r>
            <a:r>
              <a:rPr lang="en-US" altLang="en-US" sz="100" dirty="0" smtClean="0">
                <a:latin typeface="+mn-lt"/>
                <a:ea typeface="ＭＳ Ｐゴシック" charset="-128"/>
              </a:rPr>
              <a:t> </a:t>
            </a:r>
            <a:r>
              <a:rPr lang="en-US" altLang="en-US" sz="2200" dirty="0" smtClean="0">
                <a:latin typeface="+mn-lt"/>
                <a:ea typeface="ＭＳ Ｐゴシック" charset="-128"/>
              </a:rPr>
              <a:t>P </a:t>
            </a:r>
            <a:r>
              <a:rPr lang="en-US" altLang="en-US" sz="2200" dirty="0">
                <a:latin typeface="+mn-lt"/>
                <a:ea typeface="ＭＳ Ｐゴシック" charset="-128"/>
              </a:rPr>
              <a:t>address for </a:t>
            </a:r>
            <a:r>
              <a:rPr lang="en-US" altLang="en-US" sz="2200" dirty="0" smtClean="0">
                <a:latin typeface="+mn-lt"/>
                <a:ea typeface="ＭＳ Ｐゴシック" charset="-128"/>
                <a:hlinkClick r:id="rId4" tooltip="www.amazon.com"/>
              </a:rPr>
              <a:t>www.amazon.com</a:t>
            </a:r>
            <a:endParaRPr lang="en-US" altLang="en-US" sz="2200" dirty="0">
              <a:latin typeface="+mn-lt"/>
              <a:ea typeface="ＭＳ Ｐゴシック" charset="-128"/>
            </a:endParaRPr>
          </a:p>
        </p:txBody>
      </p:sp>
    </p:spTree>
    <p:extLst>
      <p:ext uri="{BB962C8B-B14F-4D97-AF65-F5344CB8AC3E}">
        <p14:creationId xmlns:p14="http://schemas.microsoft.com/office/powerpoint/2010/main" val="1044170466"/>
      </p:ext>
    </p:extLst>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
            </a:r>
            <a:r>
              <a:rPr lang="en-US" sz="100" dirty="0" smtClean="0"/>
              <a:t> </a:t>
            </a:r>
            <a:r>
              <a:rPr lang="en-US" dirty="0" smtClean="0"/>
              <a:t>N</a:t>
            </a:r>
            <a:r>
              <a:rPr lang="en-US" sz="100" dirty="0" smtClean="0"/>
              <a:t> </a:t>
            </a:r>
            <a:r>
              <a:rPr lang="en-US" dirty="0" smtClean="0"/>
              <a:t>S</a:t>
            </a:r>
            <a:r>
              <a:rPr lang="en-US" dirty="0"/>
              <a:t>: Root Name Servers</a:t>
            </a:r>
          </a:p>
        </p:txBody>
      </p:sp>
      <p:sp>
        <p:nvSpPr>
          <p:cNvPr id="3" name="Text Placeholder 2"/>
          <p:cNvSpPr>
            <a:spLocks noGrp="1"/>
          </p:cNvSpPr>
          <p:nvPr>
            <p:ph type="body" idx="1"/>
          </p:nvPr>
        </p:nvSpPr>
        <p:spPr>
          <a:xfrm>
            <a:off x="457200" y="1600200"/>
            <a:ext cx="8082643" cy="1913021"/>
          </a:xfrm>
        </p:spPr>
        <p:txBody>
          <a:bodyPr anchor="ctr"/>
          <a:lstStyle/>
          <a:p>
            <a:r>
              <a:rPr lang="en-US" altLang="en-US" sz="2000" dirty="0">
                <a:latin typeface="+mn-lt"/>
                <a:ea typeface="ＭＳ Ｐゴシック" charset="-128"/>
              </a:rPr>
              <a:t>contacted by local name server that can not resolve name</a:t>
            </a:r>
          </a:p>
          <a:p>
            <a:r>
              <a:rPr lang="en-US" altLang="en-US" sz="2000" dirty="0">
                <a:latin typeface="+mn-lt"/>
                <a:ea typeface="ＭＳ Ｐゴシック" charset="-128"/>
              </a:rPr>
              <a:t>root name server:</a:t>
            </a:r>
          </a:p>
          <a:p>
            <a:pPr lvl="1"/>
            <a:r>
              <a:rPr lang="en-US" altLang="en-US" sz="2000" dirty="0">
                <a:latin typeface="+mn-lt"/>
                <a:ea typeface="ＭＳ Ｐゴシック" charset="-128"/>
              </a:rPr>
              <a:t>contacts authoritative name server if name mapping not known</a:t>
            </a:r>
          </a:p>
          <a:p>
            <a:pPr lvl="1"/>
            <a:r>
              <a:rPr lang="en-US" altLang="en-US" sz="2000" dirty="0">
                <a:latin typeface="+mn-lt"/>
                <a:ea typeface="ＭＳ Ｐゴシック" charset="-128"/>
              </a:rPr>
              <a:t>gets mapping</a:t>
            </a:r>
          </a:p>
          <a:p>
            <a:pPr lvl="1"/>
            <a:r>
              <a:rPr lang="en-US" altLang="en-US" sz="2000" dirty="0">
                <a:latin typeface="+mn-lt"/>
                <a:ea typeface="ＭＳ Ｐゴシック" charset="-128"/>
              </a:rPr>
              <a:t>returns mapping to local name </a:t>
            </a:r>
            <a:r>
              <a:rPr lang="en-US" altLang="en-US" sz="2000" dirty="0" smtClean="0">
                <a:latin typeface="+mn-lt"/>
                <a:ea typeface="ＭＳ Ｐゴシック" charset="-128"/>
              </a:rPr>
              <a:t>server</a:t>
            </a:r>
            <a:endParaRPr lang="en-US" altLang="en-US" sz="2000" dirty="0">
              <a:latin typeface="+mn-lt"/>
              <a:ea typeface="ＭＳ Ｐゴシック" charset="-128"/>
            </a:endParaRPr>
          </a:p>
        </p:txBody>
      </p:sp>
      <p:sp>
        <p:nvSpPr>
          <p:cNvPr id="4" name="Text Placeholder 3"/>
          <p:cNvSpPr>
            <a:spLocks noGrp="1"/>
          </p:cNvSpPr>
          <p:nvPr>
            <p:ph type="body" idx="2"/>
          </p:nvPr>
        </p:nvSpPr>
        <p:spPr>
          <a:xfrm>
            <a:off x="457200" y="4068972"/>
            <a:ext cx="2419853" cy="1967710"/>
          </a:xfrm>
        </p:spPr>
        <p:txBody>
          <a:bodyPr/>
          <a:lstStyle/>
          <a:p>
            <a:pPr marL="0" indent="0">
              <a:lnSpc>
                <a:spcPct val="85000"/>
              </a:lnSpc>
              <a:buNone/>
            </a:pPr>
            <a:r>
              <a:rPr lang="en-US" altLang="en-US" sz="2000" b="1" dirty="0" smtClean="0">
                <a:latin typeface="+mn-lt"/>
              </a:rPr>
              <a:t>13 </a:t>
            </a:r>
            <a:r>
              <a:rPr lang="en-US" altLang="en-US" sz="2000" b="1" dirty="0">
                <a:latin typeface="+mn-lt"/>
              </a:rPr>
              <a:t>logical root name </a:t>
            </a:r>
            <a:r>
              <a:rPr lang="en-US" altLang="ja-JP" sz="2000" b="1" dirty="0" smtClean="0">
                <a:latin typeface="+mn-lt"/>
              </a:rPr>
              <a:t>“servers” </a:t>
            </a:r>
            <a:r>
              <a:rPr lang="en-US" altLang="ja-JP" sz="2000" b="1" dirty="0">
                <a:latin typeface="+mn-lt"/>
              </a:rPr>
              <a:t>worldwide</a:t>
            </a:r>
          </a:p>
          <a:p>
            <a:pPr>
              <a:spcBef>
                <a:spcPts val="600"/>
              </a:spcBef>
              <a:buClr>
                <a:schemeClr val="tx2"/>
              </a:buClr>
              <a:buFont typeface="Arial" panose="020B0604020202020204" pitchFamily="34" charset="0"/>
              <a:buChar char="•"/>
            </a:pPr>
            <a:r>
              <a:rPr lang="en-US" altLang="ja-JP" sz="2000" b="1" dirty="0">
                <a:latin typeface="+mn-lt"/>
              </a:rPr>
              <a:t>each </a:t>
            </a:r>
            <a:r>
              <a:rPr lang="en-US" altLang="ja-JP" sz="2000" b="1" dirty="0" smtClean="0">
                <a:latin typeface="+mn-lt"/>
              </a:rPr>
              <a:t>“server</a:t>
            </a:r>
            <a:r>
              <a:rPr lang="en-US" altLang="ja-JP" sz="2000" b="1" dirty="0">
                <a:latin typeface="+mn-lt"/>
              </a:rPr>
              <a:t>” replicated many </a:t>
            </a:r>
            <a:r>
              <a:rPr lang="en-US" altLang="ja-JP" sz="2000" b="1" dirty="0" smtClean="0">
                <a:latin typeface="+mn-lt"/>
              </a:rPr>
              <a:t>times</a:t>
            </a:r>
            <a:endParaRPr lang="en-US" altLang="ja-JP" sz="2000" b="1" dirty="0">
              <a:latin typeface="+mn-lt"/>
            </a:endParaRPr>
          </a:p>
        </p:txBody>
      </p:sp>
      <p:pic>
        <p:nvPicPr>
          <p:cNvPr id="6" name="Picture 5" descr="A world map of servers a through l, as follows. North America, east coast. c, Congent, Hernandon, V A, and 5 other sites. d, U Maryland College Park, M D. h, A R L Aberdeen, M D. j, Versign, Dulles V A, and 69 other sites. North America, Midwest. g, U S D o D Columbus, O H, and 5 other sites. North America, northern west coast. e, N A S A Mountain View, C A. f, Internet Software Company, Palo Alto, C A, and 48 other sites. North America, southern west coast. a, Verisign, Los Angeles, C A, and 5 other sites. b, U S C I S I Marina del Rey, C A. l, I C A N N Los Angeles, C A, and 41 other sites. Europe, west. k, R I P E London, and 17 other sites. Europe, middle. i, Netnod, Stockholm, and 37 other sites. Asia. Server not named."/>
          <p:cNvPicPr>
            <a:picLocks noChangeAspect="1"/>
          </p:cNvPicPr>
          <p:nvPr/>
        </p:nvPicPr>
        <p:blipFill>
          <a:blip r:embed="rId2"/>
          <a:stretch>
            <a:fillRect/>
          </a:stretch>
        </p:blipFill>
        <p:spPr>
          <a:xfrm>
            <a:off x="3385260" y="3800771"/>
            <a:ext cx="5501991" cy="2504112"/>
          </a:xfrm>
          <a:prstGeom prst="rect">
            <a:avLst/>
          </a:prstGeom>
        </p:spPr>
      </p:pic>
    </p:spTree>
    <p:extLst>
      <p:ext uri="{BB962C8B-B14F-4D97-AF65-F5344CB8AC3E}">
        <p14:creationId xmlns:p14="http://schemas.microsoft.com/office/powerpoint/2010/main" val="200634973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t>
            </a:r>
            <a:r>
              <a:rPr lang="en-US" sz="100" dirty="0" smtClean="0"/>
              <a:t> </a:t>
            </a:r>
            <a:r>
              <a:rPr lang="en-US" dirty="0" smtClean="0"/>
              <a:t>L</a:t>
            </a:r>
            <a:r>
              <a:rPr lang="en-US" sz="100" dirty="0" smtClean="0"/>
              <a:t> </a:t>
            </a:r>
            <a:r>
              <a:rPr lang="en-US" dirty="0" smtClean="0"/>
              <a:t>D</a:t>
            </a:r>
            <a:r>
              <a:rPr lang="en-US" dirty="0"/>
              <a:t>, Authoritative Servers</a:t>
            </a:r>
          </a:p>
        </p:txBody>
      </p:sp>
      <p:sp>
        <p:nvSpPr>
          <p:cNvPr id="3" name="Text Placeholder 2"/>
          <p:cNvSpPr>
            <a:spLocks noGrp="1"/>
          </p:cNvSpPr>
          <p:nvPr>
            <p:ph type="body" idx="1"/>
          </p:nvPr>
        </p:nvSpPr>
        <p:spPr>
          <a:xfrm>
            <a:off x="457200" y="1600200"/>
            <a:ext cx="8229600" cy="2362201"/>
          </a:xfrm>
        </p:spPr>
        <p:txBody>
          <a:bodyPr/>
          <a:lstStyle/>
          <a:p>
            <a:pPr>
              <a:lnSpc>
                <a:spcPct val="90000"/>
              </a:lnSpc>
              <a:buFont typeface="Wingdings" panose="05000000000000000000" pitchFamily="2" charset="2"/>
              <a:buNone/>
            </a:pPr>
            <a:r>
              <a:rPr lang="en-US" altLang="en-US" sz="2400" b="1" dirty="0">
                <a:solidFill>
                  <a:schemeClr val="tx1"/>
                </a:solidFill>
                <a:latin typeface="+mn-lt"/>
                <a:ea typeface="ＭＳ Ｐゴシック" charset="-128"/>
              </a:rPr>
              <a:t>top-level domain (</a:t>
            </a:r>
            <a:r>
              <a:rPr lang="en-US" altLang="en-US" sz="2400" b="1" dirty="0" smtClean="0">
                <a:solidFill>
                  <a:schemeClr val="tx1"/>
                </a:solidFill>
                <a:latin typeface="+mn-lt"/>
                <a:ea typeface="ＭＳ Ｐゴシック" charset="-128"/>
              </a:rPr>
              <a:t>T</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L</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D</a:t>
            </a:r>
            <a:r>
              <a:rPr lang="en-US" altLang="en-US" sz="2400" b="1" dirty="0">
                <a:solidFill>
                  <a:schemeClr val="tx1"/>
                </a:solidFill>
                <a:latin typeface="+mn-lt"/>
                <a:ea typeface="ＭＳ Ｐゴシック" charset="-128"/>
              </a:rPr>
              <a:t>) servers:</a:t>
            </a:r>
          </a:p>
          <a:p>
            <a:pPr lvl="1"/>
            <a:r>
              <a:rPr lang="en-US" altLang="en-US" sz="2400" dirty="0">
                <a:latin typeface="+mn-lt"/>
                <a:ea typeface="ＭＳ Ｐゴシック" charset="-128"/>
              </a:rPr>
              <a:t>responsible for com, org, net, edu, aero, jobs, museums, and all top-level country domains, e.g.: uk, fr, ca, jp</a:t>
            </a:r>
          </a:p>
          <a:p>
            <a:pPr lvl="1"/>
            <a:r>
              <a:rPr lang="en-US" altLang="en-US" sz="2400" dirty="0">
                <a:latin typeface="+mn-lt"/>
                <a:ea typeface="ＭＳ Ｐゴシック" charset="-128"/>
              </a:rPr>
              <a:t>Network Solutions maintains servers for .com </a:t>
            </a:r>
            <a:r>
              <a:rPr lang="en-US" altLang="en-US" sz="2400" dirty="0" smtClean="0">
                <a:latin typeface="+mn-lt"/>
                <a:ea typeface="ＭＳ Ｐゴシック" charset="-128"/>
              </a:rPr>
              <a:t>T</a:t>
            </a:r>
            <a:r>
              <a:rPr lang="en-US" altLang="en-US" sz="100" dirty="0" smtClean="0">
                <a:latin typeface="+mn-lt"/>
                <a:ea typeface="ＭＳ Ｐゴシック" charset="-128"/>
              </a:rPr>
              <a:t> </a:t>
            </a:r>
            <a:r>
              <a:rPr lang="en-US" altLang="en-US" sz="2400" dirty="0" smtClean="0">
                <a:latin typeface="+mn-lt"/>
                <a:ea typeface="ＭＳ Ｐゴシック" charset="-128"/>
              </a:rPr>
              <a:t>L</a:t>
            </a:r>
            <a:r>
              <a:rPr lang="en-US" altLang="en-US" sz="100" dirty="0" smtClean="0">
                <a:latin typeface="+mn-lt"/>
                <a:ea typeface="ＭＳ Ｐゴシック" charset="-128"/>
              </a:rPr>
              <a:t> </a:t>
            </a:r>
            <a:r>
              <a:rPr lang="en-US" altLang="en-US" sz="2400" dirty="0" smtClean="0">
                <a:latin typeface="+mn-lt"/>
                <a:ea typeface="ＭＳ Ｐゴシック" charset="-128"/>
              </a:rPr>
              <a:t>D</a:t>
            </a:r>
            <a:endParaRPr lang="en-US" altLang="en-US" sz="2400" dirty="0">
              <a:latin typeface="+mn-lt"/>
              <a:ea typeface="ＭＳ Ｐゴシック" charset="-128"/>
            </a:endParaRPr>
          </a:p>
          <a:p>
            <a:pPr lvl="1"/>
            <a:r>
              <a:rPr lang="en-US" altLang="en-US" sz="2400" dirty="0">
                <a:latin typeface="+mn-lt"/>
                <a:ea typeface="ＭＳ Ｐゴシック" charset="-128"/>
              </a:rPr>
              <a:t>Educause for .edu </a:t>
            </a:r>
            <a:r>
              <a:rPr lang="en-US" altLang="en-US" sz="2400" dirty="0" smtClean="0">
                <a:latin typeface="+mn-lt"/>
                <a:ea typeface="ＭＳ Ｐゴシック" charset="-128"/>
              </a:rPr>
              <a:t>T</a:t>
            </a:r>
            <a:r>
              <a:rPr lang="en-US" altLang="en-US" sz="100" dirty="0" smtClean="0">
                <a:latin typeface="+mn-lt"/>
                <a:ea typeface="ＭＳ Ｐゴシック" charset="-128"/>
              </a:rPr>
              <a:t> </a:t>
            </a:r>
            <a:r>
              <a:rPr lang="en-US" altLang="en-US" sz="2400" dirty="0" smtClean="0">
                <a:latin typeface="+mn-lt"/>
                <a:ea typeface="ＭＳ Ｐゴシック" charset="-128"/>
              </a:rPr>
              <a:t>L</a:t>
            </a:r>
            <a:r>
              <a:rPr lang="en-US" altLang="en-US" sz="100" dirty="0" smtClean="0">
                <a:latin typeface="+mn-lt"/>
                <a:ea typeface="ＭＳ Ｐゴシック" charset="-128"/>
              </a:rPr>
              <a:t> </a:t>
            </a:r>
            <a:r>
              <a:rPr lang="en-US" altLang="en-US" sz="2400" dirty="0" smtClean="0">
                <a:latin typeface="+mn-lt"/>
                <a:ea typeface="ＭＳ Ｐゴシック" charset="-128"/>
              </a:rPr>
              <a:t>D</a:t>
            </a:r>
            <a:endParaRPr lang="en-US" altLang="en-US" sz="2400" dirty="0">
              <a:latin typeface="+mn-lt"/>
              <a:ea typeface="ＭＳ Ｐゴシック" charset="-128"/>
            </a:endParaRPr>
          </a:p>
        </p:txBody>
      </p:sp>
      <p:sp>
        <p:nvSpPr>
          <p:cNvPr id="4" name="Text Placeholder 3"/>
          <p:cNvSpPr>
            <a:spLocks noGrp="1"/>
          </p:cNvSpPr>
          <p:nvPr>
            <p:ph type="body" idx="2"/>
          </p:nvPr>
        </p:nvSpPr>
        <p:spPr>
          <a:xfrm>
            <a:off x="457200" y="4124629"/>
            <a:ext cx="8229600" cy="2069694"/>
          </a:xfrm>
        </p:spPr>
        <p:txBody>
          <a:bodyPr/>
          <a:lstStyle/>
          <a:p>
            <a:pPr>
              <a:lnSpc>
                <a:spcPct val="90000"/>
              </a:lnSpc>
              <a:buFont typeface="Wingdings" panose="05000000000000000000" pitchFamily="2" charset="2"/>
              <a:buNone/>
            </a:pPr>
            <a:r>
              <a:rPr lang="en-US" altLang="en-US" sz="2400" b="1" dirty="0">
                <a:solidFill>
                  <a:schemeClr val="tx1"/>
                </a:solidFill>
                <a:latin typeface="+mn-lt"/>
                <a:ea typeface="ＭＳ Ｐゴシック" charset="-128"/>
              </a:rPr>
              <a:t>authoritative D</a:t>
            </a:r>
            <a:r>
              <a:rPr lang="en-US" altLang="en-US" sz="100" b="1" dirty="0">
                <a:solidFill>
                  <a:schemeClr val="tx1"/>
                </a:solidFill>
                <a:latin typeface="+mn-lt"/>
                <a:ea typeface="ＭＳ Ｐゴシック" charset="-128"/>
              </a:rPr>
              <a:t> </a:t>
            </a:r>
            <a:r>
              <a:rPr lang="en-US" altLang="en-US" sz="2400" b="1" dirty="0">
                <a:solidFill>
                  <a:schemeClr val="tx1"/>
                </a:solidFill>
                <a:latin typeface="+mn-lt"/>
                <a:ea typeface="ＭＳ Ｐゴシック" charset="-128"/>
              </a:rPr>
              <a:t>N</a:t>
            </a:r>
            <a:r>
              <a:rPr lang="en-US" altLang="en-US" sz="100" b="1" dirty="0">
                <a:solidFill>
                  <a:schemeClr val="tx1"/>
                </a:solidFill>
                <a:latin typeface="+mn-lt"/>
                <a:ea typeface="ＭＳ Ｐゴシック" charset="-128"/>
              </a:rPr>
              <a:t> </a:t>
            </a:r>
            <a:r>
              <a:rPr lang="en-US" altLang="en-US" sz="2400" b="1" dirty="0">
                <a:solidFill>
                  <a:schemeClr val="tx1"/>
                </a:solidFill>
                <a:latin typeface="+mn-lt"/>
                <a:ea typeface="ＭＳ Ｐゴシック" charset="-128"/>
              </a:rPr>
              <a:t>S servers:</a:t>
            </a:r>
          </a:p>
          <a:p>
            <a:pPr lvl="1"/>
            <a:r>
              <a:rPr lang="en-US" altLang="en-US" sz="2400" dirty="0">
                <a:latin typeface="+mn-lt"/>
                <a:ea typeface="ＭＳ Ｐゴシック" charset="-128"/>
              </a:rPr>
              <a:t>Organization</a:t>
            </a:r>
            <a:r>
              <a:rPr lang="en-US" altLang="ja-JP" sz="2400" dirty="0">
                <a:latin typeface="+mn-lt"/>
                <a:ea typeface="ＭＳ Ｐゴシック" charset="-128"/>
              </a:rPr>
              <a:t>’s own D</a:t>
            </a:r>
            <a:r>
              <a:rPr lang="en-US" altLang="ja-JP" sz="100" dirty="0">
                <a:latin typeface="+mn-lt"/>
                <a:ea typeface="ＭＳ Ｐゴシック" charset="-128"/>
              </a:rPr>
              <a:t> </a:t>
            </a:r>
            <a:r>
              <a:rPr lang="en-US" altLang="ja-JP" sz="2400" dirty="0">
                <a:latin typeface="+mn-lt"/>
                <a:ea typeface="ＭＳ Ｐゴシック" charset="-128"/>
              </a:rPr>
              <a:t>N</a:t>
            </a:r>
            <a:r>
              <a:rPr lang="en-US" altLang="ja-JP" sz="100" dirty="0">
                <a:latin typeface="+mn-lt"/>
                <a:ea typeface="ＭＳ Ｐゴシック" charset="-128"/>
              </a:rPr>
              <a:t> </a:t>
            </a:r>
            <a:r>
              <a:rPr lang="en-US" altLang="ja-JP" sz="2400" dirty="0">
                <a:latin typeface="+mn-lt"/>
                <a:ea typeface="ＭＳ Ｐゴシック" charset="-128"/>
              </a:rPr>
              <a:t>S server(s), providing authoritative hostname to I</a:t>
            </a:r>
            <a:r>
              <a:rPr lang="en-US" altLang="ja-JP" sz="100" dirty="0">
                <a:latin typeface="+mn-lt"/>
                <a:ea typeface="ＭＳ Ｐゴシック" charset="-128"/>
              </a:rPr>
              <a:t> </a:t>
            </a:r>
            <a:r>
              <a:rPr lang="en-US" altLang="ja-JP" sz="2400" dirty="0">
                <a:latin typeface="+mn-lt"/>
                <a:ea typeface="ＭＳ Ｐゴシック" charset="-128"/>
              </a:rPr>
              <a:t>P mappings for organization’s named </a:t>
            </a:r>
            <a:r>
              <a:rPr lang="en-US" altLang="ja-JP" sz="2400" dirty="0" smtClean="0">
                <a:latin typeface="+mn-lt"/>
                <a:ea typeface="ＭＳ Ｐゴシック" charset="-128"/>
              </a:rPr>
              <a:t>hosts</a:t>
            </a:r>
            <a:endParaRPr lang="en-US" altLang="ja-JP" sz="2400" dirty="0">
              <a:latin typeface="+mn-lt"/>
              <a:ea typeface="ＭＳ Ｐゴシック" charset="-128"/>
            </a:endParaRPr>
          </a:p>
          <a:p>
            <a:pPr lvl="1"/>
            <a:r>
              <a:rPr lang="en-US" altLang="en-US" sz="2400" dirty="0">
                <a:latin typeface="+mn-lt"/>
                <a:ea typeface="ＭＳ Ｐゴシック" charset="-128"/>
              </a:rPr>
              <a:t>can be maintained by organization or service </a:t>
            </a:r>
            <a:r>
              <a:rPr lang="en-US" altLang="en-US" sz="2400" dirty="0" smtClean="0">
                <a:latin typeface="+mn-lt"/>
                <a:ea typeface="ＭＳ Ｐゴシック" charset="-128"/>
              </a:rPr>
              <a:t>provider</a:t>
            </a:r>
            <a:endParaRPr lang="en-US" altLang="en-US" sz="2400" dirty="0">
              <a:latin typeface="+mn-lt"/>
              <a:ea typeface="ＭＳ Ｐゴシック" charset="-128"/>
            </a:endParaRPr>
          </a:p>
        </p:txBody>
      </p:sp>
    </p:spTree>
    <p:extLst>
      <p:ext uri="{BB962C8B-B14F-4D97-AF65-F5344CB8AC3E}">
        <p14:creationId xmlns:p14="http://schemas.microsoft.com/office/powerpoint/2010/main" val="243711253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a:t>
            </a:r>
            <a:r>
              <a:rPr lang="en-US" dirty="0" smtClean="0"/>
              <a:t>D</a:t>
            </a:r>
            <a:r>
              <a:rPr lang="en-US" sz="100" dirty="0" smtClean="0"/>
              <a:t> </a:t>
            </a:r>
            <a:r>
              <a:rPr lang="en-US" dirty="0" smtClean="0"/>
              <a:t>N</a:t>
            </a:r>
            <a:r>
              <a:rPr lang="en-US" sz="100" dirty="0" smtClean="0"/>
              <a:t> </a:t>
            </a:r>
            <a:r>
              <a:rPr lang="en-US" dirty="0" smtClean="0"/>
              <a:t>S </a:t>
            </a:r>
            <a:r>
              <a:rPr lang="en-US" dirty="0"/>
              <a:t>Name </a:t>
            </a:r>
            <a:r>
              <a:rPr lang="en-US" dirty="0" smtClean="0"/>
              <a:t>Server</a:t>
            </a:r>
            <a:endParaRPr lang="en-US" dirty="0"/>
          </a:p>
        </p:txBody>
      </p:sp>
      <p:sp>
        <p:nvSpPr>
          <p:cNvPr id="3" name="Text Placeholder 2"/>
          <p:cNvSpPr>
            <a:spLocks noGrp="1"/>
          </p:cNvSpPr>
          <p:nvPr>
            <p:ph type="body" idx="1"/>
          </p:nvPr>
        </p:nvSpPr>
        <p:spPr>
          <a:xfrm>
            <a:off x="457200" y="1600200"/>
            <a:ext cx="7932821" cy="4094747"/>
          </a:xfrm>
        </p:spPr>
        <p:txBody>
          <a:bodyPr/>
          <a:lstStyle/>
          <a:p>
            <a:r>
              <a:rPr lang="en-US" altLang="en-US" sz="2400" dirty="0">
                <a:latin typeface="+mn-lt"/>
                <a:ea typeface="ＭＳ Ｐゴシック" charset="-128"/>
              </a:rPr>
              <a:t>does not strictly belong to hierarchy</a:t>
            </a:r>
          </a:p>
          <a:p>
            <a:r>
              <a:rPr lang="en-US" altLang="en-US" sz="2400" dirty="0">
                <a:latin typeface="+mn-lt"/>
                <a:ea typeface="ＭＳ Ｐゴシック" charset="-128"/>
              </a:rPr>
              <a:t>each </a:t>
            </a:r>
            <a:r>
              <a:rPr lang="en-US" altLang="en-US" sz="2400" dirty="0" smtClean="0">
                <a:latin typeface="+mn-lt"/>
                <a:ea typeface="ＭＳ Ｐゴシック" charset="-128"/>
              </a:rPr>
              <a:t>I</a:t>
            </a:r>
            <a:r>
              <a:rPr lang="en-US" altLang="en-US" sz="100" dirty="0" smtClean="0">
                <a:latin typeface="+mn-lt"/>
                <a:ea typeface="ＭＳ Ｐゴシック" charset="-128"/>
              </a:rPr>
              <a:t> </a:t>
            </a:r>
            <a:r>
              <a:rPr lang="en-US" altLang="en-US" sz="2400" dirty="0" smtClean="0">
                <a:latin typeface="+mn-lt"/>
                <a:ea typeface="ＭＳ Ｐゴシック" charset="-128"/>
              </a:rPr>
              <a:t>S</a:t>
            </a:r>
            <a:r>
              <a:rPr lang="en-US" altLang="en-US" sz="100" dirty="0" smtClean="0">
                <a:latin typeface="+mn-lt"/>
                <a:ea typeface="ＭＳ Ｐゴシック" charset="-128"/>
              </a:rPr>
              <a:t> </a:t>
            </a:r>
            <a:r>
              <a:rPr lang="en-US" altLang="en-US" sz="2400" dirty="0" smtClean="0">
                <a:latin typeface="+mn-lt"/>
                <a:ea typeface="ＭＳ Ｐゴシック" charset="-128"/>
              </a:rPr>
              <a:t>P </a:t>
            </a:r>
            <a:r>
              <a:rPr lang="en-US" altLang="en-US" sz="2400" dirty="0">
                <a:latin typeface="+mn-lt"/>
                <a:ea typeface="ＭＳ Ｐゴシック" charset="-128"/>
              </a:rPr>
              <a:t>(residential </a:t>
            </a:r>
            <a:r>
              <a:rPr lang="en-US" altLang="en-US" sz="2400" dirty="0" smtClean="0">
                <a:latin typeface="+mn-lt"/>
                <a:ea typeface="ＭＳ Ｐゴシック" charset="-128"/>
              </a:rPr>
              <a:t>I</a:t>
            </a:r>
            <a:r>
              <a:rPr lang="en-US" altLang="en-US" sz="100" dirty="0" smtClean="0">
                <a:latin typeface="+mn-lt"/>
                <a:ea typeface="ＭＳ Ｐゴシック" charset="-128"/>
              </a:rPr>
              <a:t> </a:t>
            </a:r>
            <a:r>
              <a:rPr lang="en-US" altLang="en-US" sz="2400" dirty="0" smtClean="0">
                <a:latin typeface="+mn-lt"/>
                <a:ea typeface="ＭＳ Ｐゴシック" charset="-128"/>
              </a:rPr>
              <a:t>S</a:t>
            </a:r>
            <a:r>
              <a:rPr lang="en-US" altLang="en-US" sz="100" dirty="0" smtClean="0">
                <a:latin typeface="+mn-lt"/>
                <a:ea typeface="ＭＳ Ｐゴシック" charset="-128"/>
              </a:rPr>
              <a:t> </a:t>
            </a:r>
            <a:r>
              <a:rPr lang="en-US" altLang="en-US" sz="2400" dirty="0" smtClean="0">
                <a:latin typeface="+mn-lt"/>
                <a:ea typeface="ＭＳ Ｐゴシック" charset="-128"/>
              </a:rPr>
              <a:t>P</a:t>
            </a:r>
            <a:r>
              <a:rPr lang="en-US" altLang="en-US" sz="2400" dirty="0">
                <a:latin typeface="+mn-lt"/>
                <a:ea typeface="ＭＳ Ｐゴシック" charset="-128"/>
              </a:rPr>
              <a:t>, company, university) has one</a:t>
            </a:r>
          </a:p>
          <a:p>
            <a:pPr lvl="1"/>
            <a:r>
              <a:rPr lang="en-US" altLang="en-US" sz="2400" dirty="0">
                <a:latin typeface="+mn-lt"/>
                <a:ea typeface="ＭＳ Ｐゴシック" charset="-128"/>
              </a:rPr>
              <a:t>also called </a:t>
            </a:r>
            <a:r>
              <a:rPr lang="en-US" altLang="ja-JP" sz="2400" dirty="0" smtClean="0">
                <a:latin typeface="+mn-lt"/>
                <a:ea typeface="ＭＳ Ｐゴシック" charset="-128"/>
              </a:rPr>
              <a:t>“default </a:t>
            </a:r>
            <a:r>
              <a:rPr lang="en-US" altLang="ja-JP" sz="2400" dirty="0">
                <a:latin typeface="+mn-lt"/>
                <a:ea typeface="ＭＳ Ｐゴシック" charset="-128"/>
              </a:rPr>
              <a:t>name </a:t>
            </a:r>
            <a:r>
              <a:rPr lang="en-US" altLang="ja-JP" sz="2400" dirty="0" smtClean="0">
                <a:latin typeface="+mn-lt"/>
                <a:ea typeface="ＭＳ Ｐゴシック" charset="-128"/>
              </a:rPr>
              <a:t>server”</a:t>
            </a:r>
            <a:endParaRPr lang="en-US" altLang="ja-JP" sz="2400" dirty="0">
              <a:latin typeface="+mn-lt"/>
              <a:ea typeface="ＭＳ Ｐゴシック" charset="-128"/>
            </a:endParaRPr>
          </a:p>
          <a:p>
            <a:r>
              <a:rPr lang="en-US" altLang="en-US" sz="2400" dirty="0">
                <a:latin typeface="+mn-lt"/>
                <a:ea typeface="ＭＳ Ｐゴシック" charset="-128"/>
              </a:rPr>
              <a:t>when host makes </a:t>
            </a:r>
            <a:r>
              <a:rPr lang="en-US" altLang="en-US" sz="2400" dirty="0" smtClean="0">
                <a:latin typeface="+mn-lt"/>
                <a:ea typeface="ＭＳ Ｐゴシック" charset="-128"/>
              </a:rPr>
              <a:t>D</a:t>
            </a:r>
            <a:r>
              <a:rPr lang="en-US" altLang="en-US" sz="100" dirty="0" smtClean="0">
                <a:latin typeface="+mn-lt"/>
                <a:ea typeface="ＭＳ Ｐゴシック" charset="-128"/>
              </a:rPr>
              <a:t> </a:t>
            </a:r>
            <a:r>
              <a:rPr lang="en-US" altLang="en-US" sz="2400" dirty="0" smtClean="0">
                <a:latin typeface="+mn-lt"/>
                <a:ea typeface="ＭＳ Ｐゴシック" charset="-128"/>
              </a:rPr>
              <a:t>N</a:t>
            </a:r>
            <a:r>
              <a:rPr lang="en-US" altLang="en-US" sz="100" dirty="0" smtClean="0">
                <a:latin typeface="+mn-lt"/>
                <a:ea typeface="ＭＳ Ｐゴシック" charset="-128"/>
              </a:rPr>
              <a:t> </a:t>
            </a:r>
            <a:r>
              <a:rPr lang="en-US" altLang="en-US" sz="2400" dirty="0" smtClean="0">
                <a:latin typeface="+mn-lt"/>
                <a:ea typeface="ＭＳ Ｐゴシック" charset="-128"/>
              </a:rPr>
              <a:t>S </a:t>
            </a:r>
            <a:r>
              <a:rPr lang="en-US" altLang="en-US" sz="2400" dirty="0">
                <a:latin typeface="+mn-lt"/>
                <a:ea typeface="ＭＳ Ｐゴシック" charset="-128"/>
              </a:rPr>
              <a:t>query, query is sent to its local </a:t>
            </a:r>
            <a:r>
              <a:rPr lang="en-US" altLang="en-US" sz="2400" dirty="0" smtClean="0">
                <a:latin typeface="+mn-lt"/>
                <a:ea typeface="ＭＳ Ｐゴシック" charset="-128"/>
              </a:rPr>
              <a:t>D</a:t>
            </a:r>
            <a:r>
              <a:rPr lang="en-US" altLang="en-US" sz="100" dirty="0" smtClean="0">
                <a:latin typeface="+mn-lt"/>
                <a:ea typeface="ＭＳ Ｐゴシック" charset="-128"/>
              </a:rPr>
              <a:t> </a:t>
            </a:r>
            <a:r>
              <a:rPr lang="en-US" altLang="en-US" sz="2400" dirty="0" smtClean="0">
                <a:latin typeface="+mn-lt"/>
                <a:ea typeface="ＭＳ Ｐゴシック" charset="-128"/>
              </a:rPr>
              <a:t>N</a:t>
            </a:r>
            <a:r>
              <a:rPr lang="en-US" altLang="en-US" sz="100" dirty="0" smtClean="0">
                <a:latin typeface="+mn-lt"/>
                <a:ea typeface="ＭＳ Ｐゴシック" charset="-128"/>
              </a:rPr>
              <a:t> </a:t>
            </a:r>
            <a:r>
              <a:rPr lang="en-US" altLang="en-US" sz="2400" dirty="0" smtClean="0">
                <a:latin typeface="+mn-lt"/>
                <a:ea typeface="ＭＳ Ｐゴシック" charset="-128"/>
              </a:rPr>
              <a:t>S </a:t>
            </a:r>
            <a:r>
              <a:rPr lang="en-US" altLang="en-US" sz="2400" dirty="0">
                <a:latin typeface="+mn-lt"/>
                <a:ea typeface="ＭＳ Ｐゴシック" charset="-128"/>
              </a:rPr>
              <a:t>server</a:t>
            </a:r>
          </a:p>
          <a:p>
            <a:pPr lvl="1"/>
            <a:r>
              <a:rPr lang="en-US" altLang="en-US" sz="2400" dirty="0">
                <a:latin typeface="+mn-lt"/>
                <a:ea typeface="ＭＳ Ｐゴシック" charset="-128"/>
              </a:rPr>
              <a:t>has local cache of recent name-to-address translation pairs (but may be out of date!)</a:t>
            </a:r>
          </a:p>
          <a:p>
            <a:pPr lvl="1"/>
            <a:r>
              <a:rPr lang="en-US" altLang="en-US" sz="2400" dirty="0">
                <a:latin typeface="+mn-lt"/>
                <a:ea typeface="ＭＳ Ｐゴシック" charset="-128"/>
              </a:rPr>
              <a:t>acts as proxy, forwards query into </a:t>
            </a:r>
            <a:r>
              <a:rPr lang="en-US" altLang="en-US" sz="2400" dirty="0" smtClean="0">
                <a:latin typeface="+mn-lt"/>
                <a:ea typeface="ＭＳ Ｐゴシック" charset="-128"/>
              </a:rPr>
              <a:t>hierarchy</a:t>
            </a:r>
            <a:endParaRPr lang="en-US" altLang="en-US" sz="2400" dirty="0">
              <a:latin typeface="+mn-lt"/>
              <a:ea typeface="ＭＳ Ｐゴシック" charset="-128"/>
            </a:endParaRPr>
          </a:p>
        </p:txBody>
      </p:sp>
    </p:spTree>
    <p:extLst>
      <p:ext uri="{BB962C8B-B14F-4D97-AF65-F5344CB8AC3E}">
        <p14:creationId xmlns:p14="http://schemas.microsoft.com/office/powerpoint/2010/main" val="5601756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
            </a:r>
            <a:r>
              <a:rPr lang="en-US" sz="100" dirty="0" smtClean="0"/>
              <a:t> </a:t>
            </a:r>
            <a:r>
              <a:rPr lang="en-US" dirty="0" smtClean="0"/>
              <a:t>N</a:t>
            </a:r>
            <a:r>
              <a:rPr lang="en-US" sz="100" dirty="0" smtClean="0"/>
              <a:t> </a:t>
            </a:r>
            <a:r>
              <a:rPr lang="en-US" dirty="0" smtClean="0"/>
              <a:t>S Name Resolution Example </a:t>
            </a:r>
            <a:r>
              <a:rPr lang="en-US" sz="2000" b="0" dirty="0" smtClean="0"/>
              <a:t>(1 of 2)</a:t>
            </a:r>
            <a:endParaRPr lang="en-US" sz="2000" b="0" dirty="0"/>
          </a:p>
        </p:txBody>
      </p:sp>
      <p:sp>
        <p:nvSpPr>
          <p:cNvPr id="3" name="Text Placeholder 2"/>
          <p:cNvSpPr>
            <a:spLocks noGrp="1"/>
          </p:cNvSpPr>
          <p:nvPr>
            <p:ph type="body" idx="1"/>
          </p:nvPr>
        </p:nvSpPr>
        <p:spPr>
          <a:xfrm>
            <a:off x="457200" y="1600200"/>
            <a:ext cx="4157102" cy="1319981"/>
          </a:xfrm>
        </p:spPr>
        <p:txBody>
          <a:bodyPr/>
          <a:lstStyle/>
          <a:p>
            <a:pPr>
              <a:buClr>
                <a:schemeClr val="tx2"/>
              </a:buClr>
            </a:pPr>
            <a:r>
              <a:rPr lang="en-US" altLang="en-US" sz="2400" dirty="0">
                <a:latin typeface="+mn-lt"/>
                <a:ea typeface="ＭＳ Ｐゴシック" charset="-128"/>
              </a:rPr>
              <a:t>host at </a:t>
            </a:r>
            <a:r>
              <a:rPr lang="en-US" altLang="en-US" sz="2400" dirty="0" smtClean="0">
                <a:latin typeface="+mn-lt"/>
                <a:ea typeface="ＭＳ Ｐゴシック" charset="-128"/>
              </a:rPr>
              <a:t>cis.poly.edu </a:t>
            </a:r>
            <a:r>
              <a:rPr lang="en-US" altLang="en-US" sz="2400" dirty="0">
                <a:latin typeface="+mn-lt"/>
                <a:ea typeface="ＭＳ Ｐゴシック" charset="-128"/>
              </a:rPr>
              <a:t>wants </a:t>
            </a:r>
            <a:r>
              <a:rPr lang="en-US" altLang="en-US" sz="2400" dirty="0" smtClean="0">
                <a:latin typeface="+mn-lt"/>
                <a:ea typeface="ＭＳ Ｐゴシック" charset="-128"/>
              </a:rPr>
              <a:t>I</a:t>
            </a:r>
            <a:r>
              <a:rPr lang="en-US" altLang="en-US" sz="100" dirty="0" smtClean="0">
                <a:latin typeface="+mn-lt"/>
                <a:ea typeface="ＭＳ Ｐゴシック" charset="-128"/>
              </a:rPr>
              <a:t> </a:t>
            </a:r>
            <a:r>
              <a:rPr lang="en-US" altLang="en-US" sz="2400" dirty="0" smtClean="0">
                <a:latin typeface="+mn-lt"/>
                <a:ea typeface="ＭＳ Ｐゴシック" charset="-128"/>
              </a:rPr>
              <a:t>P </a:t>
            </a:r>
            <a:r>
              <a:rPr lang="en-US" altLang="en-US" sz="2400" dirty="0">
                <a:latin typeface="+mn-lt"/>
                <a:ea typeface="ＭＳ Ｐゴシック" charset="-128"/>
              </a:rPr>
              <a:t>address for </a:t>
            </a:r>
            <a:r>
              <a:rPr lang="en-US" altLang="en-US" sz="2400" dirty="0" smtClean="0">
                <a:latin typeface="+mn-lt"/>
                <a:ea typeface="ＭＳ Ｐゴシック" charset="-128"/>
              </a:rPr>
              <a:t>gaia.cs.umass.edu</a:t>
            </a:r>
          </a:p>
        </p:txBody>
      </p:sp>
      <p:sp>
        <p:nvSpPr>
          <p:cNvPr id="5" name="Text Placeholder 4"/>
          <p:cNvSpPr>
            <a:spLocks noGrp="1"/>
          </p:cNvSpPr>
          <p:nvPr>
            <p:ph type="body" idx="2"/>
          </p:nvPr>
        </p:nvSpPr>
        <p:spPr>
          <a:xfrm>
            <a:off x="457200" y="2920181"/>
            <a:ext cx="4157102" cy="2787445"/>
          </a:xfrm>
        </p:spPr>
        <p:txBody>
          <a:bodyPr/>
          <a:lstStyle/>
          <a:p>
            <a:pPr marL="0" indent="0">
              <a:buNone/>
            </a:pPr>
            <a:r>
              <a:rPr lang="en-US" altLang="en-US" sz="2400" b="1" dirty="0">
                <a:solidFill>
                  <a:schemeClr val="tx1"/>
                </a:solidFill>
                <a:latin typeface="+mn-lt"/>
              </a:rPr>
              <a:t>iterated query:</a:t>
            </a:r>
          </a:p>
          <a:p>
            <a:pPr>
              <a:buClr>
                <a:schemeClr val="tx2"/>
              </a:buClr>
            </a:pPr>
            <a:r>
              <a:rPr lang="en-US" altLang="en-US" sz="2400" dirty="0">
                <a:latin typeface="+mn-lt"/>
              </a:rPr>
              <a:t>contacted server replies with name of server to contact</a:t>
            </a:r>
          </a:p>
          <a:p>
            <a:pPr>
              <a:buClr>
                <a:schemeClr val="tx2"/>
              </a:buClr>
            </a:pPr>
            <a:r>
              <a:rPr lang="en-US" altLang="ja-JP" sz="2400" dirty="0">
                <a:latin typeface="+mn-lt"/>
              </a:rPr>
              <a:t>“I don’t know this name, but ask this server</a:t>
            </a:r>
            <a:r>
              <a:rPr lang="en-US" altLang="ja-JP" sz="2400" dirty="0" smtClean="0">
                <a:latin typeface="+mn-lt"/>
              </a:rPr>
              <a:t>”</a:t>
            </a:r>
            <a:endParaRPr lang="en-US" altLang="en-US" sz="2400" dirty="0">
              <a:latin typeface="+mn-lt"/>
            </a:endParaRPr>
          </a:p>
        </p:txBody>
      </p:sp>
      <p:pic>
        <p:nvPicPr>
          <p:cNvPr id="4" name="Picture 3" descr="In a query process, the requesting host is a P C, c i s dot poly dot e d u. The request goes to a local D N S server, d n s dot poly dot e d u, and then to a root D N S server. From the root D N S server, the request goes back to the local D N S server and then proceeds to the T L D D N S server. The request returns to the local D N S server and then proceeds to the authoritative D N S server, d n s dot c s dot u mass dot e d u, which connects to a P C, gaia dot c s dot u mass dot e d u. The request returns to the local D N S server, and then to the requesting host."/>
          <p:cNvPicPr>
            <a:picLocks noChangeAspect="1"/>
          </p:cNvPicPr>
          <p:nvPr/>
        </p:nvPicPr>
        <p:blipFill>
          <a:blip r:embed="rId2"/>
          <a:stretch>
            <a:fillRect/>
          </a:stretch>
        </p:blipFill>
        <p:spPr>
          <a:xfrm>
            <a:off x="4835522" y="1600200"/>
            <a:ext cx="3834263" cy="4746223"/>
          </a:xfrm>
          <a:prstGeom prst="rect">
            <a:avLst/>
          </a:prstGeom>
        </p:spPr>
      </p:pic>
    </p:spTree>
    <p:extLst>
      <p:ext uri="{BB962C8B-B14F-4D97-AF65-F5344CB8AC3E}">
        <p14:creationId xmlns:p14="http://schemas.microsoft.com/office/powerpoint/2010/main" val="101395845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
            </a:r>
            <a:r>
              <a:rPr lang="en-US" sz="100" dirty="0" smtClean="0"/>
              <a:t> </a:t>
            </a:r>
            <a:r>
              <a:rPr lang="en-US" dirty="0" smtClean="0"/>
              <a:t>N</a:t>
            </a:r>
            <a:r>
              <a:rPr lang="en-US" sz="100" dirty="0" smtClean="0"/>
              <a:t> </a:t>
            </a:r>
            <a:r>
              <a:rPr lang="en-US" dirty="0" smtClean="0"/>
              <a:t>S Name Resolution Example </a:t>
            </a:r>
            <a:r>
              <a:rPr lang="en-US" sz="2000" b="0" dirty="0" smtClean="0"/>
              <a:t>(2 of 2</a:t>
            </a:r>
            <a:r>
              <a:rPr lang="en-US" sz="2000" b="0" dirty="0"/>
              <a:t>)</a:t>
            </a:r>
            <a:endParaRPr lang="en-US" dirty="0"/>
          </a:p>
        </p:txBody>
      </p:sp>
      <p:sp>
        <p:nvSpPr>
          <p:cNvPr id="3" name="Text Placeholder 2"/>
          <p:cNvSpPr>
            <a:spLocks noGrp="1"/>
          </p:cNvSpPr>
          <p:nvPr>
            <p:ph type="body" idx="1"/>
          </p:nvPr>
        </p:nvSpPr>
        <p:spPr>
          <a:xfrm>
            <a:off x="457200" y="1600200"/>
            <a:ext cx="3543300" cy="3282043"/>
          </a:xfrm>
        </p:spPr>
        <p:txBody>
          <a:bodyPr/>
          <a:lstStyle/>
          <a:p>
            <a:pPr marL="0" indent="0">
              <a:buNone/>
            </a:pPr>
            <a:r>
              <a:rPr lang="en-US" altLang="en-US" sz="2400" b="1" dirty="0">
                <a:solidFill>
                  <a:schemeClr val="tx1"/>
                </a:solidFill>
                <a:latin typeface="+mn-lt"/>
              </a:rPr>
              <a:t>recursive query:</a:t>
            </a:r>
          </a:p>
          <a:p>
            <a:pPr>
              <a:buClr>
                <a:schemeClr val="tx2"/>
              </a:buClr>
            </a:pPr>
            <a:r>
              <a:rPr lang="en-US" altLang="en-US" sz="2400" dirty="0">
                <a:latin typeface="+mn-lt"/>
              </a:rPr>
              <a:t>puts burden of name resolution on contacted name server</a:t>
            </a:r>
          </a:p>
          <a:p>
            <a:pPr>
              <a:buClr>
                <a:schemeClr val="tx2"/>
              </a:buClr>
            </a:pPr>
            <a:r>
              <a:rPr lang="en-US" altLang="en-US" sz="2400" dirty="0">
                <a:latin typeface="+mn-lt"/>
              </a:rPr>
              <a:t>heavy load at upper levels of hierarchy</a:t>
            </a:r>
            <a:r>
              <a:rPr lang="en-US" altLang="en-US" sz="2400" dirty="0" smtClean="0">
                <a:latin typeface="+mn-lt"/>
              </a:rPr>
              <a:t>?</a:t>
            </a:r>
            <a:endParaRPr lang="en-US" altLang="en-US" sz="2400" dirty="0">
              <a:latin typeface="+mn-lt"/>
            </a:endParaRPr>
          </a:p>
        </p:txBody>
      </p:sp>
      <p:pic>
        <p:nvPicPr>
          <p:cNvPr id="4" name="Picture 3" descr="In a query process, the requesting host is a P C, c i s dot poly dot e d u. The request goes to a local D N S server, d n s dot poly dot e d u, and proceeds to a root D N S server, then to a T L D D N S server, and to an authoritative D N S server, d n s dot c s dot u mass dot e d u, which connects to a P C, gaia dot c s dot u mass dot e d u. The request then goes back through the T L D D N S server, the root D N S server, the local D N S server, to the requesting host."/>
          <p:cNvPicPr>
            <a:picLocks noChangeAspect="1"/>
          </p:cNvPicPr>
          <p:nvPr/>
        </p:nvPicPr>
        <p:blipFill>
          <a:blip r:embed="rId2"/>
          <a:stretch>
            <a:fillRect/>
          </a:stretch>
        </p:blipFill>
        <p:spPr>
          <a:xfrm>
            <a:off x="4245434" y="1573663"/>
            <a:ext cx="3965263" cy="4746223"/>
          </a:xfrm>
          <a:prstGeom prst="rect">
            <a:avLst/>
          </a:prstGeom>
        </p:spPr>
      </p:pic>
    </p:spTree>
    <p:extLst>
      <p:ext uri="{BB962C8B-B14F-4D97-AF65-F5344CB8AC3E}">
        <p14:creationId xmlns:p14="http://schemas.microsoft.com/office/powerpoint/2010/main" val="41602719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
            </a:r>
            <a:r>
              <a:rPr lang="en-US" sz="100" dirty="0" smtClean="0"/>
              <a:t> </a:t>
            </a:r>
            <a:r>
              <a:rPr lang="en-US" dirty="0" smtClean="0"/>
              <a:t>N</a:t>
            </a:r>
            <a:r>
              <a:rPr lang="en-US" sz="100" dirty="0" smtClean="0"/>
              <a:t> </a:t>
            </a:r>
            <a:r>
              <a:rPr lang="en-US" dirty="0" smtClean="0"/>
              <a:t>S</a:t>
            </a:r>
            <a:r>
              <a:rPr lang="en-US" dirty="0"/>
              <a:t>: Caching, Updating Records</a:t>
            </a:r>
          </a:p>
        </p:txBody>
      </p:sp>
      <p:sp>
        <p:nvSpPr>
          <p:cNvPr id="3" name="Text Placeholder 2"/>
          <p:cNvSpPr>
            <a:spLocks noGrp="1"/>
          </p:cNvSpPr>
          <p:nvPr>
            <p:ph type="body" idx="1"/>
          </p:nvPr>
        </p:nvSpPr>
        <p:spPr>
          <a:xfrm>
            <a:off x="457200" y="1600200"/>
            <a:ext cx="8229600" cy="4303295"/>
          </a:xfrm>
        </p:spPr>
        <p:txBody>
          <a:bodyPr/>
          <a:lstStyle/>
          <a:p>
            <a:r>
              <a:rPr lang="en-US" altLang="en-US" sz="2200" dirty="0">
                <a:latin typeface="+mn-lt"/>
                <a:ea typeface="ＭＳ Ｐゴシック" charset="-128"/>
              </a:rPr>
              <a:t>once (any) name server learns mapping, it </a:t>
            </a:r>
            <a:r>
              <a:rPr lang="en-US" altLang="en-US" sz="2200" b="1" dirty="0">
                <a:solidFill>
                  <a:schemeClr val="tx1"/>
                </a:solidFill>
                <a:latin typeface="+mn-lt"/>
                <a:ea typeface="ＭＳ Ｐゴシック" charset="-128"/>
              </a:rPr>
              <a:t>caches</a:t>
            </a:r>
            <a:r>
              <a:rPr lang="en-US" altLang="en-US" sz="2200" dirty="0">
                <a:latin typeface="+mn-lt"/>
                <a:ea typeface="ＭＳ Ｐゴシック" charset="-128"/>
              </a:rPr>
              <a:t> mapping</a:t>
            </a:r>
          </a:p>
          <a:p>
            <a:pPr lvl="1"/>
            <a:r>
              <a:rPr lang="en-US" altLang="en-US" sz="2200" dirty="0">
                <a:latin typeface="+mn-lt"/>
                <a:ea typeface="ＭＳ Ｐゴシック" charset="-128"/>
              </a:rPr>
              <a:t>cache entries timeout (disappear) after some time (</a:t>
            </a:r>
            <a:r>
              <a:rPr lang="en-US" altLang="en-US" sz="2200" dirty="0" smtClean="0">
                <a:latin typeface="+mn-lt"/>
                <a:ea typeface="ＭＳ Ｐゴシック" charset="-128"/>
              </a:rPr>
              <a:t>T</a:t>
            </a:r>
            <a:r>
              <a:rPr lang="en-US" altLang="en-US" sz="100" dirty="0" smtClean="0">
                <a:latin typeface="+mn-lt"/>
                <a:ea typeface="ＭＳ Ｐゴシック" charset="-128"/>
              </a:rPr>
              <a:t> </a:t>
            </a:r>
            <a:r>
              <a:rPr lang="en-US" altLang="en-US" sz="2200" dirty="0" smtClean="0">
                <a:latin typeface="+mn-lt"/>
                <a:ea typeface="ＭＳ Ｐゴシック" charset="-128"/>
              </a:rPr>
              <a:t>T</a:t>
            </a:r>
            <a:r>
              <a:rPr lang="en-US" altLang="en-US" sz="100" dirty="0" smtClean="0">
                <a:latin typeface="+mn-lt"/>
                <a:ea typeface="ＭＳ Ｐゴシック" charset="-128"/>
              </a:rPr>
              <a:t> </a:t>
            </a:r>
            <a:r>
              <a:rPr lang="en-US" altLang="en-US" sz="2200" dirty="0" smtClean="0">
                <a:latin typeface="+mn-lt"/>
                <a:ea typeface="ＭＳ Ｐゴシック" charset="-128"/>
              </a:rPr>
              <a:t>L</a:t>
            </a:r>
            <a:r>
              <a:rPr lang="en-US" altLang="en-US" sz="2200" dirty="0">
                <a:latin typeface="+mn-lt"/>
                <a:ea typeface="ＭＳ Ｐゴシック" charset="-128"/>
              </a:rPr>
              <a:t>)</a:t>
            </a:r>
          </a:p>
          <a:p>
            <a:pPr lvl="1"/>
            <a:r>
              <a:rPr lang="en-US" altLang="en-US" sz="2200" dirty="0" smtClean="0">
                <a:latin typeface="+mn-lt"/>
                <a:ea typeface="ＭＳ Ｐゴシック" charset="-128"/>
              </a:rPr>
              <a:t>T</a:t>
            </a:r>
            <a:r>
              <a:rPr lang="en-US" altLang="en-US" sz="100" dirty="0" smtClean="0">
                <a:latin typeface="+mn-lt"/>
                <a:ea typeface="ＭＳ Ｐゴシック" charset="-128"/>
              </a:rPr>
              <a:t> </a:t>
            </a:r>
            <a:r>
              <a:rPr lang="en-US" altLang="en-US" sz="2200" dirty="0" smtClean="0">
                <a:latin typeface="+mn-lt"/>
                <a:ea typeface="ＭＳ Ｐゴシック" charset="-128"/>
              </a:rPr>
              <a:t>L</a:t>
            </a:r>
            <a:r>
              <a:rPr lang="en-US" altLang="en-US" sz="100" dirty="0" smtClean="0">
                <a:latin typeface="+mn-lt"/>
                <a:ea typeface="ＭＳ Ｐゴシック" charset="-128"/>
              </a:rPr>
              <a:t> </a:t>
            </a:r>
            <a:r>
              <a:rPr lang="en-US" altLang="en-US" sz="2200" dirty="0" smtClean="0">
                <a:latin typeface="+mn-lt"/>
                <a:ea typeface="ＭＳ Ｐゴシック" charset="-128"/>
              </a:rPr>
              <a:t>D </a:t>
            </a:r>
            <a:r>
              <a:rPr lang="en-US" altLang="en-US" sz="2200" dirty="0">
                <a:latin typeface="+mn-lt"/>
                <a:ea typeface="ＭＳ Ｐゴシック" charset="-128"/>
              </a:rPr>
              <a:t>servers typically cached in local name servers</a:t>
            </a:r>
          </a:p>
          <a:p>
            <a:pPr lvl="2"/>
            <a:r>
              <a:rPr lang="en-US" altLang="en-US" sz="2200" dirty="0">
                <a:latin typeface="+mn-lt"/>
                <a:ea typeface="ＭＳ Ｐゴシック" charset="-128"/>
              </a:rPr>
              <a:t>thus root name servers not often visited</a:t>
            </a:r>
          </a:p>
          <a:p>
            <a:r>
              <a:rPr lang="en-US" altLang="en-US" sz="2200" dirty="0">
                <a:latin typeface="+mn-lt"/>
                <a:ea typeface="ＭＳ Ｐゴシック" charset="-128"/>
              </a:rPr>
              <a:t>cached entries may be </a:t>
            </a:r>
            <a:r>
              <a:rPr lang="en-US" altLang="en-US" sz="2200" b="1" dirty="0">
                <a:solidFill>
                  <a:schemeClr val="tx1"/>
                </a:solidFill>
                <a:latin typeface="+mn-lt"/>
                <a:ea typeface="ＭＳ Ｐゴシック" charset="-128"/>
              </a:rPr>
              <a:t>out-of-date</a:t>
            </a:r>
            <a:r>
              <a:rPr lang="en-US" altLang="en-US" sz="2200" dirty="0">
                <a:latin typeface="+mn-lt"/>
                <a:ea typeface="ＭＳ Ｐゴシック" charset="-128"/>
              </a:rPr>
              <a:t> (best effort name-to-address translation!)</a:t>
            </a:r>
          </a:p>
          <a:p>
            <a:pPr lvl="1"/>
            <a:r>
              <a:rPr lang="en-US" altLang="en-US" sz="2200" dirty="0">
                <a:latin typeface="+mn-lt"/>
                <a:ea typeface="ＭＳ Ｐゴシック" charset="-128"/>
              </a:rPr>
              <a:t>if name host changes </a:t>
            </a:r>
            <a:r>
              <a:rPr lang="en-US" altLang="en-US" sz="2200" dirty="0" smtClean="0">
                <a:latin typeface="+mn-lt"/>
                <a:ea typeface="ＭＳ Ｐゴシック" charset="-128"/>
              </a:rPr>
              <a:t>I</a:t>
            </a:r>
            <a:r>
              <a:rPr lang="en-US" altLang="en-US" sz="100" dirty="0" smtClean="0">
                <a:latin typeface="+mn-lt"/>
                <a:ea typeface="ＭＳ Ｐゴシック" charset="-128"/>
              </a:rPr>
              <a:t> </a:t>
            </a:r>
            <a:r>
              <a:rPr lang="en-US" altLang="en-US" sz="2200" dirty="0" smtClean="0">
                <a:latin typeface="+mn-lt"/>
                <a:ea typeface="ＭＳ Ｐゴシック" charset="-128"/>
              </a:rPr>
              <a:t>P </a:t>
            </a:r>
            <a:r>
              <a:rPr lang="en-US" altLang="en-US" sz="2200" dirty="0">
                <a:latin typeface="+mn-lt"/>
                <a:ea typeface="ＭＳ Ｐゴシック" charset="-128"/>
              </a:rPr>
              <a:t>address, may not be known Internet-wide until all </a:t>
            </a:r>
            <a:r>
              <a:rPr lang="en-US" altLang="en-US" sz="2200" dirty="0" smtClean="0">
                <a:latin typeface="+mn-lt"/>
                <a:ea typeface="ＭＳ Ｐゴシック" charset="-128"/>
              </a:rPr>
              <a:t>T</a:t>
            </a:r>
            <a:r>
              <a:rPr lang="en-US" altLang="en-US" sz="100" dirty="0" smtClean="0">
                <a:latin typeface="+mn-lt"/>
                <a:ea typeface="ＭＳ Ｐゴシック" charset="-128"/>
              </a:rPr>
              <a:t> </a:t>
            </a:r>
            <a:r>
              <a:rPr lang="en-US" altLang="en-US" sz="2200" dirty="0" smtClean="0">
                <a:latin typeface="+mn-lt"/>
                <a:ea typeface="ＭＳ Ｐゴシック" charset="-128"/>
              </a:rPr>
              <a:t>T</a:t>
            </a:r>
            <a:r>
              <a:rPr lang="en-US" altLang="en-US" sz="100" dirty="0" smtClean="0">
                <a:latin typeface="+mn-lt"/>
                <a:ea typeface="ＭＳ Ｐゴシック" charset="-128"/>
              </a:rPr>
              <a:t> </a:t>
            </a:r>
            <a:r>
              <a:rPr lang="en-US" altLang="en-US" sz="2200" dirty="0" smtClean="0">
                <a:latin typeface="+mn-lt"/>
                <a:ea typeface="ＭＳ Ｐゴシック" charset="-128"/>
              </a:rPr>
              <a:t>L s </a:t>
            </a:r>
            <a:r>
              <a:rPr lang="en-US" altLang="en-US" sz="2200" dirty="0">
                <a:latin typeface="+mn-lt"/>
                <a:ea typeface="ＭＳ Ｐゴシック" charset="-128"/>
              </a:rPr>
              <a:t>expire</a:t>
            </a:r>
          </a:p>
          <a:p>
            <a:r>
              <a:rPr lang="en-US" altLang="en-US" sz="2200" dirty="0">
                <a:latin typeface="+mn-lt"/>
                <a:ea typeface="ＭＳ Ｐゴシック" charset="-128"/>
              </a:rPr>
              <a:t>update/notify mechanisms proposed </a:t>
            </a:r>
            <a:r>
              <a:rPr lang="en-US" altLang="en-US" sz="2200" dirty="0" smtClean="0">
                <a:latin typeface="+mn-lt"/>
                <a:ea typeface="ＭＳ Ｐゴシック" charset="-128"/>
              </a:rPr>
              <a:t>I</a:t>
            </a:r>
            <a:r>
              <a:rPr lang="en-US" altLang="en-US" sz="100" dirty="0" smtClean="0">
                <a:latin typeface="+mn-lt"/>
                <a:ea typeface="ＭＳ Ｐゴシック" charset="-128"/>
              </a:rPr>
              <a:t> </a:t>
            </a:r>
            <a:r>
              <a:rPr lang="en-US" altLang="en-US" sz="2200" dirty="0" smtClean="0">
                <a:latin typeface="+mn-lt"/>
                <a:ea typeface="ＭＳ Ｐゴシック" charset="-128"/>
              </a:rPr>
              <a:t>E</a:t>
            </a:r>
            <a:r>
              <a:rPr lang="en-US" altLang="en-US" sz="100" dirty="0" smtClean="0">
                <a:latin typeface="+mn-lt"/>
                <a:ea typeface="ＭＳ Ｐゴシック" charset="-128"/>
              </a:rPr>
              <a:t> </a:t>
            </a:r>
            <a:r>
              <a:rPr lang="en-US" altLang="en-US" sz="2200" dirty="0" smtClean="0">
                <a:latin typeface="+mn-lt"/>
                <a:ea typeface="ＭＳ Ｐゴシック" charset="-128"/>
              </a:rPr>
              <a:t>T</a:t>
            </a:r>
            <a:r>
              <a:rPr lang="en-US" altLang="en-US" sz="100" dirty="0" smtClean="0">
                <a:latin typeface="+mn-lt"/>
                <a:ea typeface="ＭＳ Ｐゴシック" charset="-128"/>
              </a:rPr>
              <a:t> </a:t>
            </a:r>
            <a:r>
              <a:rPr lang="en-US" altLang="en-US" sz="2200" dirty="0" smtClean="0">
                <a:latin typeface="+mn-lt"/>
                <a:ea typeface="ＭＳ Ｐゴシック" charset="-128"/>
              </a:rPr>
              <a:t>F </a:t>
            </a:r>
            <a:r>
              <a:rPr lang="en-US" altLang="en-US" sz="2200" dirty="0">
                <a:latin typeface="+mn-lt"/>
                <a:ea typeface="ＭＳ Ｐゴシック" charset="-128"/>
              </a:rPr>
              <a:t>standard</a:t>
            </a:r>
          </a:p>
          <a:p>
            <a:pPr lvl="1"/>
            <a:r>
              <a:rPr lang="en-US" altLang="en-US" sz="2200" dirty="0" smtClean="0">
                <a:latin typeface="+mn-lt"/>
                <a:ea typeface="ＭＳ Ｐゴシック" charset="-128"/>
              </a:rPr>
              <a:t>R</a:t>
            </a:r>
            <a:r>
              <a:rPr lang="en-US" altLang="en-US" sz="100" dirty="0" smtClean="0">
                <a:latin typeface="+mn-lt"/>
                <a:ea typeface="ＭＳ Ｐゴシック" charset="-128"/>
              </a:rPr>
              <a:t> </a:t>
            </a:r>
            <a:r>
              <a:rPr lang="en-US" altLang="en-US" sz="2200" dirty="0" smtClean="0">
                <a:latin typeface="+mn-lt"/>
                <a:ea typeface="ＭＳ Ｐゴシック" charset="-128"/>
              </a:rPr>
              <a:t>F</a:t>
            </a:r>
            <a:r>
              <a:rPr lang="en-US" altLang="en-US" sz="100" dirty="0" smtClean="0">
                <a:latin typeface="+mn-lt"/>
                <a:ea typeface="ＭＳ Ｐゴシック" charset="-128"/>
              </a:rPr>
              <a:t> </a:t>
            </a:r>
            <a:r>
              <a:rPr lang="en-US" altLang="en-US" sz="2200" dirty="0" smtClean="0">
                <a:latin typeface="+mn-lt"/>
                <a:ea typeface="ＭＳ Ｐゴシック" charset="-128"/>
              </a:rPr>
              <a:t>C 2136</a:t>
            </a:r>
            <a:endParaRPr lang="en-US" altLang="en-US" sz="2200" dirty="0">
              <a:latin typeface="+mn-lt"/>
              <a:ea typeface="ＭＳ Ｐゴシック" charset="-128"/>
            </a:endParaRPr>
          </a:p>
        </p:txBody>
      </p:sp>
    </p:spTree>
    <p:extLst>
      <p:ext uri="{BB962C8B-B14F-4D97-AF65-F5344CB8AC3E}">
        <p14:creationId xmlns:p14="http://schemas.microsoft.com/office/powerpoint/2010/main" val="23358245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b="1" dirty="0" smtClean="0">
                <a:solidFill>
                  <a:schemeClr val="tx2"/>
                </a:solidFill>
                <a:latin typeface="Times New Roman" panose="02020603050405020304" pitchFamily="18" charset="0"/>
                <a:cs typeface="Times New Roman" panose="02020603050405020304" pitchFamily="18" charset="0"/>
              </a:rPr>
              <a:t>D</a:t>
            </a:r>
            <a:r>
              <a:rPr lang="en-US" sz="100" b="1" dirty="0" smtClean="0">
                <a:solidFill>
                  <a:schemeClr val="tx2"/>
                </a:solidFill>
                <a:latin typeface="Times New Roman" panose="02020603050405020304" pitchFamily="18" charset="0"/>
                <a:cs typeface="Times New Roman" panose="02020603050405020304" pitchFamily="18" charset="0"/>
              </a:rPr>
              <a:t> </a:t>
            </a:r>
            <a:r>
              <a:rPr lang="en-US" sz="3400" b="1" dirty="0" smtClean="0">
                <a:solidFill>
                  <a:schemeClr val="tx2"/>
                </a:solidFill>
                <a:latin typeface="Times New Roman" panose="02020603050405020304" pitchFamily="18" charset="0"/>
                <a:cs typeface="Times New Roman" panose="02020603050405020304" pitchFamily="18" charset="0"/>
              </a:rPr>
              <a:t>N</a:t>
            </a:r>
            <a:r>
              <a:rPr lang="en-US" sz="100" b="1" dirty="0" smtClean="0">
                <a:solidFill>
                  <a:schemeClr val="tx2"/>
                </a:solidFill>
                <a:latin typeface="Times New Roman" panose="02020603050405020304" pitchFamily="18" charset="0"/>
                <a:cs typeface="Times New Roman" panose="02020603050405020304" pitchFamily="18" charset="0"/>
              </a:rPr>
              <a:t> </a:t>
            </a:r>
            <a:r>
              <a:rPr lang="en-US" sz="3400" b="1" dirty="0" smtClean="0">
                <a:solidFill>
                  <a:schemeClr val="tx2"/>
                </a:solidFill>
                <a:latin typeface="Times New Roman" panose="02020603050405020304" pitchFamily="18" charset="0"/>
                <a:cs typeface="Times New Roman" panose="02020603050405020304" pitchFamily="18" charset="0"/>
              </a:rPr>
              <a:t>S </a:t>
            </a:r>
            <a:r>
              <a:rPr lang="en-US" sz="3400" b="1" dirty="0">
                <a:solidFill>
                  <a:schemeClr val="tx2"/>
                </a:solidFill>
                <a:latin typeface="Times New Roman" panose="02020603050405020304" pitchFamily="18" charset="0"/>
                <a:cs typeface="Times New Roman" panose="02020603050405020304" pitchFamily="18" charset="0"/>
              </a:rPr>
              <a:t>Records</a:t>
            </a:r>
          </a:p>
        </p:txBody>
      </p:sp>
      <p:sp>
        <p:nvSpPr>
          <p:cNvPr id="3" name="Content Placeholder 2"/>
          <p:cNvSpPr>
            <a:spLocks noGrp="1"/>
          </p:cNvSpPr>
          <p:nvPr>
            <p:ph idx="1"/>
          </p:nvPr>
        </p:nvSpPr>
        <p:spPr>
          <a:xfrm>
            <a:off x="457200" y="1600200"/>
            <a:ext cx="8229600" cy="424543"/>
          </a:xfrm>
        </p:spPr>
        <p:txBody>
          <a:bodyPr/>
          <a:lstStyle/>
          <a:p>
            <a:r>
              <a:rPr lang="en-US" altLang="en-US" sz="2000" b="1" dirty="0" smtClean="0">
                <a:solidFill>
                  <a:schemeClr val="tx1"/>
                </a:solidFill>
                <a:latin typeface="+mn-lt"/>
                <a:ea typeface="ＭＳ Ｐゴシック" charset="-128"/>
              </a:rPr>
              <a:t>D</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N</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S</a:t>
            </a:r>
            <a:r>
              <a:rPr lang="en-US" altLang="en-US" sz="2000" b="1" dirty="0">
                <a:solidFill>
                  <a:schemeClr val="tx1"/>
                </a:solidFill>
                <a:latin typeface="+mn-lt"/>
                <a:ea typeface="ＭＳ Ｐゴシック" charset="-128"/>
              </a:rPr>
              <a:t>:</a:t>
            </a:r>
            <a:r>
              <a:rPr lang="en-US" altLang="en-US" sz="2000" dirty="0">
                <a:latin typeface="+mn-lt"/>
                <a:ea typeface="ＭＳ Ｐゴシック" charset="-128"/>
              </a:rPr>
              <a:t> distributed database storing resource records </a:t>
            </a:r>
            <a:r>
              <a:rPr lang="en-US" altLang="en-US" sz="2000" b="1" dirty="0">
                <a:solidFill>
                  <a:schemeClr val="tx1"/>
                </a:solidFill>
                <a:latin typeface="+mn-lt"/>
                <a:ea typeface="ＭＳ Ｐゴシック" charset="-128"/>
              </a:rPr>
              <a:t>(</a:t>
            </a:r>
            <a:r>
              <a:rPr lang="en-US" altLang="en-US" sz="2000" b="1" dirty="0" smtClean="0">
                <a:solidFill>
                  <a:schemeClr val="tx1"/>
                </a:solidFill>
                <a:latin typeface="+mn-lt"/>
                <a:ea typeface="ＭＳ Ｐゴシック" charset="-128"/>
              </a:rPr>
              <a:t>R</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R)</a:t>
            </a:r>
            <a:endParaRPr lang="en-US" altLang="en-US" sz="2000" b="1" dirty="0">
              <a:solidFill>
                <a:schemeClr val="tx1"/>
              </a:solidFill>
              <a:latin typeface="+mn-lt"/>
              <a:ea typeface="ＭＳ Ｐゴシック" charset="-128"/>
            </a:endParaRPr>
          </a:p>
        </p:txBody>
      </p:sp>
      <p:pic>
        <p:nvPicPr>
          <p:cNvPr id="9" name="Picture 8" descr="R R format colon left parenthesis name comma value comma type comma t t l right parenthesis."/>
          <p:cNvPicPr>
            <a:picLocks noChangeAspect="1"/>
          </p:cNvPicPr>
          <p:nvPr/>
        </p:nvPicPr>
        <p:blipFill>
          <a:blip r:embed="rId2"/>
          <a:stretch>
            <a:fillRect/>
          </a:stretch>
        </p:blipFill>
        <p:spPr>
          <a:xfrm>
            <a:off x="1752438" y="2188111"/>
            <a:ext cx="4871680" cy="587484"/>
          </a:xfrm>
          <a:prstGeom prst="rect">
            <a:avLst/>
          </a:prstGeom>
        </p:spPr>
      </p:pic>
      <p:sp>
        <p:nvSpPr>
          <p:cNvPr id="4" name="Content Placeholder 3"/>
          <p:cNvSpPr>
            <a:spLocks noGrp="1"/>
          </p:cNvSpPr>
          <p:nvPr>
            <p:ph idx="13"/>
          </p:nvPr>
        </p:nvSpPr>
        <p:spPr>
          <a:xfrm>
            <a:off x="473720" y="2853956"/>
            <a:ext cx="3330837" cy="3563178"/>
          </a:xfrm>
        </p:spPr>
        <p:txBody>
          <a:bodyPr/>
          <a:lstStyle/>
          <a:p>
            <a:pPr marL="0" indent="0">
              <a:spcBef>
                <a:spcPts val="600"/>
              </a:spcBef>
              <a:buClr>
                <a:srgbClr val="000099"/>
              </a:buClr>
              <a:buSzPct val="75000"/>
              <a:buFont typeface="Wingdings" panose="05000000000000000000" pitchFamily="2" charset="2"/>
              <a:buNone/>
            </a:pPr>
            <a:r>
              <a:rPr lang="en-US" altLang="en-US" sz="2000" b="1" dirty="0">
                <a:solidFill>
                  <a:schemeClr val="tx1"/>
                </a:solidFill>
                <a:latin typeface="+mn-lt"/>
              </a:rPr>
              <a:t>type=A</a:t>
            </a:r>
          </a:p>
          <a:p>
            <a:pPr marL="741600" lvl="1" indent="-284400">
              <a:spcBef>
                <a:spcPts val="600"/>
              </a:spcBef>
              <a:buClr>
                <a:schemeClr val="tx2"/>
              </a:buClr>
              <a:buSzTx/>
              <a:buFont typeface="Arial" panose="020B0604020202020204" pitchFamily="34" charset="0"/>
              <a:buChar char="−"/>
            </a:pPr>
            <a:r>
              <a:rPr lang="en-US" altLang="en-US" sz="2000" b="1" dirty="0">
                <a:latin typeface="Courier New" panose="02070309020205020404" pitchFamily="49" charset="0"/>
                <a:cs typeface="Courier New" panose="02070309020205020404" pitchFamily="49" charset="0"/>
              </a:rPr>
              <a:t>name</a:t>
            </a:r>
            <a:r>
              <a:rPr lang="en-US" altLang="en-US" sz="2000" dirty="0">
                <a:latin typeface="+mn-lt"/>
              </a:rPr>
              <a:t> is hostname</a:t>
            </a:r>
          </a:p>
          <a:p>
            <a:pPr marL="741600" lvl="1" indent="-284400">
              <a:spcBef>
                <a:spcPts val="600"/>
              </a:spcBef>
              <a:buClr>
                <a:schemeClr val="tx2"/>
              </a:buClr>
              <a:buSzTx/>
              <a:buFont typeface="Arial" panose="020B0604020202020204" pitchFamily="34" charset="0"/>
              <a:buChar char="−"/>
            </a:pPr>
            <a:r>
              <a:rPr lang="en-US" altLang="en-US" sz="2000" b="1" dirty="0">
                <a:latin typeface="Courier New" panose="02070309020205020404" pitchFamily="49" charset="0"/>
                <a:cs typeface="Courier New" panose="02070309020205020404" pitchFamily="49" charset="0"/>
              </a:rPr>
              <a:t>value</a:t>
            </a:r>
            <a:r>
              <a:rPr lang="en-US" altLang="en-US" sz="2000" dirty="0">
                <a:latin typeface="+mn-lt"/>
              </a:rPr>
              <a:t> is </a:t>
            </a:r>
            <a:r>
              <a:rPr lang="en-US" altLang="en-US" sz="2000" dirty="0" smtClean="0">
                <a:latin typeface="+mn-lt"/>
              </a:rPr>
              <a:t>I</a:t>
            </a:r>
            <a:r>
              <a:rPr lang="en-US" altLang="en-US" sz="100" dirty="0" smtClean="0">
                <a:latin typeface="+mn-lt"/>
              </a:rPr>
              <a:t> </a:t>
            </a:r>
            <a:r>
              <a:rPr lang="en-US" altLang="en-US" sz="2000" dirty="0" smtClean="0">
                <a:latin typeface="+mn-lt"/>
              </a:rPr>
              <a:t>P address</a:t>
            </a:r>
          </a:p>
          <a:p>
            <a:pPr marL="0" indent="0">
              <a:spcBef>
                <a:spcPts val="600"/>
              </a:spcBef>
              <a:buFont typeface="Wingdings" panose="05000000000000000000" pitchFamily="2" charset="2"/>
              <a:buNone/>
            </a:pPr>
            <a:r>
              <a:rPr lang="en-US" altLang="en-US" sz="2000" b="1" dirty="0" smtClean="0">
                <a:solidFill>
                  <a:schemeClr val="tx1"/>
                </a:solidFill>
                <a:latin typeface="+mn-lt"/>
                <a:ea typeface="ＭＳ Ｐゴシック" charset="-128"/>
              </a:rPr>
              <a:t>type=N</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S</a:t>
            </a:r>
            <a:endParaRPr lang="en-US" altLang="en-US" sz="2000" b="1" dirty="0">
              <a:solidFill>
                <a:schemeClr val="tx1"/>
              </a:solidFill>
              <a:latin typeface="+mn-lt"/>
              <a:ea typeface="ＭＳ Ｐゴシック" charset="-128"/>
            </a:endParaRPr>
          </a:p>
          <a:p>
            <a:pPr marL="741600" lvl="1" indent="-284400">
              <a:spcBef>
                <a:spcPts val="600"/>
              </a:spcBef>
              <a:buClr>
                <a:schemeClr val="tx2"/>
              </a:buClr>
              <a:buFont typeface="Arial" panose="020B0604020202020204" pitchFamily="34" charset="0"/>
              <a:buChar char="−"/>
            </a:pPr>
            <a:r>
              <a:rPr lang="en-US" altLang="en-US" sz="2000" b="1" dirty="0">
                <a:latin typeface="Courier New" panose="02070309020205020404" pitchFamily="49" charset="0"/>
                <a:ea typeface="ＭＳ Ｐゴシック" charset="-128"/>
                <a:cs typeface="Courier New" panose="02070309020205020404" pitchFamily="49" charset="0"/>
              </a:rPr>
              <a:t>name</a:t>
            </a:r>
            <a:r>
              <a:rPr lang="en-US" altLang="en-US" sz="2000" dirty="0">
                <a:latin typeface="+mn-lt"/>
                <a:ea typeface="ＭＳ Ｐゴシック" charset="-128"/>
              </a:rPr>
              <a:t> is domain (e.g., </a:t>
            </a:r>
            <a:r>
              <a:rPr lang="en-US" altLang="en-US" sz="2000" dirty="0">
                <a:latin typeface="+mn-lt"/>
                <a:ea typeface="ＭＳ Ｐゴシック" charset="-128"/>
                <a:hlinkClick r:id="rId3" action="ppaction://hlinkfile" tooltip="foo.com"/>
              </a:rPr>
              <a:t>foo.com</a:t>
            </a:r>
            <a:r>
              <a:rPr lang="en-US" altLang="en-US" sz="2000" dirty="0">
                <a:latin typeface="+mn-lt"/>
                <a:ea typeface="ＭＳ Ｐゴシック" charset="-128"/>
              </a:rPr>
              <a:t>)</a:t>
            </a:r>
          </a:p>
          <a:p>
            <a:pPr marL="741600" lvl="1" indent="-284400">
              <a:spcBef>
                <a:spcPts val="600"/>
              </a:spcBef>
              <a:buClr>
                <a:schemeClr val="tx2"/>
              </a:buClr>
              <a:buFont typeface="Arial" panose="020B0604020202020204" pitchFamily="34" charset="0"/>
              <a:buChar char="−"/>
            </a:pPr>
            <a:r>
              <a:rPr lang="en-US" altLang="en-US" sz="2000" b="1" dirty="0">
                <a:latin typeface="Courier New" panose="02070309020205020404" pitchFamily="49" charset="0"/>
                <a:ea typeface="ＭＳ Ｐゴシック" charset="-128"/>
                <a:cs typeface="Courier New" panose="02070309020205020404" pitchFamily="49" charset="0"/>
              </a:rPr>
              <a:t>value</a:t>
            </a:r>
            <a:r>
              <a:rPr lang="en-US" altLang="en-US" sz="2000" dirty="0">
                <a:latin typeface="+mn-lt"/>
                <a:ea typeface="ＭＳ Ｐゴシック" charset="-128"/>
              </a:rPr>
              <a:t> is hostname of authoritative name server for this </a:t>
            </a:r>
            <a:r>
              <a:rPr lang="en-US" altLang="en-US" sz="2000" dirty="0" smtClean="0">
                <a:latin typeface="+mn-lt"/>
                <a:ea typeface="ＭＳ Ｐゴシック" charset="-128"/>
              </a:rPr>
              <a:t>domain</a:t>
            </a:r>
            <a:endParaRPr lang="en-US" altLang="en-US" sz="2000" dirty="0">
              <a:latin typeface="+mn-lt"/>
              <a:ea typeface="ＭＳ Ｐゴシック" charset="-128"/>
            </a:endParaRPr>
          </a:p>
        </p:txBody>
      </p:sp>
      <p:sp>
        <p:nvSpPr>
          <p:cNvPr id="5" name="Content Placeholder 4"/>
          <p:cNvSpPr>
            <a:spLocks noGrp="1"/>
          </p:cNvSpPr>
          <p:nvPr>
            <p:ph idx="14"/>
          </p:nvPr>
        </p:nvSpPr>
        <p:spPr>
          <a:xfrm>
            <a:off x="3935187" y="2899044"/>
            <a:ext cx="4890762" cy="3289484"/>
          </a:xfrm>
        </p:spPr>
        <p:txBody>
          <a:bodyPr/>
          <a:lstStyle/>
          <a:p>
            <a:pPr marL="0" indent="0">
              <a:spcBef>
                <a:spcPts val="600"/>
              </a:spcBef>
            </a:pPr>
            <a:r>
              <a:rPr lang="en-US" altLang="en-US" sz="2000" b="1" dirty="0">
                <a:solidFill>
                  <a:schemeClr val="tx1"/>
                </a:solidFill>
                <a:latin typeface="+mn-lt"/>
              </a:rPr>
              <a:t>type=CNAME</a:t>
            </a:r>
          </a:p>
          <a:p>
            <a:pPr marL="741600" lvl="1" indent="-284400">
              <a:spcBef>
                <a:spcPts val="600"/>
              </a:spcBef>
              <a:buClr>
                <a:schemeClr val="tx2"/>
              </a:buClr>
              <a:buSzTx/>
              <a:buFont typeface="Arial" panose="020B0604020202020204" pitchFamily="34" charset="0"/>
              <a:buChar char="−"/>
            </a:pPr>
            <a:r>
              <a:rPr lang="en-US" altLang="en-US" sz="2000" b="1" dirty="0">
                <a:latin typeface="Courier New" panose="02070309020205020404" pitchFamily="49" charset="0"/>
                <a:cs typeface="Courier New" panose="02070309020205020404" pitchFamily="49" charset="0"/>
              </a:rPr>
              <a:t>name</a:t>
            </a:r>
            <a:r>
              <a:rPr lang="en-US" altLang="en-US" sz="2000" dirty="0">
                <a:latin typeface="+mn-lt"/>
              </a:rPr>
              <a:t> is alias name for some </a:t>
            </a:r>
            <a:r>
              <a:rPr lang="en-US" altLang="ja-JP" sz="2000" dirty="0" smtClean="0">
                <a:latin typeface="+mn-lt"/>
              </a:rPr>
              <a:t>“canonical” </a:t>
            </a:r>
            <a:r>
              <a:rPr lang="en-US" altLang="ja-JP" sz="2000" dirty="0">
                <a:latin typeface="+mn-lt"/>
              </a:rPr>
              <a:t>(the real) name</a:t>
            </a:r>
          </a:p>
          <a:p>
            <a:pPr marL="741600" lvl="1" indent="-284400">
              <a:spcBef>
                <a:spcPts val="600"/>
              </a:spcBef>
              <a:buClr>
                <a:schemeClr val="tx2"/>
              </a:buClr>
              <a:buSzTx/>
              <a:buFont typeface="Arial" panose="020B0604020202020204" pitchFamily="34" charset="0"/>
              <a:buChar char="−"/>
            </a:pPr>
            <a:r>
              <a:rPr lang="en-US" altLang="en-US" sz="2000" dirty="0">
                <a:latin typeface="Courier New" panose="02070309020205020404" pitchFamily="49" charset="0"/>
                <a:cs typeface="Courier New" panose="02070309020205020404" pitchFamily="49" charset="0"/>
                <a:hlinkClick r:id="rId4" tooltip="https://www.ibm.com/in-en/"/>
              </a:rPr>
              <a:t>www.ibm.com</a:t>
            </a:r>
            <a:r>
              <a:rPr lang="en-US" altLang="en-US" sz="2000" dirty="0">
                <a:latin typeface="Courier New" panose="02070309020205020404" pitchFamily="49" charset="0"/>
                <a:cs typeface="Courier New" panose="02070309020205020404" pitchFamily="49" charset="0"/>
              </a:rPr>
              <a:t> is </a:t>
            </a:r>
            <a:r>
              <a:rPr lang="en-US" altLang="en-US" sz="2000" dirty="0" smtClean="0">
                <a:latin typeface="Courier New" panose="02070309020205020404" pitchFamily="49" charset="0"/>
                <a:cs typeface="Courier New" panose="02070309020205020404" pitchFamily="49" charset="0"/>
              </a:rPr>
              <a:t>really </a:t>
            </a:r>
            <a:r>
              <a:rPr lang="en-US" altLang="en-US" sz="2000" dirty="0" smtClean="0">
                <a:latin typeface="Courier New" panose="02070309020205020404" pitchFamily="49" charset="0"/>
                <a:cs typeface="Courier New" panose="02070309020205020404" pitchFamily="49" charset="0"/>
                <a:hlinkClick r:id="rId5" tooltip="http://servereast.backup2.ibm.com/"/>
              </a:rPr>
              <a:t>servereast.backup2.ibm.com</a:t>
            </a:r>
            <a:endParaRPr lang="en-US" altLang="en-US" sz="2000" dirty="0">
              <a:latin typeface="Courier New" panose="02070309020205020404" pitchFamily="49" charset="0"/>
              <a:cs typeface="Courier New" panose="02070309020205020404" pitchFamily="49" charset="0"/>
            </a:endParaRPr>
          </a:p>
          <a:p>
            <a:pPr marL="741600" lvl="1" indent="-284400">
              <a:spcBef>
                <a:spcPts val="600"/>
              </a:spcBef>
              <a:buClr>
                <a:schemeClr val="tx2"/>
              </a:buClr>
              <a:buSzTx/>
              <a:buFont typeface="Arial" panose="020B0604020202020204" pitchFamily="34" charset="0"/>
              <a:buChar char="−"/>
            </a:pPr>
            <a:r>
              <a:rPr lang="en-US" altLang="en-US" sz="2000" b="1" dirty="0">
                <a:latin typeface="Courier New" panose="02070309020205020404" pitchFamily="49" charset="0"/>
                <a:cs typeface="Courier New" panose="02070309020205020404" pitchFamily="49" charset="0"/>
              </a:rPr>
              <a:t>value</a:t>
            </a:r>
            <a:r>
              <a:rPr lang="en-US" altLang="en-US" sz="2000" dirty="0">
                <a:latin typeface="+mn-lt"/>
              </a:rPr>
              <a:t> is canonical name</a:t>
            </a:r>
          </a:p>
          <a:p>
            <a:pPr marL="0" indent="0">
              <a:spcBef>
                <a:spcPts val="600"/>
              </a:spcBef>
            </a:pPr>
            <a:r>
              <a:rPr lang="en-US" altLang="en-US" sz="2000" b="1" dirty="0" smtClean="0">
                <a:solidFill>
                  <a:schemeClr val="tx1"/>
                </a:solidFill>
                <a:latin typeface="+mn-lt"/>
              </a:rPr>
              <a:t>type=M</a:t>
            </a:r>
            <a:r>
              <a:rPr lang="en-US" altLang="en-US" sz="100" b="1" dirty="0" smtClean="0">
                <a:solidFill>
                  <a:schemeClr val="tx1"/>
                </a:solidFill>
                <a:latin typeface="+mn-lt"/>
              </a:rPr>
              <a:t> </a:t>
            </a:r>
            <a:r>
              <a:rPr lang="en-US" altLang="en-US" sz="2000" b="1" dirty="0" smtClean="0">
                <a:solidFill>
                  <a:schemeClr val="tx1"/>
                </a:solidFill>
                <a:latin typeface="+mn-lt"/>
              </a:rPr>
              <a:t>X</a:t>
            </a:r>
            <a:endParaRPr lang="en-US" altLang="en-US" sz="2000" b="1" dirty="0">
              <a:solidFill>
                <a:schemeClr val="tx1"/>
              </a:solidFill>
              <a:latin typeface="+mn-lt"/>
            </a:endParaRPr>
          </a:p>
          <a:p>
            <a:pPr marL="741600" lvl="1" indent="-284400">
              <a:spcBef>
                <a:spcPts val="600"/>
              </a:spcBef>
              <a:buClr>
                <a:schemeClr val="tx2"/>
              </a:buClr>
              <a:buSzTx/>
              <a:buFont typeface="Arial" panose="020B0604020202020204" pitchFamily="34" charset="0"/>
              <a:buChar char="−"/>
            </a:pPr>
            <a:r>
              <a:rPr lang="en-US" altLang="en-US" sz="2000" b="1" dirty="0">
                <a:latin typeface="Courier New" panose="02070309020205020404" pitchFamily="49" charset="0"/>
                <a:cs typeface="Courier New" panose="02070309020205020404" pitchFamily="49" charset="0"/>
              </a:rPr>
              <a:t>value</a:t>
            </a:r>
            <a:r>
              <a:rPr lang="en-US" altLang="en-US" sz="2000" dirty="0">
                <a:latin typeface="+mn-lt"/>
              </a:rPr>
              <a:t> is name of mailserver associated with </a:t>
            </a:r>
            <a:r>
              <a:rPr lang="en-US" altLang="en-US" sz="2000" b="1" dirty="0" smtClean="0">
                <a:latin typeface="Courier New" panose="02070309020205020404" pitchFamily="49" charset="0"/>
                <a:cs typeface="Courier New" panose="02070309020205020404" pitchFamily="49" charset="0"/>
              </a:rPr>
              <a:t>name</a:t>
            </a:r>
            <a:endParaRPr lang="en-US" altLang="en-US" sz="20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21895187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txBox="1">
            <a:spLocks noGrp="1"/>
          </p:cNvSpPr>
          <p:nvPr>
            <p:ph type="title"/>
          </p:nvPr>
        </p:nvSpPr>
        <p:spPr/>
        <p:txBody>
          <a:bodyPr>
            <a:spAutoFit/>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Client-Server Architecture</a:t>
            </a:r>
          </a:p>
        </p:txBody>
      </p:sp>
      <p:sp>
        <p:nvSpPr>
          <p:cNvPr id="46083" name="Content Placeholder 2"/>
          <p:cNvSpPr txBox="1">
            <a:spLocks noGrp="1"/>
          </p:cNvSpPr>
          <p:nvPr>
            <p:ph type="body" idx="1"/>
          </p:nvPr>
        </p:nvSpPr>
        <p:spPr>
          <a:xfrm>
            <a:off x="457200" y="1600200"/>
            <a:ext cx="3794125" cy="1869712"/>
          </a:xfrm>
        </p:spPr>
        <p:txBody>
          <a:bodyPr wrap="square">
            <a:spAutoFit/>
          </a:bodyPr>
          <a:lstStyle/>
          <a:p>
            <a:pPr marL="0" indent="0">
              <a:spcBef>
                <a:spcPct val="20000"/>
              </a:spcBef>
              <a:buFont typeface="Arial" panose="020B0604020202020204" pitchFamily="34" charset="0"/>
              <a:buNone/>
              <a:defRPr/>
            </a:pPr>
            <a:r>
              <a:rPr lang="en-US" altLang="en-US" sz="1800" b="1" dirty="0" smtClean="0">
                <a:latin typeface="Arial (Body)"/>
                <a:ea typeface="MS PGothic" panose="020B0600070205080204" pitchFamily="34" charset="-128"/>
                <a:cs typeface="Arial" panose="020B0604020202020204" pitchFamily="34" charset="0"/>
              </a:rPr>
              <a:t>server:</a:t>
            </a:r>
          </a:p>
          <a:p>
            <a:pPr>
              <a:buFontTx/>
              <a:buChar char="•"/>
              <a:defRPr/>
            </a:pPr>
            <a:r>
              <a:rPr lang="en-US" altLang="en-US" sz="1800" dirty="0" smtClean="0">
                <a:latin typeface="Arial (Body)"/>
                <a:ea typeface="MS PGothic" panose="020B0600070205080204" pitchFamily="34" charset="-128"/>
                <a:cs typeface="Arial" panose="020B0604020202020204" pitchFamily="34" charset="0"/>
              </a:rPr>
              <a:t>always-on host</a:t>
            </a:r>
          </a:p>
          <a:p>
            <a:pPr>
              <a:buFontTx/>
              <a:buChar char="•"/>
              <a:defRPr/>
            </a:pPr>
            <a:r>
              <a:rPr lang="en-US" altLang="en-US" sz="1800" dirty="0" smtClean="0">
                <a:latin typeface="Arial (Body)"/>
                <a:ea typeface="MS PGothic" panose="020B0600070205080204" pitchFamily="34" charset="-128"/>
                <a:cs typeface="Arial" panose="020B0604020202020204" pitchFamily="34" charset="0"/>
              </a:rPr>
              <a:t>permanent I</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P address</a:t>
            </a:r>
          </a:p>
          <a:p>
            <a:pPr>
              <a:buFontTx/>
              <a:buChar char="•"/>
              <a:defRPr/>
            </a:pPr>
            <a:r>
              <a:rPr lang="en-US" altLang="en-US" sz="1800" dirty="0" smtClean="0">
                <a:latin typeface="Arial (Body)"/>
                <a:ea typeface="MS PGothic" panose="020B0600070205080204" pitchFamily="34" charset="-128"/>
                <a:cs typeface="Arial" panose="020B0604020202020204" pitchFamily="34" charset="0"/>
              </a:rPr>
              <a:t>data centers for scaling</a:t>
            </a:r>
          </a:p>
        </p:txBody>
      </p:sp>
      <p:sp>
        <p:nvSpPr>
          <p:cNvPr id="2" name="Text Placeholder 1"/>
          <p:cNvSpPr>
            <a:spLocks noGrp="1"/>
          </p:cNvSpPr>
          <p:nvPr>
            <p:ph type="body" idx="2"/>
          </p:nvPr>
        </p:nvSpPr>
        <p:spPr>
          <a:xfrm>
            <a:off x="457200" y="3582981"/>
            <a:ext cx="3794125" cy="2552346"/>
          </a:xfrm>
        </p:spPr>
        <p:txBody>
          <a:bodyPr/>
          <a:lstStyle/>
          <a:p>
            <a:pPr marL="0" indent="0">
              <a:spcBef>
                <a:spcPct val="75000"/>
              </a:spcBef>
              <a:buFont typeface="Arial" panose="020B0604020202020204" pitchFamily="34" charset="0"/>
              <a:buNone/>
              <a:defRPr/>
            </a:pPr>
            <a:r>
              <a:rPr lang="en-US" altLang="en-US" sz="1800" b="1" dirty="0">
                <a:latin typeface="Arial (Body)"/>
                <a:ea typeface="MS PGothic" panose="020B0600070205080204" pitchFamily="34" charset="-128"/>
                <a:cs typeface="Arial" panose="020B0604020202020204" pitchFamily="34" charset="0"/>
              </a:rPr>
              <a:t>clients:</a:t>
            </a:r>
          </a:p>
          <a:p>
            <a:pPr>
              <a:buFontTx/>
              <a:buChar char="•"/>
              <a:defRPr/>
            </a:pPr>
            <a:r>
              <a:rPr lang="en-US" altLang="en-US" sz="1800" dirty="0">
                <a:latin typeface="Arial (Body)"/>
                <a:ea typeface="MS PGothic" panose="020B0600070205080204" pitchFamily="34" charset="-128"/>
                <a:cs typeface="Arial" panose="020B0604020202020204" pitchFamily="34" charset="0"/>
              </a:rPr>
              <a:t>communicate with server</a:t>
            </a:r>
          </a:p>
          <a:p>
            <a:pPr>
              <a:buFontTx/>
              <a:buChar char="•"/>
              <a:defRPr/>
            </a:pPr>
            <a:r>
              <a:rPr lang="en-US" altLang="en-US" sz="1800" dirty="0">
                <a:latin typeface="Arial (Body)"/>
                <a:ea typeface="MS PGothic" panose="020B0600070205080204" pitchFamily="34" charset="-128"/>
                <a:cs typeface="Arial" panose="020B0604020202020204" pitchFamily="34" charset="0"/>
              </a:rPr>
              <a:t>may be intermittently connected</a:t>
            </a:r>
          </a:p>
          <a:p>
            <a:pPr>
              <a:buFontTx/>
              <a:buChar char="•"/>
              <a:defRPr/>
            </a:pPr>
            <a:r>
              <a:rPr lang="en-US" altLang="en-US" sz="1800" dirty="0">
                <a:latin typeface="Arial (Body)"/>
                <a:ea typeface="MS PGothic" panose="020B0600070205080204" pitchFamily="34" charset="-128"/>
                <a:cs typeface="Arial" panose="020B0604020202020204" pitchFamily="34" charset="0"/>
              </a:rPr>
              <a:t>may have dynamic </a:t>
            </a:r>
            <a:r>
              <a:rPr lang="en-US" altLang="en-US" sz="1800" dirty="0" smtClean="0">
                <a:latin typeface="Arial (Body)"/>
                <a:ea typeface="MS PGothic" panose="020B0600070205080204" pitchFamily="34" charset="-128"/>
                <a:cs typeface="Arial" panose="020B0604020202020204" pitchFamily="34" charset="0"/>
              </a:rPr>
              <a:t>I</a:t>
            </a:r>
            <a:r>
              <a:rPr lang="en-US" altLang="en-US" sz="100" dirty="0" smtClean="0">
                <a:latin typeface="Arial (Body)"/>
                <a:ea typeface="MS PGothic" panose="020B0600070205080204" pitchFamily="34" charset="-128"/>
                <a:cs typeface="Arial" panose="020B0604020202020204" pitchFamily="34" charset="0"/>
              </a:rPr>
              <a:t> </a:t>
            </a:r>
            <a:r>
              <a:rPr lang="en-US" altLang="en-US" sz="1800" dirty="0" smtClean="0">
                <a:latin typeface="Arial (Body)"/>
                <a:ea typeface="MS PGothic" panose="020B0600070205080204" pitchFamily="34" charset="-128"/>
                <a:cs typeface="Arial" panose="020B0604020202020204" pitchFamily="34" charset="0"/>
              </a:rPr>
              <a:t>P </a:t>
            </a:r>
            <a:r>
              <a:rPr lang="en-US" altLang="en-US" sz="1800" dirty="0">
                <a:latin typeface="Arial (Body)"/>
                <a:ea typeface="MS PGothic" panose="020B0600070205080204" pitchFamily="34" charset="-128"/>
                <a:cs typeface="Arial" panose="020B0604020202020204" pitchFamily="34" charset="0"/>
              </a:rPr>
              <a:t>addresses</a:t>
            </a:r>
          </a:p>
          <a:p>
            <a:pPr>
              <a:buFontTx/>
              <a:buChar char="•"/>
              <a:defRPr/>
            </a:pPr>
            <a:r>
              <a:rPr lang="en-US" altLang="en-US" sz="1800" dirty="0">
                <a:latin typeface="Arial (Body)"/>
                <a:ea typeface="MS PGothic" panose="020B0600070205080204" pitchFamily="34" charset="-128"/>
                <a:cs typeface="Arial" panose="020B0604020202020204" pitchFamily="34" charset="0"/>
              </a:rPr>
              <a:t>do not communicate directly with each </a:t>
            </a:r>
            <a:r>
              <a:rPr lang="en-US" altLang="en-US" sz="1800" dirty="0" smtClean="0">
                <a:latin typeface="Arial (Body)"/>
                <a:ea typeface="MS PGothic" panose="020B0600070205080204" pitchFamily="34" charset="-128"/>
                <a:cs typeface="Arial" panose="020B0604020202020204" pitchFamily="34" charset="0"/>
              </a:rPr>
              <a:t>other</a:t>
            </a:r>
            <a:endParaRPr lang="en-US" altLang="en-US" sz="1800" dirty="0">
              <a:latin typeface="Arial (Body)"/>
              <a:ea typeface="MS PGothic" panose="020B0600070205080204" pitchFamily="34" charset="-128"/>
              <a:cs typeface="Arial" panose="020B0604020202020204" pitchFamily="34" charset="0"/>
            </a:endParaRPr>
          </a:p>
        </p:txBody>
      </p:sp>
      <p:pic>
        <p:nvPicPr>
          <p:cNvPr id="3" name="Picture 2" descr="A network consists of five linked groups, as follows. Mobile network, national or global I S P, local or regional I S P, home network, enterprise network. A phone in the mobile network connects with a server in the enterprise network, which also connects with a wireless computer in the home network and a laptop in the enterprise network."/>
          <p:cNvPicPr>
            <a:picLocks noChangeAspect="1"/>
          </p:cNvPicPr>
          <p:nvPr/>
        </p:nvPicPr>
        <p:blipFill>
          <a:blip r:embed="rId2"/>
          <a:stretch>
            <a:fillRect/>
          </a:stretch>
        </p:blipFill>
        <p:spPr>
          <a:xfrm>
            <a:off x="4694535" y="1634833"/>
            <a:ext cx="3498254" cy="4107293"/>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
            </a:r>
            <a:r>
              <a:rPr lang="en-US" sz="100" dirty="0" smtClean="0"/>
              <a:t> </a:t>
            </a:r>
            <a:r>
              <a:rPr lang="en-US" dirty="0" smtClean="0"/>
              <a:t>N</a:t>
            </a:r>
            <a:r>
              <a:rPr lang="en-US" sz="100" dirty="0" smtClean="0"/>
              <a:t> </a:t>
            </a:r>
            <a:r>
              <a:rPr lang="en-US" dirty="0" smtClean="0"/>
              <a:t>S </a:t>
            </a:r>
            <a:r>
              <a:rPr lang="en-US" dirty="0"/>
              <a:t>Protocol, </a:t>
            </a:r>
            <a:r>
              <a:rPr lang="en-US" dirty="0" smtClean="0"/>
              <a:t>Messages </a:t>
            </a:r>
            <a:r>
              <a:rPr lang="en-US" sz="2000" b="0" dirty="0" smtClean="0"/>
              <a:t>(1 of 2)</a:t>
            </a:r>
            <a:endParaRPr lang="en-US" sz="2000" b="0" dirty="0"/>
          </a:p>
        </p:txBody>
      </p:sp>
      <p:sp>
        <p:nvSpPr>
          <p:cNvPr id="3" name="Text Placeholder 2"/>
          <p:cNvSpPr>
            <a:spLocks noGrp="1"/>
          </p:cNvSpPr>
          <p:nvPr>
            <p:ph type="body" idx="1"/>
          </p:nvPr>
        </p:nvSpPr>
        <p:spPr>
          <a:xfrm>
            <a:off x="457200" y="1600200"/>
            <a:ext cx="8229600" cy="440871"/>
          </a:xfrm>
        </p:spPr>
        <p:txBody>
          <a:bodyPr/>
          <a:lstStyle/>
          <a:p>
            <a:r>
              <a:rPr lang="en-US" altLang="en-US" sz="2200" b="1" dirty="0">
                <a:solidFill>
                  <a:schemeClr val="tx1"/>
                </a:solidFill>
                <a:latin typeface="+mn-lt"/>
                <a:ea typeface="ＭＳ Ｐゴシック" charset="-128"/>
              </a:rPr>
              <a:t>query</a:t>
            </a:r>
            <a:r>
              <a:rPr lang="en-US" altLang="en-US" sz="2200" dirty="0">
                <a:solidFill>
                  <a:srgbClr val="FF0000"/>
                </a:solidFill>
                <a:latin typeface="+mn-lt"/>
                <a:ea typeface="ＭＳ Ｐゴシック" charset="-128"/>
              </a:rPr>
              <a:t> </a:t>
            </a:r>
            <a:r>
              <a:rPr lang="en-US" altLang="en-US" sz="2200" dirty="0">
                <a:latin typeface="+mn-lt"/>
                <a:ea typeface="ＭＳ Ｐゴシック" charset="-128"/>
              </a:rPr>
              <a:t>and </a:t>
            </a:r>
            <a:r>
              <a:rPr lang="en-US" altLang="en-US" sz="2200" b="1" dirty="0">
                <a:solidFill>
                  <a:schemeClr val="tx1"/>
                </a:solidFill>
                <a:latin typeface="+mn-lt"/>
                <a:ea typeface="ＭＳ Ｐゴシック" charset="-128"/>
              </a:rPr>
              <a:t>reply</a:t>
            </a:r>
            <a:r>
              <a:rPr lang="en-US" altLang="en-US" sz="2200" dirty="0">
                <a:latin typeface="+mn-lt"/>
                <a:ea typeface="ＭＳ Ｐゴシック" charset="-128"/>
              </a:rPr>
              <a:t> messages, both with same </a:t>
            </a:r>
            <a:r>
              <a:rPr lang="en-US" altLang="en-US" sz="2200" b="1" dirty="0">
                <a:solidFill>
                  <a:schemeClr val="tx1"/>
                </a:solidFill>
                <a:latin typeface="+mn-lt"/>
                <a:ea typeface="ＭＳ Ｐゴシック" charset="-128"/>
              </a:rPr>
              <a:t>message </a:t>
            </a:r>
            <a:r>
              <a:rPr lang="en-US" altLang="en-US" sz="2200" b="1" dirty="0" smtClean="0">
                <a:solidFill>
                  <a:schemeClr val="tx1"/>
                </a:solidFill>
                <a:latin typeface="+mn-lt"/>
                <a:ea typeface="ＭＳ Ｐゴシック" charset="-128"/>
              </a:rPr>
              <a:t>format</a:t>
            </a:r>
            <a:endParaRPr lang="en-US" altLang="en-US" sz="2200" b="1" dirty="0">
              <a:solidFill>
                <a:schemeClr val="tx1"/>
              </a:solidFill>
              <a:latin typeface="+mn-lt"/>
              <a:ea typeface="ＭＳ Ｐゴシック" charset="-128"/>
            </a:endParaRPr>
          </a:p>
        </p:txBody>
      </p:sp>
      <p:pic>
        <p:nvPicPr>
          <p:cNvPr id="9" name="Picture 8" descr="A table has 7 rows. Rows 1 through 3 have 2 columns, each 2 bytes long. Row 1. Column 1, identification. Column 2, flags. Row 2. Column 1, number of questions. Column 2, number of answer R R’s. Row 3. Column 1, number of authority R R’s. Column 2, number of additional R R’s. Row 4, questions, variable number of questions. Row 5, answers, variable number of R R’s. Row 6, authority, variable number of R R’s. Row 7, additional info, variable number of R R’s. The message header, identification, 16 bit number for query, the reply to query uses the same number. The flags, query or reply, recursion desired, recursion available, reply is authoritative."/>
          <p:cNvPicPr>
            <a:picLocks noChangeAspect="1"/>
          </p:cNvPicPr>
          <p:nvPr/>
        </p:nvPicPr>
        <p:blipFill>
          <a:blip r:embed="rId2"/>
          <a:stretch>
            <a:fillRect/>
          </a:stretch>
        </p:blipFill>
        <p:spPr>
          <a:xfrm>
            <a:off x="767766" y="2220690"/>
            <a:ext cx="7608467" cy="4139543"/>
          </a:xfrm>
          <a:prstGeom prst="rect">
            <a:avLst/>
          </a:prstGeom>
        </p:spPr>
      </p:pic>
    </p:spTree>
    <p:extLst>
      <p:ext uri="{BB962C8B-B14F-4D97-AF65-F5344CB8AC3E}">
        <p14:creationId xmlns:p14="http://schemas.microsoft.com/office/powerpoint/2010/main" val="120916701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
            </a:r>
            <a:r>
              <a:rPr lang="en-US" sz="100" dirty="0" smtClean="0"/>
              <a:t> </a:t>
            </a:r>
            <a:r>
              <a:rPr lang="en-US" dirty="0" smtClean="0"/>
              <a:t>N</a:t>
            </a:r>
            <a:r>
              <a:rPr lang="en-US" sz="100" dirty="0" smtClean="0"/>
              <a:t> </a:t>
            </a:r>
            <a:r>
              <a:rPr lang="en-US" dirty="0" smtClean="0"/>
              <a:t>S </a:t>
            </a:r>
            <a:r>
              <a:rPr lang="en-US" dirty="0"/>
              <a:t>Protocol, </a:t>
            </a:r>
            <a:r>
              <a:rPr lang="en-US" dirty="0" smtClean="0"/>
              <a:t>Messages </a:t>
            </a:r>
            <a:r>
              <a:rPr lang="en-US" sz="2000" b="0" dirty="0" smtClean="0"/>
              <a:t>(2 of 2)</a:t>
            </a:r>
            <a:endParaRPr lang="en-US" sz="2000" b="0" dirty="0"/>
          </a:p>
        </p:txBody>
      </p:sp>
      <p:pic>
        <p:nvPicPr>
          <p:cNvPr id="5" name="Picture 4" descr="A table has 7 rows. Rows 1 through 3 have 2 columns, each 2 bytes long. Rows 4 through 7 have identifying notes. Row 1. Column 1, identification. Column 2, flags. Row 2. Column 1, number of questions. Column 2, number answer R R’s. Row 3. Column 1, number authority R R’s. Column 2, number additional R R’s. Row 4, questions, variable number of questions. Notes, name, type fields for a query. Row 5, answers, variable number of R R’s. Notes, R R’s in response to query. Row 6, authority, variable number of R R’s. Notes, records for authoritative servers. Row 7, additional info, variable number of R R’s. Notes, additional, helpful, info that may be used."/>
          <p:cNvPicPr>
            <a:picLocks noChangeAspect="1"/>
          </p:cNvPicPr>
          <p:nvPr/>
        </p:nvPicPr>
        <p:blipFill>
          <a:blip r:embed="rId2"/>
          <a:stretch>
            <a:fillRect/>
          </a:stretch>
        </p:blipFill>
        <p:spPr>
          <a:xfrm>
            <a:off x="907986" y="1573908"/>
            <a:ext cx="7328027" cy="4633362"/>
          </a:xfrm>
          <a:prstGeom prst="rect">
            <a:avLst/>
          </a:prstGeom>
        </p:spPr>
      </p:pic>
    </p:spTree>
    <p:extLst>
      <p:ext uri="{BB962C8B-B14F-4D97-AF65-F5344CB8AC3E}">
        <p14:creationId xmlns:p14="http://schemas.microsoft.com/office/powerpoint/2010/main" val="95688815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Inserting Records into </a:t>
            </a:r>
            <a:r>
              <a:rPr lang="en-US" dirty="0" smtClean="0"/>
              <a:t>D</a:t>
            </a:r>
            <a:r>
              <a:rPr lang="en-US" sz="100" dirty="0" smtClean="0"/>
              <a:t> </a:t>
            </a:r>
            <a:r>
              <a:rPr lang="en-US" dirty="0" smtClean="0"/>
              <a:t>N</a:t>
            </a:r>
            <a:r>
              <a:rPr lang="en-US" sz="100" dirty="0" smtClean="0"/>
              <a:t> </a:t>
            </a:r>
            <a:r>
              <a:rPr lang="en-US" dirty="0" smtClean="0"/>
              <a:t>S</a:t>
            </a:r>
            <a:endParaRPr lang="en-US" dirty="0"/>
          </a:p>
        </p:txBody>
      </p:sp>
      <p:sp>
        <p:nvSpPr>
          <p:cNvPr id="3" name="Text Placeholder 2"/>
          <p:cNvSpPr>
            <a:spLocks noGrp="1"/>
          </p:cNvSpPr>
          <p:nvPr>
            <p:ph type="body" idx="1"/>
          </p:nvPr>
        </p:nvSpPr>
        <p:spPr>
          <a:xfrm>
            <a:off x="457200" y="1600200"/>
            <a:ext cx="8229600" cy="2612571"/>
          </a:xfrm>
        </p:spPr>
        <p:txBody>
          <a:bodyPr/>
          <a:lstStyle/>
          <a:p>
            <a:r>
              <a:rPr lang="en-US" altLang="en-US" sz="2400" dirty="0">
                <a:latin typeface="+mn-lt"/>
                <a:ea typeface="ＭＳ Ｐゴシック" charset="-128"/>
              </a:rPr>
              <a:t>example: new startup </a:t>
            </a:r>
            <a:r>
              <a:rPr lang="en-US" altLang="ja-JP" sz="2400" dirty="0" smtClean="0">
                <a:latin typeface="+mn-lt"/>
                <a:ea typeface="ＭＳ Ｐゴシック" charset="-128"/>
              </a:rPr>
              <a:t>“Network Utopia”</a:t>
            </a:r>
            <a:endParaRPr lang="en-US" altLang="ja-JP" sz="2400" dirty="0">
              <a:latin typeface="+mn-lt"/>
              <a:ea typeface="ＭＳ Ｐゴシック" charset="-128"/>
            </a:endParaRPr>
          </a:p>
          <a:p>
            <a:r>
              <a:rPr lang="en-US" altLang="en-US" sz="2400" dirty="0">
                <a:latin typeface="+mn-lt"/>
                <a:ea typeface="ＭＳ Ｐゴシック" charset="-128"/>
              </a:rPr>
              <a:t>register name networkuptopia.com at </a:t>
            </a:r>
            <a:r>
              <a:rPr lang="en-US" altLang="en-US" sz="2400" b="1" dirty="0" smtClean="0">
                <a:solidFill>
                  <a:schemeClr val="tx1"/>
                </a:solidFill>
                <a:latin typeface="+mn-lt"/>
                <a:ea typeface="ＭＳ Ｐゴシック" charset="-128"/>
              </a:rPr>
              <a:t>D</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N</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S </a:t>
            </a:r>
            <a:r>
              <a:rPr lang="en-US" altLang="en-US" sz="2400" b="1" dirty="0">
                <a:solidFill>
                  <a:schemeClr val="tx1"/>
                </a:solidFill>
                <a:latin typeface="+mn-lt"/>
                <a:ea typeface="ＭＳ Ｐゴシック" charset="-128"/>
              </a:rPr>
              <a:t>registrar</a:t>
            </a:r>
            <a:r>
              <a:rPr lang="en-US" altLang="en-US" sz="2400" dirty="0">
                <a:latin typeface="+mn-lt"/>
                <a:ea typeface="ＭＳ Ｐゴシック" charset="-128"/>
              </a:rPr>
              <a:t> (e.g., Network Solutions)</a:t>
            </a:r>
          </a:p>
          <a:p>
            <a:pPr lvl="1"/>
            <a:r>
              <a:rPr lang="en-US" altLang="en-US" sz="2400" dirty="0">
                <a:latin typeface="+mn-lt"/>
                <a:ea typeface="ＭＳ Ｐゴシック" charset="-128"/>
              </a:rPr>
              <a:t>provide names, </a:t>
            </a:r>
            <a:r>
              <a:rPr lang="en-US" altLang="en-US" sz="2400" dirty="0" smtClean="0">
                <a:latin typeface="+mn-lt"/>
                <a:ea typeface="ＭＳ Ｐゴシック" charset="-128"/>
              </a:rPr>
              <a:t>I</a:t>
            </a:r>
            <a:r>
              <a:rPr lang="en-US" altLang="en-US" sz="100" dirty="0" smtClean="0">
                <a:latin typeface="+mn-lt"/>
                <a:ea typeface="ＭＳ Ｐゴシック" charset="-128"/>
              </a:rPr>
              <a:t> </a:t>
            </a:r>
            <a:r>
              <a:rPr lang="en-US" altLang="en-US" sz="2400" dirty="0" smtClean="0">
                <a:latin typeface="+mn-lt"/>
                <a:ea typeface="ＭＳ Ｐゴシック" charset="-128"/>
              </a:rPr>
              <a:t>P </a:t>
            </a:r>
            <a:r>
              <a:rPr lang="en-US" altLang="en-US" sz="2400" dirty="0">
                <a:latin typeface="+mn-lt"/>
                <a:ea typeface="ＭＳ Ｐゴシック" charset="-128"/>
              </a:rPr>
              <a:t>addresses of authoritative name server (primary and secondary)</a:t>
            </a:r>
          </a:p>
          <a:p>
            <a:pPr lvl="1"/>
            <a:r>
              <a:rPr lang="en-US" altLang="en-US" sz="2400" dirty="0">
                <a:latin typeface="+mn-lt"/>
                <a:ea typeface="ＭＳ Ｐゴシック" charset="-128"/>
              </a:rPr>
              <a:t>registrar inserts two </a:t>
            </a:r>
            <a:r>
              <a:rPr lang="en-US" altLang="en-US" sz="2400" dirty="0" smtClean="0">
                <a:latin typeface="+mn-lt"/>
                <a:ea typeface="ＭＳ Ｐゴシック" charset="-128"/>
              </a:rPr>
              <a:t>R</a:t>
            </a:r>
            <a:r>
              <a:rPr lang="en-US" altLang="en-US" sz="100" dirty="0" smtClean="0">
                <a:latin typeface="+mn-lt"/>
                <a:ea typeface="ＭＳ Ｐゴシック" charset="-128"/>
              </a:rPr>
              <a:t> </a:t>
            </a:r>
            <a:r>
              <a:rPr lang="en-US" altLang="en-US" sz="2400" dirty="0" smtClean="0">
                <a:latin typeface="+mn-lt"/>
                <a:ea typeface="ＭＳ Ｐゴシック" charset="-128"/>
              </a:rPr>
              <a:t>R</a:t>
            </a:r>
            <a:r>
              <a:rPr lang="en-US" altLang="en-US" sz="100" dirty="0" smtClean="0">
                <a:latin typeface="+mn-lt"/>
                <a:ea typeface="ＭＳ Ｐゴシック" charset="-128"/>
              </a:rPr>
              <a:t> </a:t>
            </a:r>
            <a:r>
              <a:rPr lang="en-US" altLang="en-US" sz="2400" dirty="0" smtClean="0">
                <a:latin typeface="+mn-lt"/>
                <a:ea typeface="ＭＳ Ｐゴシック" charset="-128"/>
              </a:rPr>
              <a:t>s </a:t>
            </a:r>
            <a:r>
              <a:rPr lang="en-US" altLang="en-US" sz="2400" dirty="0" smtClean="0">
                <a:latin typeface="+mn-lt"/>
                <a:ea typeface="ＭＳ Ｐゴシック" charset="-128"/>
                <a:hlinkClick r:id="rId2" action="ppaction://hlinkfile" tooltip="into.com"/>
              </a:rPr>
              <a:t>into.com</a:t>
            </a:r>
            <a:r>
              <a:rPr lang="en-US" altLang="en-US" sz="2400" dirty="0" smtClean="0">
                <a:latin typeface="+mn-lt"/>
                <a:ea typeface="ＭＳ Ｐゴシック" charset="-128"/>
              </a:rPr>
              <a:t> </a:t>
            </a:r>
            <a:r>
              <a:rPr lang="en-US" altLang="en-US" sz="2400" dirty="0" smtClean="0">
                <a:latin typeface="+mn-lt"/>
                <a:ea typeface="ＭＳ Ｐゴシック" charset="-128"/>
              </a:rPr>
              <a:t>T</a:t>
            </a:r>
            <a:r>
              <a:rPr lang="en-US" altLang="en-US" sz="100" dirty="0" smtClean="0">
                <a:latin typeface="+mn-lt"/>
                <a:ea typeface="ＭＳ Ｐゴシック" charset="-128"/>
              </a:rPr>
              <a:t> </a:t>
            </a:r>
            <a:r>
              <a:rPr lang="en-US" altLang="en-US" sz="2400" dirty="0" smtClean="0">
                <a:latin typeface="+mn-lt"/>
                <a:ea typeface="ＭＳ Ｐゴシック" charset="-128"/>
              </a:rPr>
              <a:t>L</a:t>
            </a:r>
            <a:r>
              <a:rPr lang="en-US" altLang="en-US" sz="100" dirty="0" smtClean="0">
                <a:latin typeface="+mn-lt"/>
                <a:ea typeface="ＭＳ Ｐゴシック" charset="-128"/>
              </a:rPr>
              <a:t> </a:t>
            </a:r>
            <a:r>
              <a:rPr lang="en-US" altLang="en-US" sz="2400" dirty="0" smtClean="0">
                <a:latin typeface="+mn-lt"/>
                <a:ea typeface="ＭＳ Ｐゴシック" charset="-128"/>
              </a:rPr>
              <a:t>D </a:t>
            </a:r>
            <a:r>
              <a:rPr lang="en-US" altLang="en-US" sz="2400" dirty="0">
                <a:latin typeface="+mn-lt"/>
                <a:ea typeface="ＭＳ Ｐゴシック" charset="-128"/>
              </a:rPr>
              <a:t>server:</a:t>
            </a:r>
            <a:endParaRPr lang="en-US" sz="2400" dirty="0">
              <a:latin typeface="+mn-lt"/>
            </a:endParaRPr>
          </a:p>
        </p:txBody>
      </p:sp>
      <p:pic>
        <p:nvPicPr>
          <p:cNvPr id="5" name="Picture 4" descr="2 lines of code. Line 1. Left parenthesis network utopia dot com comma d n s 1 dot network utopia dot com comma N S right parenthesis. Line 2. Left parenthesis d n s 1 dot network utopia dot com comma 212 period 212 period 212 period 1 comma A right parenthesis."/>
          <p:cNvPicPr>
            <a:picLocks noChangeAspect="1"/>
          </p:cNvPicPr>
          <p:nvPr/>
        </p:nvPicPr>
        <p:blipFill rotWithShape="1">
          <a:blip r:embed="rId3"/>
          <a:srcRect l="4004"/>
          <a:stretch/>
        </p:blipFill>
        <p:spPr>
          <a:xfrm>
            <a:off x="888844" y="4343400"/>
            <a:ext cx="7438445" cy="865707"/>
          </a:xfrm>
          <a:prstGeom prst="rect">
            <a:avLst/>
          </a:prstGeom>
        </p:spPr>
      </p:pic>
      <p:sp>
        <p:nvSpPr>
          <p:cNvPr id="4" name="Text Placeholder 3"/>
          <p:cNvSpPr>
            <a:spLocks noGrp="1"/>
          </p:cNvSpPr>
          <p:nvPr>
            <p:ph type="body" idx="2"/>
          </p:nvPr>
        </p:nvSpPr>
        <p:spPr>
          <a:xfrm>
            <a:off x="457200" y="5176805"/>
            <a:ext cx="8229600" cy="1214851"/>
          </a:xfrm>
        </p:spPr>
        <p:txBody>
          <a:bodyPr anchor="ctr"/>
          <a:lstStyle/>
          <a:p>
            <a:r>
              <a:rPr lang="en-US" altLang="en-US" sz="2400" dirty="0">
                <a:latin typeface="+mn-lt"/>
                <a:ea typeface="ＭＳ Ｐゴシック" charset="-128"/>
              </a:rPr>
              <a:t>create authoritative server type A record for </a:t>
            </a:r>
            <a:r>
              <a:rPr lang="en-US" altLang="en-US" sz="2400" dirty="0">
                <a:latin typeface="+mn-lt"/>
                <a:ea typeface="ＭＳ Ｐゴシック" charset="-128"/>
                <a:hlinkClick r:id="rId4" tooltip="http://www.networkuptopia.com/"/>
              </a:rPr>
              <a:t>www.networkuptopia.com</a:t>
            </a:r>
            <a:r>
              <a:rPr lang="en-US" altLang="en-US" sz="2400" dirty="0">
                <a:latin typeface="+mn-lt"/>
                <a:ea typeface="ＭＳ Ｐゴシック" charset="-128"/>
              </a:rPr>
              <a:t>; type </a:t>
            </a:r>
            <a:r>
              <a:rPr lang="en-US" altLang="en-US" sz="2400" dirty="0" smtClean="0">
                <a:latin typeface="+mn-lt"/>
                <a:ea typeface="ＭＳ Ｐゴシック" charset="-128"/>
              </a:rPr>
              <a:t>M</a:t>
            </a:r>
            <a:r>
              <a:rPr lang="en-US" altLang="en-US" sz="100" dirty="0" smtClean="0">
                <a:latin typeface="+mn-lt"/>
                <a:ea typeface="ＭＳ Ｐゴシック" charset="-128"/>
              </a:rPr>
              <a:t> </a:t>
            </a:r>
            <a:r>
              <a:rPr lang="en-US" altLang="en-US" sz="2400" dirty="0" smtClean="0">
                <a:latin typeface="+mn-lt"/>
                <a:ea typeface="ＭＳ Ｐゴシック" charset="-128"/>
              </a:rPr>
              <a:t>X </a:t>
            </a:r>
            <a:r>
              <a:rPr lang="en-US" altLang="en-US" sz="2400" dirty="0">
                <a:latin typeface="+mn-lt"/>
                <a:ea typeface="ＭＳ Ｐゴシック" charset="-128"/>
              </a:rPr>
              <a:t>record for </a:t>
            </a:r>
            <a:r>
              <a:rPr lang="en-US" altLang="en-US" sz="2400" dirty="0" smtClean="0">
                <a:latin typeface="+mn-lt"/>
                <a:ea typeface="ＭＳ Ｐゴシック" charset="-128"/>
              </a:rPr>
              <a:t>networkutopia.com</a:t>
            </a:r>
            <a:endParaRPr lang="en-US" altLang="en-US" sz="2400" dirty="0">
              <a:latin typeface="+mn-lt"/>
              <a:ea typeface="ＭＳ Ｐゴシック" charset="-128"/>
            </a:endParaRPr>
          </a:p>
        </p:txBody>
      </p:sp>
    </p:spTree>
    <p:extLst>
      <p:ext uri="{BB962C8B-B14F-4D97-AF65-F5344CB8AC3E}">
        <p14:creationId xmlns:p14="http://schemas.microsoft.com/office/powerpoint/2010/main" val="237546419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charset="-128"/>
              </a:rPr>
              <a:t>Attacking D</a:t>
            </a:r>
            <a:r>
              <a:rPr lang="en-US" altLang="en-US" sz="100" dirty="0">
                <a:ea typeface="ＭＳ Ｐゴシック" charset="-128"/>
              </a:rPr>
              <a:t> </a:t>
            </a:r>
            <a:r>
              <a:rPr lang="en-US" altLang="en-US" dirty="0">
                <a:ea typeface="ＭＳ Ｐゴシック" charset="-128"/>
              </a:rPr>
              <a:t>N</a:t>
            </a:r>
            <a:r>
              <a:rPr lang="en-US" altLang="en-US" sz="100" dirty="0">
                <a:ea typeface="ＭＳ Ｐゴシック" charset="-128"/>
              </a:rPr>
              <a:t> </a:t>
            </a:r>
            <a:r>
              <a:rPr lang="en-US" altLang="en-US" dirty="0">
                <a:ea typeface="ＭＳ Ｐゴシック" charset="-128"/>
              </a:rPr>
              <a:t>S</a:t>
            </a:r>
            <a:endParaRPr lang="en-US" dirty="0"/>
          </a:p>
        </p:txBody>
      </p:sp>
      <p:sp>
        <p:nvSpPr>
          <p:cNvPr id="3" name="Text Placeholder 2"/>
          <p:cNvSpPr>
            <a:spLocks noGrp="1"/>
          </p:cNvSpPr>
          <p:nvPr>
            <p:ph type="body" idx="1"/>
          </p:nvPr>
        </p:nvSpPr>
        <p:spPr>
          <a:xfrm>
            <a:off x="457199" y="1600200"/>
            <a:ext cx="4026311" cy="4800600"/>
          </a:xfrm>
        </p:spPr>
        <p:txBody>
          <a:bodyPr/>
          <a:lstStyle/>
          <a:p>
            <a:pPr>
              <a:buFont typeface="Wingdings" panose="05000000000000000000" pitchFamily="2" charset="2"/>
              <a:buNone/>
            </a:pPr>
            <a:r>
              <a:rPr lang="en-US" altLang="en-US" sz="2200" b="1" dirty="0">
                <a:solidFill>
                  <a:schemeClr val="tx1"/>
                </a:solidFill>
                <a:latin typeface="+mn-lt"/>
                <a:ea typeface="ＭＳ Ｐゴシック" charset="-128"/>
              </a:rPr>
              <a:t>D</a:t>
            </a:r>
            <a:r>
              <a:rPr lang="en-US" altLang="en-US" sz="100" b="1" dirty="0">
                <a:solidFill>
                  <a:schemeClr val="tx1"/>
                </a:solidFill>
                <a:latin typeface="+mn-lt"/>
                <a:ea typeface="ＭＳ Ｐゴシック" charset="-128"/>
              </a:rPr>
              <a:t> </a:t>
            </a:r>
            <a:r>
              <a:rPr lang="en-US" altLang="en-US" sz="2200" b="1" dirty="0">
                <a:solidFill>
                  <a:schemeClr val="tx1"/>
                </a:solidFill>
                <a:latin typeface="+mn-lt"/>
                <a:ea typeface="ＭＳ Ｐゴシック" charset="-128"/>
              </a:rPr>
              <a:t>D</a:t>
            </a:r>
            <a:r>
              <a:rPr lang="en-US" altLang="en-US" sz="100" b="1" dirty="0">
                <a:solidFill>
                  <a:schemeClr val="tx1"/>
                </a:solidFill>
                <a:latin typeface="+mn-lt"/>
                <a:ea typeface="ＭＳ Ｐゴシック" charset="-128"/>
              </a:rPr>
              <a:t> </a:t>
            </a:r>
            <a:r>
              <a:rPr lang="en-US" altLang="en-US" sz="2200" b="1" dirty="0">
                <a:solidFill>
                  <a:schemeClr val="tx1"/>
                </a:solidFill>
                <a:latin typeface="+mn-lt"/>
                <a:ea typeface="ＭＳ Ｐゴシック" charset="-128"/>
              </a:rPr>
              <a:t>o</a:t>
            </a:r>
            <a:r>
              <a:rPr lang="en-US" altLang="en-US" sz="100" b="1" dirty="0">
                <a:solidFill>
                  <a:schemeClr val="tx1"/>
                </a:solidFill>
                <a:latin typeface="+mn-lt"/>
                <a:ea typeface="ＭＳ Ｐゴシック" charset="-128"/>
              </a:rPr>
              <a:t> </a:t>
            </a:r>
            <a:r>
              <a:rPr lang="en-US" altLang="en-US" sz="2200" b="1" dirty="0">
                <a:solidFill>
                  <a:schemeClr val="tx1"/>
                </a:solidFill>
                <a:latin typeface="+mn-lt"/>
                <a:ea typeface="ＭＳ Ｐゴシック" charset="-128"/>
              </a:rPr>
              <a:t>S attacks</a:t>
            </a:r>
          </a:p>
          <a:p>
            <a:r>
              <a:rPr lang="en-US" altLang="en-US" sz="2200" dirty="0">
                <a:latin typeface="+mn-lt"/>
                <a:ea typeface="ＭＳ Ｐゴシック" charset="-128"/>
              </a:rPr>
              <a:t>bombard root servers with traffic</a:t>
            </a:r>
          </a:p>
          <a:p>
            <a:pPr marL="741600" lvl="1" indent="-284400"/>
            <a:r>
              <a:rPr lang="en-US" altLang="en-US" sz="2200" dirty="0">
                <a:latin typeface="+mn-lt"/>
                <a:ea typeface="ＭＳ Ｐゴシック" charset="-128"/>
              </a:rPr>
              <a:t>not successful to date</a:t>
            </a:r>
          </a:p>
          <a:p>
            <a:pPr marL="741600" lvl="1" indent="-284400"/>
            <a:r>
              <a:rPr lang="en-US" altLang="en-US" sz="2200" dirty="0">
                <a:latin typeface="+mn-lt"/>
                <a:ea typeface="ＭＳ Ｐゴシック" charset="-128"/>
              </a:rPr>
              <a:t>traffic filtering</a:t>
            </a:r>
          </a:p>
          <a:p>
            <a:pPr marL="741600" lvl="1" indent="-284400"/>
            <a:r>
              <a:rPr lang="en-US" altLang="en-US" sz="2200" dirty="0">
                <a:latin typeface="+mn-lt"/>
                <a:ea typeface="ＭＳ Ｐゴシック" charset="-128"/>
              </a:rPr>
              <a:t>local D</a:t>
            </a:r>
            <a:r>
              <a:rPr lang="en-US" altLang="en-US" sz="100" dirty="0">
                <a:latin typeface="+mn-lt"/>
                <a:ea typeface="ＭＳ Ｐゴシック" charset="-128"/>
              </a:rPr>
              <a:t> </a:t>
            </a:r>
            <a:r>
              <a:rPr lang="en-US" altLang="en-US" sz="2200" dirty="0">
                <a:latin typeface="+mn-lt"/>
                <a:ea typeface="ＭＳ Ｐゴシック" charset="-128"/>
              </a:rPr>
              <a:t>N</a:t>
            </a:r>
            <a:r>
              <a:rPr lang="en-US" altLang="en-US" sz="100" dirty="0">
                <a:latin typeface="+mn-lt"/>
                <a:ea typeface="ＭＳ Ｐゴシック" charset="-128"/>
              </a:rPr>
              <a:t> </a:t>
            </a:r>
            <a:r>
              <a:rPr lang="en-US" altLang="en-US" sz="2200" dirty="0">
                <a:latin typeface="+mn-lt"/>
                <a:ea typeface="ＭＳ Ｐゴシック" charset="-128"/>
              </a:rPr>
              <a:t>S servers cache I</a:t>
            </a:r>
            <a:r>
              <a:rPr lang="en-US" altLang="en-US" sz="100" dirty="0">
                <a:latin typeface="+mn-lt"/>
                <a:ea typeface="ＭＳ Ｐゴシック" charset="-128"/>
              </a:rPr>
              <a:t> </a:t>
            </a:r>
            <a:r>
              <a:rPr lang="en-US" altLang="en-US" sz="2200" dirty="0">
                <a:latin typeface="+mn-lt"/>
                <a:ea typeface="ＭＳ Ｐゴシック" charset="-128"/>
              </a:rPr>
              <a:t>P</a:t>
            </a:r>
            <a:r>
              <a:rPr lang="en-US" altLang="en-US" sz="100" dirty="0">
                <a:latin typeface="+mn-lt"/>
                <a:ea typeface="ＭＳ Ｐゴシック" charset="-128"/>
              </a:rPr>
              <a:t> </a:t>
            </a:r>
            <a:r>
              <a:rPr lang="en-US" altLang="en-US" sz="2200" dirty="0">
                <a:latin typeface="+mn-lt"/>
                <a:ea typeface="ＭＳ Ｐゴシック" charset="-128"/>
              </a:rPr>
              <a:t>s of T</a:t>
            </a:r>
            <a:r>
              <a:rPr lang="en-US" altLang="en-US" sz="100" dirty="0">
                <a:latin typeface="+mn-lt"/>
                <a:ea typeface="ＭＳ Ｐゴシック" charset="-128"/>
              </a:rPr>
              <a:t> </a:t>
            </a:r>
            <a:r>
              <a:rPr lang="en-US" altLang="en-US" sz="2200" dirty="0">
                <a:latin typeface="+mn-lt"/>
                <a:ea typeface="ＭＳ Ｐゴシック" charset="-128"/>
              </a:rPr>
              <a:t>L</a:t>
            </a:r>
            <a:r>
              <a:rPr lang="en-US" altLang="en-US" sz="100" dirty="0">
                <a:latin typeface="+mn-lt"/>
                <a:ea typeface="ＭＳ Ｐゴシック" charset="-128"/>
              </a:rPr>
              <a:t> </a:t>
            </a:r>
            <a:r>
              <a:rPr lang="en-US" altLang="en-US" sz="2200" dirty="0">
                <a:latin typeface="+mn-lt"/>
                <a:ea typeface="ＭＳ Ｐゴシック" charset="-128"/>
              </a:rPr>
              <a:t>D servers, allowing root server bypass</a:t>
            </a:r>
          </a:p>
          <a:p>
            <a:r>
              <a:rPr lang="en-US" altLang="en-US" sz="2200" dirty="0">
                <a:latin typeface="+mn-lt"/>
                <a:ea typeface="ＭＳ Ｐゴシック" charset="-128"/>
              </a:rPr>
              <a:t>bombard T</a:t>
            </a:r>
            <a:r>
              <a:rPr lang="en-US" altLang="en-US" sz="100" dirty="0">
                <a:latin typeface="+mn-lt"/>
                <a:ea typeface="ＭＳ Ｐゴシック" charset="-128"/>
              </a:rPr>
              <a:t> </a:t>
            </a:r>
            <a:r>
              <a:rPr lang="en-US" altLang="en-US" sz="2200" dirty="0">
                <a:latin typeface="+mn-lt"/>
                <a:ea typeface="ＭＳ Ｐゴシック" charset="-128"/>
              </a:rPr>
              <a:t>L</a:t>
            </a:r>
            <a:r>
              <a:rPr lang="en-US" altLang="en-US" sz="100" dirty="0">
                <a:latin typeface="+mn-lt"/>
                <a:ea typeface="ＭＳ Ｐゴシック" charset="-128"/>
              </a:rPr>
              <a:t> </a:t>
            </a:r>
            <a:r>
              <a:rPr lang="en-US" altLang="en-US" sz="2200" dirty="0">
                <a:latin typeface="+mn-lt"/>
                <a:ea typeface="ＭＳ Ｐゴシック" charset="-128"/>
              </a:rPr>
              <a:t>D servers</a:t>
            </a:r>
          </a:p>
          <a:p>
            <a:pPr marL="741600" lvl="1" indent="-284400"/>
            <a:r>
              <a:rPr lang="en-US" altLang="en-US" sz="2200" dirty="0">
                <a:latin typeface="+mn-lt"/>
                <a:ea typeface="ＭＳ Ｐゴシック" charset="-128"/>
              </a:rPr>
              <a:t>potentially more </a:t>
            </a:r>
            <a:r>
              <a:rPr lang="en-US" altLang="en-US" sz="2200" dirty="0" smtClean="0">
                <a:latin typeface="+mn-lt"/>
                <a:ea typeface="ＭＳ Ｐゴシック" charset="-128"/>
              </a:rPr>
              <a:t>dangerous</a:t>
            </a:r>
            <a:endParaRPr lang="en-US" altLang="en-US" sz="2200" dirty="0">
              <a:latin typeface="+mn-lt"/>
              <a:ea typeface="ＭＳ Ｐゴシック" charset="-128"/>
            </a:endParaRPr>
          </a:p>
        </p:txBody>
      </p:sp>
      <p:sp>
        <p:nvSpPr>
          <p:cNvPr id="4" name="Content Placeholder 3"/>
          <p:cNvSpPr>
            <a:spLocks noGrp="1"/>
          </p:cNvSpPr>
          <p:nvPr>
            <p:ph sz="quarter" idx="13"/>
          </p:nvPr>
        </p:nvSpPr>
        <p:spPr>
          <a:xfrm>
            <a:off x="4616244" y="1600199"/>
            <a:ext cx="4218040" cy="2662085"/>
          </a:xfrm>
        </p:spPr>
        <p:txBody>
          <a:bodyPr/>
          <a:lstStyle/>
          <a:p>
            <a:pPr>
              <a:spcBef>
                <a:spcPts val="1500"/>
              </a:spcBef>
              <a:buFont typeface="Wingdings" panose="05000000000000000000" pitchFamily="2" charset="2"/>
              <a:buNone/>
              <a:defRPr/>
            </a:pPr>
            <a:r>
              <a:rPr lang="en-US" sz="2200" b="1" dirty="0">
                <a:solidFill>
                  <a:schemeClr val="tx1"/>
                </a:solidFill>
                <a:latin typeface="+mn-lt"/>
              </a:rPr>
              <a:t>redirect attacks</a:t>
            </a:r>
          </a:p>
          <a:p>
            <a:pPr>
              <a:spcBef>
                <a:spcPts val="1500"/>
              </a:spcBef>
              <a:buClr>
                <a:schemeClr val="tx2"/>
              </a:buClr>
              <a:buFont typeface="Arial" panose="020B0604020202020204" pitchFamily="34" charset="0"/>
              <a:buChar char="•"/>
              <a:defRPr/>
            </a:pPr>
            <a:r>
              <a:rPr lang="en-US" sz="2200" dirty="0">
                <a:latin typeface="+mn-lt"/>
              </a:rPr>
              <a:t>man-in-middle</a:t>
            </a:r>
          </a:p>
          <a:p>
            <a:pPr marL="741600" lvl="1">
              <a:spcBef>
                <a:spcPts val="600"/>
              </a:spcBef>
              <a:buClr>
                <a:schemeClr val="tx2"/>
              </a:buClr>
              <a:buFont typeface="Arial" panose="020B0604020202020204" pitchFamily="34" charset="0"/>
              <a:buChar char="−"/>
              <a:defRPr/>
            </a:pPr>
            <a:r>
              <a:rPr lang="en-US" sz="2200" dirty="0">
                <a:latin typeface="+mn-lt"/>
              </a:rPr>
              <a:t>Intercept queries</a:t>
            </a:r>
          </a:p>
          <a:p>
            <a:pPr>
              <a:spcBef>
                <a:spcPts val="1500"/>
              </a:spcBef>
              <a:buClr>
                <a:schemeClr val="tx2"/>
              </a:buClr>
              <a:buFont typeface="Arial" panose="020B0604020202020204" pitchFamily="34" charset="0"/>
              <a:buChar char="•"/>
              <a:defRPr/>
            </a:pPr>
            <a:r>
              <a:rPr lang="en-US" sz="2200" dirty="0">
                <a:latin typeface="+mn-lt"/>
              </a:rPr>
              <a:t>D</a:t>
            </a:r>
            <a:r>
              <a:rPr lang="en-US" sz="100" dirty="0">
                <a:latin typeface="+mn-lt"/>
              </a:rPr>
              <a:t> </a:t>
            </a:r>
            <a:r>
              <a:rPr lang="en-US" sz="2200" dirty="0">
                <a:latin typeface="+mn-lt"/>
              </a:rPr>
              <a:t>N</a:t>
            </a:r>
            <a:r>
              <a:rPr lang="en-US" sz="100" dirty="0">
                <a:latin typeface="+mn-lt"/>
              </a:rPr>
              <a:t> </a:t>
            </a:r>
            <a:r>
              <a:rPr lang="en-US" sz="2200" dirty="0">
                <a:latin typeface="+mn-lt"/>
              </a:rPr>
              <a:t>S poisoning</a:t>
            </a:r>
          </a:p>
          <a:p>
            <a:pPr marL="741600" lvl="1">
              <a:spcBef>
                <a:spcPts val="600"/>
              </a:spcBef>
              <a:buClr>
                <a:schemeClr val="tx2"/>
              </a:buClr>
              <a:buFont typeface="Arial" panose="020B0604020202020204" pitchFamily="34" charset="0"/>
              <a:buChar char="−"/>
              <a:defRPr/>
            </a:pPr>
            <a:r>
              <a:rPr lang="en-US" sz="2200" dirty="0">
                <a:latin typeface="+mn-lt"/>
              </a:rPr>
              <a:t>Send bogus relies to D</a:t>
            </a:r>
            <a:r>
              <a:rPr lang="en-US" sz="100" dirty="0">
                <a:latin typeface="+mn-lt"/>
              </a:rPr>
              <a:t> </a:t>
            </a:r>
            <a:r>
              <a:rPr lang="en-US" sz="2200" dirty="0">
                <a:latin typeface="+mn-lt"/>
              </a:rPr>
              <a:t>N</a:t>
            </a:r>
            <a:r>
              <a:rPr lang="en-US" sz="100" dirty="0">
                <a:latin typeface="+mn-lt"/>
              </a:rPr>
              <a:t> </a:t>
            </a:r>
            <a:r>
              <a:rPr lang="en-US" sz="2200" dirty="0">
                <a:latin typeface="+mn-lt"/>
              </a:rPr>
              <a:t>S server, which </a:t>
            </a:r>
            <a:r>
              <a:rPr lang="en-US" sz="2200" dirty="0" smtClean="0">
                <a:latin typeface="+mn-lt"/>
              </a:rPr>
              <a:t>caches</a:t>
            </a:r>
            <a:endParaRPr lang="en-US" sz="2200" dirty="0">
              <a:latin typeface="+mn-lt"/>
            </a:endParaRPr>
          </a:p>
        </p:txBody>
      </p:sp>
      <p:sp>
        <p:nvSpPr>
          <p:cNvPr id="5" name="Content Placeholder 4"/>
          <p:cNvSpPr>
            <a:spLocks noGrp="1"/>
          </p:cNvSpPr>
          <p:nvPr>
            <p:ph sz="quarter" idx="14"/>
          </p:nvPr>
        </p:nvSpPr>
        <p:spPr>
          <a:xfrm>
            <a:off x="4616244" y="4380279"/>
            <a:ext cx="4218040" cy="1867872"/>
          </a:xfrm>
        </p:spPr>
        <p:txBody>
          <a:bodyPr/>
          <a:lstStyle/>
          <a:p>
            <a:pPr>
              <a:buFont typeface="Wingdings" panose="05000000000000000000" pitchFamily="2" charset="2"/>
              <a:buNone/>
              <a:defRPr/>
            </a:pPr>
            <a:r>
              <a:rPr lang="en-US" sz="2200" b="1" dirty="0">
                <a:solidFill>
                  <a:schemeClr val="tx1"/>
                </a:solidFill>
                <a:latin typeface="+mn-lt"/>
              </a:rPr>
              <a:t>exploit </a:t>
            </a:r>
            <a:r>
              <a:rPr lang="en-US" sz="2200" b="1" dirty="0" smtClean="0">
                <a:solidFill>
                  <a:schemeClr val="tx1"/>
                </a:solidFill>
                <a:latin typeface="+mn-lt"/>
              </a:rPr>
              <a:t>D</a:t>
            </a:r>
            <a:r>
              <a:rPr lang="en-US" sz="100" b="1" dirty="0" smtClean="0">
                <a:solidFill>
                  <a:schemeClr val="tx1"/>
                </a:solidFill>
                <a:latin typeface="+mn-lt"/>
              </a:rPr>
              <a:t> </a:t>
            </a:r>
            <a:r>
              <a:rPr lang="en-US" sz="2200" b="1" dirty="0" smtClean="0">
                <a:solidFill>
                  <a:schemeClr val="tx1"/>
                </a:solidFill>
                <a:latin typeface="+mn-lt"/>
              </a:rPr>
              <a:t>N</a:t>
            </a:r>
            <a:r>
              <a:rPr lang="en-US" sz="100" b="1" dirty="0" smtClean="0">
                <a:solidFill>
                  <a:schemeClr val="tx1"/>
                </a:solidFill>
                <a:latin typeface="+mn-lt"/>
              </a:rPr>
              <a:t> </a:t>
            </a:r>
            <a:r>
              <a:rPr lang="en-US" sz="2200" b="1" dirty="0" smtClean="0">
                <a:solidFill>
                  <a:schemeClr val="tx1"/>
                </a:solidFill>
                <a:latin typeface="+mn-lt"/>
              </a:rPr>
              <a:t>S </a:t>
            </a:r>
            <a:r>
              <a:rPr lang="en-US" sz="2200" b="1" dirty="0">
                <a:solidFill>
                  <a:schemeClr val="tx1"/>
                </a:solidFill>
                <a:latin typeface="+mn-lt"/>
              </a:rPr>
              <a:t>for </a:t>
            </a:r>
            <a:r>
              <a:rPr lang="en-US" sz="2200" b="1" dirty="0" smtClean="0">
                <a:solidFill>
                  <a:schemeClr val="tx1"/>
                </a:solidFill>
                <a:latin typeface="+mn-lt"/>
              </a:rPr>
              <a:t>D</a:t>
            </a:r>
            <a:r>
              <a:rPr lang="en-US" sz="100" b="1" dirty="0" smtClean="0">
                <a:solidFill>
                  <a:schemeClr val="tx1"/>
                </a:solidFill>
                <a:latin typeface="+mn-lt"/>
              </a:rPr>
              <a:t> </a:t>
            </a:r>
            <a:r>
              <a:rPr lang="en-US" sz="2200" b="1" dirty="0" smtClean="0">
                <a:solidFill>
                  <a:schemeClr val="tx1"/>
                </a:solidFill>
                <a:latin typeface="+mn-lt"/>
              </a:rPr>
              <a:t>D</a:t>
            </a:r>
            <a:r>
              <a:rPr lang="en-US" sz="100" b="1" dirty="0" smtClean="0">
                <a:solidFill>
                  <a:schemeClr val="tx1"/>
                </a:solidFill>
                <a:latin typeface="+mn-lt"/>
              </a:rPr>
              <a:t> </a:t>
            </a:r>
            <a:r>
              <a:rPr lang="en-US" sz="2200" b="1" dirty="0" smtClean="0">
                <a:solidFill>
                  <a:schemeClr val="tx1"/>
                </a:solidFill>
                <a:latin typeface="+mn-lt"/>
              </a:rPr>
              <a:t>o</a:t>
            </a:r>
            <a:r>
              <a:rPr lang="en-US" sz="100" b="1" dirty="0" smtClean="0">
                <a:solidFill>
                  <a:schemeClr val="tx1"/>
                </a:solidFill>
                <a:latin typeface="+mn-lt"/>
              </a:rPr>
              <a:t> </a:t>
            </a:r>
            <a:r>
              <a:rPr lang="en-US" sz="2200" b="1" dirty="0" smtClean="0">
                <a:solidFill>
                  <a:schemeClr val="tx1"/>
                </a:solidFill>
                <a:latin typeface="+mn-lt"/>
              </a:rPr>
              <a:t>S</a:t>
            </a:r>
            <a:endParaRPr lang="en-US" sz="2200" b="1" dirty="0">
              <a:solidFill>
                <a:schemeClr val="tx1"/>
              </a:solidFill>
              <a:latin typeface="+mn-lt"/>
            </a:endParaRPr>
          </a:p>
          <a:p>
            <a:pPr>
              <a:spcBef>
                <a:spcPts val="1500"/>
              </a:spcBef>
              <a:buClr>
                <a:schemeClr val="tx2"/>
              </a:buClr>
              <a:buFont typeface="Arial" panose="020B0604020202020204" pitchFamily="34" charset="0"/>
              <a:buChar char="•"/>
              <a:defRPr/>
            </a:pPr>
            <a:r>
              <a:rPr lang="en-US" sz="2200" dirty="0">
                <a:latin typeface="+mn-lt"/>
              </a:rPr>
              <a:t>send queries with spoofed source address: target </a:t>
            </a:r>
            <a:r>
              <a:rPr lang="en-US" sz="2200" dirty="0" smtClean="0">
                <a:latin typeface="+mn-lt"/>
              </a:rPr>
              <a:t>I</a:t>
            </a:r>
            <a:r>
              <a:rPr lang="en-US" sz="100" dirty="0" smtClean="0">
                <a:latin typeface="+mn-lt"/>
              </a:rPr>
              <a:t> </a:t>
            </a:r>
            <a:r>
              <a:rPr lang="en-US" sz="2200" dirty="0" smtClean="0">
                <a:latin typeface="+mn-lt"/>
              </a:rPr>
              <a:t>P</a:t>
            </a:r>
            <a:endParaRPr lang="en-US" sz="2200" dirty="0">
              <a:latin typeface="+mn-lt"/>
            </a:endParaRPr>
          </a:p>
          <a:p>
            <a:pPr>
              <a:spcBef>
                <a:spcPts val="1500"/>
              </a:spcBef>
              <a:buClr>
                <a:schemeClr val="tx2"/>
              </a:buClr>
              <a:buFont typeface="Arial" panose="020B0604020202020204" pitchFamily="34" charset="0"/>
              <a:buChar char="•"/>
              <a:defRPr/>
            </a:pPr>
            <a:r>
              <a:rPr lang="en-US" sz="2200" dirty="0">
                <a:latin typeface="+mn-lt"/>
              </a:rPr>
              <a:t>requires </a:t>
            </a:r>
            <a:r>
              <a:rPr lang="en-US" sz="2200" dirty="0" smtClean="0">
                <a:latin typeface="+mn-lt"/>
              </a:rPr>
              <a:t>amplification</a:t>
            </a:r>
            <a:endParaRPr lang="en-US" sz="2200" dirty="0">
              <a:latin typeface="+mn-lt"/>
            </a:endParaRPr>
          </a:p>
        </p:txBody>
      </p:sp>
    </p:spTree>
    <p:extLst>
      <p:ext uri="{BB962C8B-B14F-4D97-AF65-F5344CB8AC3E}">
        <p14:creationId xmlns:p14="http://schemas.microsoft.com/office/powerpoint/2010/main" val="21299544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txBox="1">
            <a:spLocks noGrp="1"/>
          </p:cNvSpPr>
          <p:nvPr>
            <p:ph type="title"/>
          </p:nvPr>
        </p:nvSpPr>
        <p:spPr/>
        <p:txBody>
          <a:bodyPr/>
          <a:lstStyle/>
          <a:p>
            <a:pPr>
              <a:spcBef>
                <a:spcPct val="0"/>
              </a:spcBef>
              <a:buFont typeface="Times New Roman" panose="02020603050405020304" pitchFamily="18" charset="0"/>
              <a:buNone/>
            </a:pPr>
            <a:r>
              <a:rPr lang="en-IN" altLang="en-US" sz="3400" b="1"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Learning Objectives </a:t>
            </a:r>
            <a:r>
              <a:rPr lang="en-IN" altLang="en-US" sz="20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(5 of 7)</a:t>
            </a:r>
          </a:p>
        </p:txBody>
      </p:sp>
      <p:sp>
        <p:nvSpPr>
          <p:cNvPr id="3" name="Text Placeholder 2"/>
          <p:cNvSpPr>
            <a:spLocks noGrp="1"/>
          </p:cNvSpPr>
          <p:nvPr>
            <p:ph idx="1"/>
          </p:nvPr>
        </p:nvSpPr>
        <p:spPr/>
        <p:txBody>
          <a:bodyPr/>
          <a:lstStyle/>
          <a:p>
            <a:pPr marL="0" indent="0">
              <a:spcBef>
                <a:spcPts val="1500"/>
              </a:spcBef>
              <a:buFont typeface="Wingdings" charset="0"/>
              <a:buNone/>
              <a:defRPr/>
            </a:pPr>
            <a:r>
              <a:rPr lang="en-US" sz="2400" b="1" dirty="0">
                <a:solidFill>
                  <a:schemeClr val="tx2"/>
                </a:solidFill>
                <a:latin typeface="+mn-lt"/>
                <a:ea typeface="ＭＳ Ｐゴシック" charset="0"/>
              </a:rPr>
              <a:t>2.1</a:t>
            </a:r>
            <a:r>
              <a:rPr lang="en-US" sz="2400" b="1" dirty="0">
                <a:solidFill>
                  <a:schemeClr val="tx1"/>
                </a:solidFill>
                <a:latin typeface="+mn-lt"/>
                <a:ea typeface="ＭＳ Ｐゴシック" charset="0"/>
              </a:rPr>
              <a:t> </a:t>
            </a:r>
            <a:r>
              <a:rPr lang="en-US" sz="2400" dirty="0" smtClean="0">
                <a:solidFill>
                  <a:schemeClr val="tx1"/>
                </a:solidFill>
                <a:latin typeface="+mn-lt"/>
                <a:ea typeface="ＭＳ Ｐゴシック" charset="0"/>
              </a:rPr>
              <a:t>Principles </a:t>
            </a:r>
            <a:r>
              <a:rPr lang="en-US" sz="2400" dirty="0">
                <a:solidFill>
                  <a:schemeClr val="tx1"/>
                </a:solidFill>
                <a:latin typeface="+mn-lt"/>
                <a:ea typeface="ＭＳ Ｐゴシック" charset="0"/>
              </a:rPr>
              <a:t>of network applications</a:t>
            </a:r>
          </a:p>
          <a:p>
            <a:pPr marL="0" indent="0">
              <a:spcBef>
                <a:spcPts val="1500"/>
              </a:spcBef>
              <a:buFont typeface="Wingdings" charset="0"/>
              <a:buNone/>
              <a:defRPr/>
            </a:pPr>
            <a:r>
              <a:rPr lang="en-US" sz="2400" b="1" dirty="0">
                <a:solidFill>
                  <a:schemeClr val="tx2"/>
                </a:solidFill>
                <a:latin typeface="+mn-lt"/>
                <a:ea typeface="ＭＳ Ｐゴシック" charset="0"/>
              </a:rPr>
              <a:t>2.2 </a:t>
            </a:r>
            <a:r>
              <a:rPr lang="en-US" sz="2400" dirty="0">
                <a:latin typeface="+mn-lt"/>
                <a:ea typeface="ＭＳ Ｐゴシック" charset="0"/>
              </a:rPr>
              <a:t>Web and </a:t>
            </a:r>
            <a:r>
              <a:rPr lang="en-US" sz="2400" dirty="0" smtClean="0">
                <a:latin typeface="+mn-lt"/>
                <a:ea typeface="ＭＳ Ｐゴシック" charset="0"/>
              </a:rPr>
              <a:t>H</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2.3</a:t>
            </a:r>
            <a:r>
              <a:rPr lang="en-US" sz="2400" dirty="0">
                <a:latin typeface="+mn-lt"/>
                <a:ea typeface="ＭＳ Ｐゴシック" charset="0"/>
              </a:rPr>
              <a:t> electronic mail</a:t>
            </a:r>
          </a:p>
          <a:p>
            <a:pPr marL="741600" lvl="1" indent="-284400">
              <a:spcBef>
                <a:spcPts val="600"/>
              </a:spcBef>
              <a:buFont typeface="Arial" panose="020B0604020202020204" pitchFamily="34" charset="0"/>
              <a:buChar char="−"/>
              <a:defRPr/>
            </a:pPr>
            <a:r>
              <a:rPr lang="en-US" sz="2400" dirty="0" smtClean="0">
                <a:latin typeface="+mn-lt"/>
                <a:ea typeface="ＭＳ Ｐゴシック" charset="0"/>
              </a:rPr>
              <a:t>S</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r>
              <a:rPr lang="en-US" sz="2400" dirty="0">
                <a:latin typeface="+mn-lt"/>
                <a:ea typeface="ＭＳ Ｐゴシック" charset="0"/>
              </a:rPr>
              <a:t>, </a:t>
            </a:r>
            <a:r>
              <a:rPr lang="en-US" sz="2400" dirty="0" smtClean="0">
                <a:latin typeface="+mn-lt"/>
                <a:ea typeface="ＭＳ Ｐゴシック" charset="0"/>
              </a:rPr>
              <a:t>P</a:t>
            </a:r>
            <a:r>
              <a:rPr lang="en-US" sz="100" dirty="0" smtClean="0">
                <a:latin typeface="+mn-lt"/>
                <a:ea typeface="ＭＳ Ｐゴシック" charset="0"/>
              </a:rPr>
              <a:t> </a:t>
            </a:r>
            <a:r>
              <a:rPr lang="en-US" sz="2400" dirty="0" smtClean="0">
                <a:latin typeface="+mn-lt"/>
                <a:ea typeface="ＭＳ Ｐゴシック" charset="0"/>
              </a:rPr>
              <a:t>O</a:t>
            </a:r>
            <a:r>
              <a:rPr lang="en-US" sz="100" dirty="0" smtClean="0">
                <a:latin typeface="+mn-lt"/>
                <a:ea typeface="ＭＳ Ｐゴシック" charset="0"/>
              </a:rPr>
              <a:t> </a:t>
            </a:r>
            <a:r>
              <a:rPr lang="en-US" sz="2400" dirty="0" smtClean="0">
                <a:latin typeface="+mn-lt"/>
                <a:ea typeface="ＭＳ Ｐゴシック" charset="0"/>
              </a:rPr>
              <a:t>P3</a:t>
            </a:r>
            <a:r>
              <a:rPr lang="en-US" sz="2400" dirty="0">
                <a:latin typeface="+mn-lt"/>
                <a:ea typeface="ＭＳ Ｐゴシック" charset="0"/>
              </a:rPr>
              <a:t>, </a:t>
            </a:r>
            <a:r>
              <a:rPr lang="en-US" sz="2400" dirty="0" smtClean="0">
                <a:latin typeface="+mn-lt"/>
                <a:ea typeface="ＭＳ Ｐゴシック" charset="0"/>
              </a:rPr>
              <a:t>I</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A</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2.4</a:t>
            </a:r>
            <a:r>
              <a:rPr lang="en-US" sz="2400" dirty="0">
                <a:latin typeface="+mn-lt"/>
                <a:ea typeface="ＭＳ Ｐゴシック" charset="0"/>
              </a:rPr>
              <a:t> </a:t>
            </a:r>
            <a:r>
              <a:rPr lang="en-US" sz="2400" dirty="0" smtClean="0">
                <a:latin typeface="+mn-lt"/>
                <a:ea typeface="ＭＳ Ｐゴシック" charset="0"/>
              </a:rPr>
              <a:t>D</a:t>
            </a:r>
            <a:r>
              <a:rPr lang="en-US" sz="100" dirty="0" smtClean="0">
                <a:latin typeface="+mn-lt"/>
                <a:ea typeface="ＭＳ Ｐゴシック" charset="0"/>
              </a:rPr>
              <a:t> </a:t>
            </a:r>
            <a:r>
              <a:rPr lang="en-US" sz="2400" dirty="0" smtClean="0">
                <a:latin typeface="+mn-lt"/>
                <a:ea typeface="ＭＳ Ｐゴシック" charset="0"/>
              </a:rPr>
              <a:t>N</a:t>
            </a:r>
            <a:r>
              <a:rPr lang="en-US" sz="100" dirty="0" smtClean="0">
                <a:latin typeface="+mn-lt"/>
                <a:ea typeface="ＭＳ Ｐゴシック" charset="0"/>
              </a:rPr>
              <a:t> </a:t>
            </a:r>
            <a:r>
              <a:rPr lang="en-US" sz="2400" dirty="0" smtClean="0">
                <a:latin typeface="+mn-lt"/>
                <a:ea typeface="ＭＳ Ｐゴシック" charset="0"/>
              </a:rPr>
              <a:t>S</a:t>
            </a:r>
            <a:endParaRPr lang="en-US" sz="2400" dirty="0">
              <a:latin typeface="+mn-lt"/>
              <a:ea typeface="ＭＳ Ｐゴシック" charset="0"/>
            </a:endParaRPr>
          </a:p>
          <a:p>
            <a:pPr marL="0" indent="0">
              <a:spcBef>
                <a:spcPts val="1500"/>
              </a:spcBef>
              <a:buFont typeface="Wingdings" panose="05000000000000000000" pitchFamily="2" charset="2"/>
              <a:buNone/>
              <a:defRPr/>
            </a:pPr>
            <a:r>
              <a:rPr lang="en-US" altLang="en-US" sz="2400" b="1" dirty="0">
                <a:solidFill>
                  <a:schemeClr val="tx2"/>
                </a:solidFill>
                <a:latin typeface="+mn-lt"/>
              </a:rPr>
              <a:t>2.5</a:t>
            </a:r>
            <a:r>
              <a:rPr lang="en-US" altLang="en-US" sz="2400" dirty="0">
                <a:latin typeface="+mn-lt"/>
              </a:rPr>
              <a:t> </a:t>
            </a:r>
            <a:r>
              <a:rPr lang="en-US" altLang="en-US" sz="2400" b="1" dirty="0" smtClean="0">
                <a:latin typeface="+mn-lt"/>
              </a:rPr>
              <a:t>P</a:t>
            </a:r>
            <a:r>
              <a:rPr lang="en-US" altLang="en-US" sz="100" b="1" dirty="0" smtClean="0">
                <a:latin typeface="+mn-lt"/>
              </a:rPr>
              <a:t> </a:t>
            </a:r>
            <a:r>
              <a:rPr lang="en-US" altLang="en-US" sz="2400" b="1" dirty="0" smtClean="0">
                <a:latin typeface="+mn-lt"/>
              </a:rPr>
              <a:t>2</a:t>
            </a:r>
            <a:r>
              <a:rPr lang="en-US" altLang="en-US" sz="100" b="1" dirty="0" smtClean="0">
                <a:latin typeface="+mn-lt"/>
              </a:rPr>
              <a:t> </a:t>
            </a:r>
            <a:r>
              <a:rPr lang="en-US" altLang="en-US" sz="2400" b="1" dirty="0" smtClean="0">
                <a:latin typeface="+mn-lt"/>
              </a:rPr>
              <a:t>P </a:t>
            </a:r>
            <a:r>
              <a:rPr lang="en-US" altLang="en-US" sz="2400" b="1" dirty="0">
                <a:latin typeface="+mn-lt"/>
              </a:rPr>
              <a:t>applications</a:t>
            </a:r>
          </a:p>
          <a:p>
            <a:pPr marL="0" indent="0">
              <a:spcBef>
                <a:spcPts val="1500"/>
              </a:spcBef>
              <a:buFont typeface="Wingdings" panose="05000000000000000000" pitchFamily="2" charset="2"/>
              <a:buNone/>
              <a:defRPr/>
            </a:pPr>
            <a:r>
              <a:rPr lang="en-US" altLang="en-US" sz="2400" b="1" dirty="0">
                <a:solidFill>
                  <a:schemeClr val="tx2"/>
                </a:solidFill>
                <a:latin typeface="+mn-lt"/>
              </a:rPr>
              <a:t>2.6</a:t>
            </a:r>
            <a:r>
              <a:rPr lang="en-US" altLang="en-US" sz="2400" dirty="0">
                <a:latin typeface="+mn-lt"/>
              </a:rPr>
              <a:t> video streaming and content distribution networks</a:t>
            </a:r>
          </a:p>
          <a:p>
            <a:pPr marL="0" indent="0">
              <a:spcBef>
                <a:spcPts val="1500"/>
              </a:spcBef>
              <a:buFont typeface="Wingdings" panose="05000000000000000000" pitchFamily="2" charset="2"/>
              <a:buNone/>
              <a:defRPr/>
            </a:pPr>
            <a:r>
              <a:rPr lang="en-US" altLang="en-US" sz="2400" b="1" dirty="0">
                <a:solidFill>
                  <a:schemeClr val="tx2"/>
                </a:solidFill>
                <a:latin typeface="+mn-lt"/>
              </a:rPr>
              <a:t>2.7</a:t>
            </a:r>
            <a:r>
              <a:rPr lang="en-US" altLang="en-US" sz="2400" dirty="0">
                <a:latin typeface="+mn-lt"/>
              </a:rPr>
              <a:t> socket programming with </a:t>
            </a:r>
            <a:r>
              <a:rPr lang="en-US" altLang="en-US" sz="2400" dirty="0" smtClean="0">
                <a:latin typeface="+mn-lt"/>
              </a:rPr>
              <a:t>U</a:t>
            </a:r>
            <a:r>
              <a:rPr lang="en-US" altLang="en-US" sz="100" dirty="0" smtClean="0">
                <a:latin typeface="+mn-lt"/>
              </a:rPr>
              <a:t> </a:t>
            </a:r>
            <a:r>
              <a:rPr lang="en-US" altLang="en-US" sz="2400" dirty="0" smtClean="0">
                <a:latin typeface="+mn-lt"/>
              </a:rPr>
              <a:t>D</a:t>
            </a:r>
            <a:r>
              <a:rPr lang="en-US" altLang="en-US" sz="100" dirty="0" smtClean="0">
                <a:latin typeface="+mn-lt"/>
              </a:rPr>
              <a:t> </a:t>
            </a:r>
            <a:r>
              <a:rPr lang="en-US" altLang="en-US" sz="2400" dirty="0" smtClean="0">
                <a:latin typeface="+mn-lt"/>
              </a:rPr>
              <a:t>P </a:t>
            </a:r>
            <a:r>
              <a:rPr lang="en-US" altLang="en-US" sz="2400" dirty="0">
                <a:latin typeface="+mn-lt"/>
              </a:rPr>
              <a:t>and </a:t>
            </a:r>
            <a:r>
              <a:rPr lang="en-US" altLang="en-US" sz="2400" dirty="0" smtClean="0">
                <a:latin typeface="+mn-lt"/>
              </a:rPr>
              <a:t>T</a:t>
            </a:r>
            <a:r>
              <a:rPr lang="en-US" altLang="en-US" sz="100" dirty="0" smtClean="0">
                <a:latin typeface="+mn-lt"/>
              </a:rPr>
              <a:t> </a:t>
            </a:r>
            <a:r>
              <a:rPr lang="en-US" altLang="en-US" sz="2400" dirty="0" smtClean="0">
                <a:latin typeface="+mn-lt"/>
              </a:rPr>
              <a:t>C</a:t>
            </a:r>
            <a:r>
              <a:rPr lang="en-US" altLang="en-US" sz="100" dirty="0" smtClean="0">
                <a:latin typeface="+mn-lt"/>
              </a:rPr>
              <a:t> </a:t>
            </a:r>
            <a:r>
              <a:rPr lang="en-US" altLang="en-US" sz="2400" dirty="0" smtClean="0">
                <a:latin typeface="+mn-lt"/>
              </a:rPr>
              <a:t>P</a:t>
            </a:r>
            <a:endParaRPr lang="en-US" altLang="en-US" sz="2400" dirty="0">
              <a:latin typeface="+mn-lt"/>
            </a:endParaRPr>
          </a:p>
        </p:txBody>
      </p:sp>
    </p:spTree>
    <p:extLst>
      <p:ext uri="{BB962C8B-B14F-4D97-AF65-F5344CB8AC3E}">
        <p14:creationId xmlns:p14="http://schemas.microsoft.com/office/powerpoint/2010/main" val="1089446185"/>
      </p:ext>
    </p:extLst>
  </p:cSld>
  <p:clrMapOvr>
    <a:masterClrMapping/>
  </p:clrMapOvr>
  <p:transition spd="slow"/>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Pure P2P Architecture</a:t>
            </a:r>
          </a:p>
        </p:txBody>
      </p:sp>
      <p:sp>
        <p:nvSpPr>
          <p:cNvPr id="3" name="Text Placeholder 2"/>
          <p:cNvSpPr>
            <a:spLocks noGrp="1"/>
          </p:cNvSpPr>
          <p:nvPr>
            <p:ph type="body" idx="1"/>
          </p:nvPr>
        </p:nvSpPr>
        <p:spPr>
          <a:xfrm>
            <a:off x="457200" y="1600200"/>
            <a:ext cx="4395019" cy="2612916"/>
          </a:xfrm>
        </p:spPr>
        <p:txBody>
          <a:bodyPr/>
          <a:lstStyle/>
          <a:p>
            <a:r>
              <a:rPr lang="en-US" altLang="en-US" sz="2400" b="1" dirty="0">
                <a:latin typeface="+mn-lt"/>
                <a:ea typeface="ＭＳ Ｐゴシック" charset="-128"/>
              </a:rPr>
              <a:t>no</a:t>
            </a:r>
            <a:r>
              <a:rPr lang="en-US" altLang="en-US" sz="2400" dirty="0">
                <a:latin typeface="+mn-lt"/>
                <a:ea typeface="ＭＳ Ｐゴシック" charset="-128"/>
              </a:rPr>
              <a:t> always-on server</a:t>
            </a:r>
          </a:p>
          <a:p>
            <a:r>
              <a:rPr lang="en-US" altLang="en-US" sz="2400" dirty="0">
                <a:latin typeface="+mn-lt"/>
                <a:ea typeface="ＭＳ Ｐゴシック" charset="-128"/>
              </a:rPr>
              <a:t>arbitrary end systems directly communicate</a:t>
            </a:r>
          </a:p>
          <a:p>
            <a:r>
              <a:rPr lang="en-US" altLang="en-US" sz="2400" dirty="0">
                <a:latin typeface="+mn-lt"/>
                <a:ea typeface="ＭＳ Ｐゴシック" charset="-128"/>
              </a:rPr>
              <a:t>peers are intermittently connected and change </a:t>
            </a:r>
            <a:r>
              <a:rPr lang="en-US" altLang="en-US" sz="2400" dirty="0" smtClean="0">
                <a:latin typeface="+mn-lt"/>
                <a:ea typeface="ＭＳ Ｐゴシック" charset="-128"/>
              </a:rPr>
              <a:t>I</a:t>
            </a:r>
            <a:r>
              <a:rPr lang="en-US" altLang="en-US" sz="100" dirty="0" smtClean="0">
                <a:latin typeface="+mn-lt"/>
                <a:ea typeface="ＭＳ Ｐゴシック" charset="-128"/>
              </a:rPr>
              <a:t> </a:t>
            </a:r>
            <a:r>
              <a:rPr lang="en-US" altLang="en-US" sz="2400" dirty="0" smtClean="0">
                <a:latin typeface="+mn-lt"/>
                <a:ea typeface="ＭＳ Ｐゴシック" charset="-128"/>
              </a:rPr>
              <a:t>P addresses</a:t>
            </a:r>
            <a:endParaRPr lang="en-US" altLang="en-US" sz="2400" i="1" dirty="0">
              <a:solidFill>
                <a:srgbClr val="000099"/>
              </a:solidFill>
              <a:latin typeface="+mn-lt"/>
              <a:ea typeface="ＭＳ Ｐゴシック" charset="-128"/>
            </a:endParaRPr>
          </a:p>
        </p:txBody>
      </p:sp>
      <p:sp>
        <p:nvSpPr>
          <p:cNvPr id="6" name="Text Placeholder 5"/>
          <p:cNvSpPr>
            <a:spLocks noGrp="1"/>
          </p:cNvSpPr>
          <p:nvPr>
            <p:ph type="body" idx="2"/>
          </p:nvPr>
        </p:nvSpPr>
        <p:spPr>
          <a:xfrm>
            <a:off x="457200" y="4213116"/>
            <a:ext cx="4395019" cy="2163763"/>
          </a:xfrm>
        </p:spPr>
        <p:txBody>
          <a:bodyPr/>
          <a:lstStyle/>
          <a:p>
            <a:pPr marL="0" indent="0">
              <a:buFont typeface="Wingdings" panose="05000000000000000000" pitchFamily="2" charset="2"/>
              <a:buNone/>
            </a:pPr>
            <a:r>
              <a:rPr lang="en-US" altLang="en-US" sz="2400" b="1" dirty="0">
                <a:solidFill>
                  <a:schemeClr val="tx1"/>
                </a:solidFill>
                <a:latin typeface="+mn-lt"/>
                <a:ea typeface="ＭＳ Ｐゴシック" charset="-128"/>
              </a:rPr>
              <a:t>examples:</a:t>
            </a:r>
          </a:p>
          <a:p>
            <a:pPr lvl="1"/>
            <a:r>
              <a:rPr lang="en-US" altLang="en-US" sz="2400" dirty="0">
                <a:latin typeface="+mn-lt"/>
                <a:ea typeface="ＭＳ Ｐゴシック" charset="-128"/>
              </a:rPr>
              <a:t>file distribution (BitTorrent)</a:t>
            </a:r>
          </a:p>
          <a:p>
            <a:pPr lvl="1"/>
            <a:r>
              <a:rPr lang="en-US" altLang="en-US" sz="2400" dirty="0">
                <a:latin typeface="+mn-lt"/>
                <a:ea typeface="ＭＳ Ｐゴシック" charset="-128"/>
              </a:rPr>
              <a:t>Streaming (KanKan)</a:t>
            </a:r>
          </a:p>
          <a:p>
            <a:pPr lvl="1"/>
            <a:r>
              <a:rPr lang="en-US" altLang="en-US" sz="2400" dirty="0">
                <a:latin typeface="+mn-lt"/>
                <a:ea typeface="ＭＳ Ｐゴシック" charset="-128"/>
              </a:rPr>
              <a:t>VoIP (Skype</a:t>
            </a:r>
            <a:r>
              <a:rPr lang="en-US" altLang="en-US" sz="2400" dirty="0" smtClean="0">
                <a:latin typeface="+mn-lt"/>
                <a:ea typeface="ＭＳ Ｐゴシック" charset="-128"/>
              </a:rPr>
              <a:t>)</a:t>
            </a:r>
            <a:endParaRPr lang="en-US" altLang="en-US" sz="2400" dirty="0">
              <a:latin typeface="+mn-lt"/>
              <a:ea typeface="ＭＳ Ｐゴシック" charset="-128"/>
            </a:endParaRPr>
          </a:p>
        </p:txBody>
      </p:sp>
      <p:pic>
        <p:nvPicPr>
          <p:cNvPr id="4" name="Picture 3" descr="A network consists of five linked groups, as follows. Mobile network, national or global I S P, local or regional I S P, home network, enterprise network. A car in the mobile network is connected to a laptop in the home network, which is connected to a P C in the institutional network. A P C in the home network is connected to a laptop in the institutional network."/>
          <p:cNvPicPr>
            <a:picLocks noChangeAspect="1"/>
          </p:cNvPicPr>
          <p:nvPr/>
        </p:nvPicPr>
        <p:blipFill>
          <a:blip r:embed="rId2"/>
          <a:stretch>
            <a:fillRect/>
          </a:stretch>
        </p:blipFill>
        <p:spPr>
          <a:xfrm>
            <a:off x="5159831" y="1650946"/>
            <a:ext cx="3523793" cy="4535817"/>
          </a:xfrm>
          <a:prstGeom prst="rect">
            <a:avLst/>
          </a:prstGeom>
        </p:spPr>
      </p:pic>
    </p:spTree>
    <p:extLst>
      <p:ext uri="{BB962C8B-B14F-4D97-AF65-F5344CB8AC3E}">
        <p14:creationId xmlns:p14="http://schemas.microsoft.com/office/powerpoint/2010/main" val="155920371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File Distribution: Client-Server </a:t>
            </a:r>
            <a:r>
              <a:rPr lang="fr-FR" dirty="0" smtClean="0"/>
              <a:t>v</a:t>
            </a:r>
            <a:r>
              <a:rPr lang="fr-FR" sz="100" dirty="0" smtClean="0">
                <a:solidFill>
                  <a:schemeClr val="bg1"/>
                </a:solidFill>
              </a:rPr>
              <a:t>ersu</a:t>
            </a:r>
            <a:r>
              <a:rPr lang="fr-FR" dirty="0" smtClean="0"/>
              <a:t>s </a:t>
            </a:r>
            <a:r>
              <a:rPr lang="fr-FR" dirty="0"/>
              <a:t>P2P</a:t>
            </a:r>
            <a:endParaRPr lang="en-US" dirty="0"/>
          </a:p>
        </p:txBody>
      </p:sp>
      <p:sp>
        <p:nvSpPr>
          <p:cNvPr id="3" name="Text Placeholder 2"/>
          <p:cNvSpPr>
            <a:spLocks noGrp="1"/>
          </p:cNvSpPr>
          <p:nvPr>
            <p:ph type="body" idx="1"/>
          </p:nvPr>
        </p:nvSpPr>
        <p:spPr>
          <a:xfrm>
            <a:off x="457200" y="1600201"/>
            <a:ext cx="8229600" cy="1306286"/>
          </a:xfrm>
        </p:spPr>
        <p:txBody>
          <a:bodyPr/>
          <a:lstStyle/>
          <a:p>
            <a:pPr marL="0" indent="0">
              <a:buFont typeface="Wingdings" panose="05000000000000000000" pitchFamily="2" charset="2"/>
              <a:buNone/>
            </a:pPr>
            <a:r>
              <a:rPr lang="en-US" altLang="en-US" sz="2400" b="1" dirty="0">
                <a:solidFill>
                  <a:schemeClr val="tx1"/>
                </a:solidFill>
                <a:latin typeface="+mn-lt"/>
                <a:ea typeface="ＭＳ Ｐゴシック" charset="-128"/>
              </a:rPr>
              <a:t>Question:</a:t>
            </a:r>
            <a:r>
              <a:rPr lang="en-US" altLang="en-US" sz="2400" dirty="0">
                <a:latin typeface="+mn-lt"/>
                <a:ea typeface="ＭＳ Ｐゴシック" charset="-128"/>
              </a:rPr>
              <a:t> how much time to distribute file (size </a:t>
            </a:r>
            <a:r>
              <a:rPr lang="en-US" altLang="en-US" sz="2400" i="1" dirty="0">
                <a:latin typeface="+mn-lt"/>
                <a:ea typeface="ＭＳ Ｐゴシック" charset="-128"/>
              </a:rPr>
              <a:t>F</a:t>
            </a:r>
            <a:r>
              <a:rPr lang="en-US" altLang="en-US" sz="2400" dirty="0">
                <a:latin typeface="+mn-lt"/>
                <a:ea typeface="ＭＳ Ｐゴシック" charset="-128"/>
              </a:rPr>
              <a:t>) from one server to </a:t>
            </a:r>
            <a:r>
              <a:rPr lang="en-US" altLang="en-US" sz="2400" i="1" dirty="0">
                <a:latin typeface="+mn-lt"/>
                <a:ea typeface="ＭＳ Ｐゴシック" charset="-128"/>
              </a:rPr>
              <a:t>N </a:t>
            </a:r>
            <a:r>
              <a:rPr lang="en-US" altLang="en-US" sz="2400" b="1" dirty="0" smtClean="0">
                <a:latin typeface="+mn-lt"/>
                <a:ea typeface="ＭＳ Ｐゴシック" charset="-128"/>
              </a:rPr>
              <a:t>peers</a:t>
            </a:r>
            <a:r>
              <a:rPr lang="en-US" altLang="en-US" sz="2400" dirty="0">
                <a:latin typeface="+mn-lt"/>
                <a:ea typeface="ＭＳ Ｐゴシック" charset="-128"/>
              </a:rPr>
              <a:t>?</a:t>
            </a:r>
          </a:p>
          <a:p>
            <a:pPr lvl="1"/>
            <a:r>
              <a:rPr lang="en-US" altLang="en-US" sz="2400" dirty="0">
                <a:latin typeface="+mn-lt"/>
                <a:ea typeface="ＭＳ Ｐゴシック" charset="-128"/>
              </a:rPr>
              <a:t>peer upload/download capacity is limited </a:t>
            </a:r>
            <a:r>
              <a:rPr lang="en-US" altLang="en-US" sz="2400" dirty="0" smtClean="0">
                <a:latin typeface="+mn-lt"/>
                <a:ea typeface="ＭＳ Ｐゴシック" charset="-128"/>
              </a:rPr>
              <a:t>resource</a:t>
            </a:r>
            <a:endParaRPr lang="en-US" altLang="en-US" sz="2400" dirty="0">
              <a:latin typeface="+mn-lt"/>
              <a:ea typeface="ＭＳ Ｐゴシック" charset="-128"/>
            </a:endParaRPr>
          </a:p>
        </p:txBody>
      </p:sp>
      <p:pic>
        <p:nvPicPr>
          <p:cNvPr id="5" name="Picture 4" descr="A diagram of file distribution has a center, with 5 arrow connections linking to other parts. The center is a network, with abundant bandwidth. From the network, an arrow points out, d sub N. From outside the network, an arrow points in to the network, u sub N. From a server outside the network, an arrow points to the network, u sub S. u sub S is the server upload capacity. Beside the server is a cylinder, file size F. From the network, an arrow points to a P C, d sub 1. From the P C, an arrow points to the network, u sub 1. From the network, an arrow points to a P C, d sub 2. From the P C, an arrow points to the network, u sub 2. From the network, an arrow points to a P C, d sub i. d sub i is peer i download capacity. From the P C, an arrow points to the network, u sub i. u sub i is peer i upload capacity."/>
          <p:cNvPicPr>
            <a:picLocks noChangeAspect="1"/>
          </p:cNvPicPr>
          <p:nvPr/>
        </p:nvPicPr>
        <p:blipFill>
          <a:blip r:embed="rId2"/>
          <a:stretch>
            <a:fillRect/>
          </a:stretch>
        </p:blipFill>
        <p:spPr>
          <a:xfrm>
            <a:off x="656366" y="3065274"/>
            <a:ext cx="7831268" cy="3175737"/>
          </a:xfrm>
          <a:prstGeom prst="rect">
            <a:avLst/>
          </a:prstGeom>
        </p:spPr>
      </p:pic>
    </p:spTree>
    <p:extLst>
      <p:ext uri="{BB962C8B-B14F-4D97-AF65-F5344CB8AC3E}">
        <p14:creationId xmlns:p14="http://schemas.microsoft.com/office/powerpoint/2010/main" val="10833564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Distribution Time: Client-Server</a:t>
            </a:r>
          </a:p>
        </p:txBody>
      </p:sp>
      <p:sp>
        <p:nvSpPr>
          <p:cNvPr id="7" name="Text Placeholder 6"/>
          <p:cNvSpPr>
            <a:spLocks noGrp="1"/>
          </p:cNvSpPr>
          <p:nvPr>
            <p:ph type="body" idx="1"/>
          </p:nvPr>
        </p:nvSpPr>
        <p:spPr>
          <a:xfrm>
            <a:off x="457201" y="1600201"/>
            <a:ext cx="3624942" cy="917358"/>
          </a:xfrm>
        </p:spPr>
        <p:txBody>
          <a:bodyPr/>
          <a:lstStyle/>
          <a:p>
            <a:pPr>
              <a:buClr>
                <a:schemeClr val="tx2"/>
              </a:buClr>
            </a:pPr>
            <a:r>
              <a:rPr lang="en-US" altLang="en-US" sz="1800" b="1" dirty="0">
                <a:solidFill>
                  <a:schemeClr val="tx1"/>
                </a:solidFill>
                <a:latin typeface="+mn-lt"/>
                <a:ea typeface="ＭＳ Ｐゴシック" charset="-128"/>
              </a:rPr>
              <a:t>server transmission:</a:t>
            </a:r>
            <a:r>
              <a:rPr lang="en-US" altLang="en-US" sz="1800" i="1" dirty="0">
                <a:solidFill>
                  <a:srgbClr val="CC0000"/>
                </a:solidFill>
                <a:latin typeface="+mn-lt"/>
                <a:ea typeface="ＭＳ Ｐゴシック" charset="-128"/>
              </a:rPr>
              <a:t> </a:t>
            </a:r>
            <a:r>
              <a:rPr lang="en-US" altLang="en-US" sz="1800" dirty="0">
                <a:latin typeface="+mn-lt"/>
                <a:ea typeface="ＭＳ Ｐゴシック" charset="-128"/>
              </a:rPr>
              <a:t>must</a:t>
            </a:r>
            <a:r>
              <a:rPr lang="en-US" altLang="en-US" sz="1800" i="1" dirty="0">
                <a:solidFill>
                  <a:srgbClr val="CC0000"/>
                </a:solidFill>
                <a:latin typeface="+mn-lt"/>
                <a:ea typeface="ＭＳ Ｐゴシック" charset="-128"/>
              </a:rPr>
              <a:t> </a:t>
            </a:r>
            <a:r>
              <a:rPr lang="en-US" altLang="en-US" sz="1800" dirty="0">
                <a:latin typeface="+mn-lt"/>
                <a:ea typeface="ＭＳ Ｐゴシック" charset="-128"/>
              </a:rPr>
              <a:t>sequentially send (upload) </a:t>
            </a:r>
            <a:r>
              <a:rPr lang="en-US" altLang="en-US" sz="1800" i="1" dirty="0">
                <a:latin typeface="+mn-lt"/>
                <a:ea typeface="ＭＳ Ｐゴシック" charset="-128"/>
              </a:rPr>
              <a:t>N </a:t>
            </a:r>
            <a:r>
              <a:rPr lang="en-US" altLang="en-US" sz="1800" dirty="0">
                <a:latin typeface="+mn-lt"/>
                <a:ea typeface="ＭＳ Ｐゴシック" charset="-128"/>
              </a:rPr>
              <a:t>file</a:t>
            </a:r>
            <a:r>
              <a:rPr lang="en-US" altLang="en-US" sz="1800" i="1" dirty="0">
                <a:latin typeface="+mn-lt"/>
                <a:ea typeface="ＭＳ Ｐゴシック" charset="-128"/>
              </a:rPr>
              <a:t> </a:t>
            </a:r>
            <a:r>
              <a:rPr lang="en-US" altLang="en-US" sz="1800" dirty="0">
                <a:latin typeface="+mn-lt"/>
                <a:ea typeface="ＭＳ Ｐゴシック" charset="-128"/>
              </a:rPr>
              <a:t>copies</a:t>
            </a:r>
            <a:r>
              <a:rPr lang="en-US" altLang="en-US" sz="1800" dirty="0" smtClean="0">
                <a:latin typeface="+mn-lt"/>
                <a:ea typeface="ＭＳ Ｐゴシック" charset="-128"/>
              </a:rPr>
              <a:t>:</a:t>
            </a:r>
            <a:endParaRPr lang="en-US" altLang="en-US" sz="1800" dirty="0">
              <a:latin typeface="+mn-lt"/>
              <a:ea typeface="ＭＳ Ｐゴシック" charset="-128"/>
            </a:endParaRPr>
          </a:p>
        </p:txBody>
      </p:sp>
      <p:sp>
        <p:nvSpPr>
          <p:cNvPr id="8" name="Content Placeholder 7"/>
          <p:cNvSpPr>
            <a:spLocks noGrp="1"/>
          </p:cNvSpPr>
          <p:nvPr>
            <p:ph sz="quarter" idx="13"/>
          </p:nvPr>
        </p:nvSpPr>
        <p:spPr>
          <a:xfrm>
            <a:off x="457200" y="2588310"/>
            <a:ext cx="3265714" cy="367164"/>
          </a:xfrm>
        </p:spPr>
        <p:txBody>
          <a:bodyPr anchor="ctr"/>
          <a:lstStyle/>
          <a:p>
            <a:pPr marL="741600" indent="-285750">
              <a:spcBef>
                <a:spcPts val="600"/>
              </a:spcBef>
              <a:buClr>
                <a:schemeClr val="tx2"/>
              </a:buClr>
              <a:buFont typeface="Arial" panose="020B0604020202020204" pitchFamily="34" charset="0"/>
              <a:buChar char="−"/>
            </a:pPr>
            <a:r>
              <a:rPr lang="en-US" altLang="en-US" sz="1800" dirty="0">
                <a:latin typeface="+mn-lt"/>
                <a:ea typeface="ＭＳ Ｐゴシック" charset="-128"/>
              </a:rPr>
              <a:t>time to send one copy:</a:t>
            </a:r>
            <a:endParaRPr lang="en-US" sz="1800" dirty="0">
              <a:latin typeface="+mn-lt"/>
            </a:endParaRPr>
          </a:p>
        </p:txBody>
      </p:sp>
      <p:graphicFrame>
        <p:nvGraphicFramePr>
          <p:cNvPr id="13" name="Object 12" descr="Start fraction F over u sub s end fraction."/>
          <p:cNvGraphicFramePr>
            <a:graphicFrameLocks noChangeAspect="1"/>
          </p:cNvGraphicFramePr>
          <p:nvPr>
            <p:extLst>
              <p:ext uri="{D42A27DB-BD31-4B8C-83A1-F6EECF244321}">
                <p14:modId xmlns:p14="http://schemas.microsoft.com/office/powerpoint/2010/main" val="4134540280"/>
              </p:ext>
            </p:extLst>
          </p:nvPr>
        </p:nvGraphicFramePr>
        <p:xfrm>
          <a:off x="3657605" y="2547273"/>
          <a:ext cx="261239" cy="522478"/>
        </p:xfrm>
        <a:graphic>
          <a:graphicData uri="http://schemas.openxmlformats.org/presentationml/2006/ole">
            <mc:AlternateContent xmlns:mc="http://schemas.openxmlformats.org/markup-compatibility/2006">
              <mc:Choice xmlns:v="urn:schemas-microsoft-com:vml" Requires="v">
                <p:oleObj spid="_x0000_s136850" name="Equation" r:id="rId3" imgW="215640" imgH="431640" progId="Equation.DSMT4">
                  <p:embed/>
                </p:oleObj>
              </mc:Choice>
              <mc:Fallback>
                <p:oleObj name="Equation" r:id="rId3" imgW="215640" imgH="431640" progId="Equation.DSMT4">
                  <p:embed/>
                  <p:pic>
                    <p:nvPicPr>
                      <p:cNvPr id="0" name=""/>
                      <p:cNvPicPr/>
                      <p:nvPr/>
                    </p:nvPicPr>
                    <p:blipFill>
                      <a:blip r:embed="rId4"/>
                      <a:stretch>
                        <a:fillRect/>
                      </a:stretch>
                    </p:blipFill>
                    <p:spPr>
                      <a:xfrm>
                        <a:off x="3657605" y="2547273"/>
                        <a:ext cx="261239" cy="522478"/>
                      </a:xfrm>
                      <a:prstGeom prst="rect">
                        <a:avLst/>
                      </a:prstGeom>
                    </p:spPr>
                  </p:pic>
                </p:oleObj>
              </mc:Fallback>
            </mc:AlternateContent>
          </a:graphicData>
        </a:graphic>
      </p:graphicFrame>
      <p:sp>
        <p:nvSpPr>
          <p:cNvPr id="9" name="Content Placeholder 8"/>
          <p:cNvSpPr>
            <a:spLocks noGrp="1"/>
          </p:cNvSpPr>
          <p:nvPr>
            <p:ph sz="quarter" idx="14"/>
          </p:nvPr>
        </p:nvSpPr>
        <p:spPr>
          <a:xfrm>
            <a:off x="457201" y="3215598"/>
            <a:ext cx="3265714" cy="289605"/>
          </a:xfrm>
        </p:spPr>
        <p:txBody>
          <a:bodyPr anchor="ctr"/>
          <a:lstStyle/>
          <a:p>
            <a:pPr marL="741600" indent="-285750">
              <a:spcBef>
                <a:spcPts val="600"/>
              </a:spcBef>
              <a:buClr>
                <a:schemeClr val="tx2"/>
              </a:buClr>
              <a:buFont typeface="Arial" panose="020B0604020202020204" pitchFamily="34" charset="0"/>
              <a:buChar char="−"/>
            </a:pPr>
            <a:r>
              <a:rPr lang="en-US" altLang="en-US" sz="1800" dirty="0">
                <a:latin typeface="+mn-lt"/>
                <a:ea typeface="ＭＳ Ｐゴシック" charset="-128"/>
              </a:rPr>
              <a:t>time to send </a:t>
            </a:r>
            <a:r>
              <a:rPr lang="en-US" altLang="en-US" sz="1800" i="1" dirty="0">
                <a:latin typeface="+mn-lt"/>
                <a:ea typeface="ＭＳ Ｐゴシック" charset="-128"/>
              </a:rPr>
              <a:t>N</a:t>
            </a:r>
            <a:r>
              <a:rPr lang="en-US" altLang="en-US" sz="1800" dirty="0">
                <a:latin typeface="+mn-lt"/>
                <a:ea typeface="ＭＳ Ｐゴシック" charset="-128"/>
              </a:rPr>
              <a:t> copies:</a:t>
            </a:r>
            <a:endParaRPr lang="en-US" sz="1800" dirty="0">
              <a:latin typeface="+mn-lt"/>
            </a:endParaRPr>
          </a:p>
        </p:txBody>
      </p:sp>
      <p:graphicFrame>
        <p:nvGraphicFramePr>
          <p:cNvPr id="14" name="Object 13" descr="Start fraction N F over u sub s end fraction."/>
          <p:cNvGraphicFramePr>
            <a:graphicFrameLocks noChangeAspect="1"/>
          </p:cNvGraphicFramePr>
          <p:nvPr>
            <p:extLst>
              <p:ext uri="{D42A27DB-BD31-4B8C-83A1-F6EECF244321}">
                <p14:modId xmlns:p14="http://schemas.microsoft.com/office/powerpoint/2010/main" val="695742509"/>
              </p:ext>
            </p:extLst>
          </p:nvPr>
        </p:nvGraphicFramePr>
        <p:xfrm>
          <a:off x="3576638" y="3140075"/>
          <a:ext cx="336550" cy="522288"/>
        </p:xfrm>
        <a:graphic>
          <a:graphicData uri="http://schemas.openxmlformats.org/presentationml/2006/ole">
            <mc:AlternateContent xmlns:mc="http://schemas.openxmlformats.org/markup-compatibility/2006">
              <mc:Choice xmlns:v="urn:schemas-microsoft-com:vml" Requires="v">
                <p:oleObj spid="_x0000_s136851" name="Equation" r:id="rId5" imgW="279360" imgH="431640" progId="Equation.DSMT4">
                  <p:embed/>
                </p:oleObj>
              </mc:Choice>
              <mc:Fallback>
                <p:oleObj name="Equation" r:id="rId5" imgW="279360" imgH="431640" progId="Equation.DSMT4">
                  <p:embed/>
                  <p:pic>
                    <p:nvPicPr>
                      <p:cNvPr id="13" name="Object 12"/>
                      <p:cNvPicPr/>
                      <p:nvPr/>
                    </p:nvPicPr>
                    <p:blipFill>
                      <a:blip r:embed="rId6"/>
                      <a:stretch>
                        <a:fillRect/>
                      </a:stretch>
                    </p:blipFill>
                    <p:spPr>
                      <a:xfrm>
                        <a:off x="3576638" y="3140075"/>
                        <a:ext cx="336550" cy="522288"/>
                      </a:xfrm>
                      <a:prstGeom prst="rect">
                        <a:avLst/>
                      </a:prstGeom>
                    </p:spPr>
                  </p:pic>
                </p:oleObj>
              </mc:Fallback>
            </mc:AlternateContent>
          </a:graphicData>
        </a:graphic>
      </p:graphicFrame>
      <p:sp>
        <p:nvSpPr>
          <p:cNvPr id="10" name="Content Placeholder 9"/>
          <p:cNvSpPr>
            <a:spLocks noGrp="1"/>
          </p:cNvSpPr>
          <p:nvPr>
            <p:ph sz="quarter" idx="15"/>
          </p:nvPr>
        </p:nvSpPr>
        <p:spPr>
          <a:xfrm>
            <a:off x="457200" y="3603177"/>
            <a:ext cx="3265715" cy="437931"/>
          </a:xfrm>
        </p:spPr>
        <p:txBody>
          <a:bodyPr anchor="ctr"/>
          <a:lstStyle/>
          <a:p>
            <a:pPr marL="255600" indent="-255600">
              <a:spcBef>
                <a:spcPts val="1500"/>
              </a:spcBef>
              <a:buClr>
                <a:schemeClr val="tx2"/>
              </a:buClr>
              <a:buFont typeface="Arial" panose="020B0604020202020204" pitchFamily="34" charset="0"/>
              <a:buChar char="•"/>
            </a:pPr>
            <a:r>
              <a:rPr lang="en-US" altLang="en-US" sz="1800" b="1" dirty="0">
                <a:solidFill>
                  <a:schemeClr val="tx1"/>
                </a:solidFill>
                <a:latin typeface="+mn-lt"/>
              </a:rPr>
              <a:t>client:</a:t>
            </a:r>
            <a:r>
              <a:rPr lang="en-US" altLang="en-US" sz="1800" i="1" dirty="0">
                <a:solidFill>
                  <a:srgbClr val="CC0000"/>
                </a:solidFill>
                <a:latin typeface="+mn-lt"/>
              </a:rPr>
              <a:t> </a:t>
            </a:r>
            <a:r>
              <a:rPr lang="en-US" altLang="en-US" sz="1800" dirty="0">
                <a:latin typeface="+mn-lt"/>
              </a:rPr>
              <a:t>each client must download file </a:t>
            </a:r>
            <a:r>
              <a:rPr lang="en-US" altLang="en-US" sz="1800" dirty="0" smtClean="0">
                <a:latin typeface="+mn-lt"/>
              </a:rPr>
              <a:t>copy</a:t>
            </a:r>
            <a:endParaRPr lang="en-US" altLang="en-US" sz="1800" dirty="0">
              <a:latin typeface="+mn-lt"/>
            </a:endParaRPr>
          </a:p>
        </p:txBody>
      </p:sp>
      <p:sp>
        <p:nvSpPr>
          <p:cNvPr id="11" name="Content Placeholder 10"/>
          <p:cNvSpPr>
            <a:spLocks noGrp="1"/>
          </p:cNvSpPr>
          <p:nvPr>
            <p:ph sz="quarter" idx="16"/>
          </p:nvPr>
        </p:nvSpPr>
        <p:spPr>
          <a:xfrm>
            <a:off x="457200" y="4182614"/>
            <a:ext cx="4163786" cy="356733"/>
          </a:xfrm>
        </p:spPr>
        <p:txBody>
          <a:bodyPr anchor="ctr"/>
          <a:lstStyle/>
          <a:p>
            <a:pPr marL="741600" lvl="1" indent="-285750">
              <a:spcBef>
                <a:spcPts val="600"/>
              </a:spcBef>
              <a:buClr>
                <a:schemeClr val="tx2"/>
              </a:buClr>
              <a:buFont typeface="Arial" panose="020B0604020202020204" pitchFamily="34" charset="0"/>
              <a:buChar char="−"/>
            </a:pPr>
            <a:r>
              <a:rPr lang="en-US" altLang="en-US" sz="1800" i="1" dirty="0">
                <a:latin typeface="+mn-lt"/>
              </a:rPr>
              <a:t>d</a:t>
            </a:r>
            <a:r>
              <a:rPr lang="en-US" altLang="en-US" sz="1800" i="1" baseline="-25000" dirty="0">
                <a:latin typeface="+mn-lt"/>
              </a:rPr>
              <a:t>mi</a:t>
            </a:r>
            <a:r>
              <a:rPr lang="en-US" altLang="en-US" sz="1800" baseline="-25000" dirty="0">
                <a:latin typeface="+mn-lt"/>
              </a:rPr>
              <a:t>n</a:t>
            </a:r>
            <a:r>
              <a:rPr lang="en-US" altLang="en-US" sz="1800" dirty="0">
                <a:latin typeface="+mn-lt"/>
              </a:rPr>
              <a:t> = min client download </a:t>
            </a:r>
            <a:r>
              <a:rPr lang="en-US" altLang="en-US" sz="1800" dirty="0" smtClean="0">
                <a:latin typeface="+mn-lt"/>
              </a:rPr>
              <a:t>rate</a:t>
            </a:r>
            <a:endParaRPr lang="en-US" altLang="en-US" sz="1800" dirty="0">
              <a:latin typeface="+mn-lt"/>
            </a:endParaRPr>
          </a:p>
        </p:txBody>
      </p:sp>
      <p:sp>
        <p:nvSpPr>
          <p:cNvPr id="12" name="Content Placeholder 11"/>
          <p:cNvSpPr>
            <a:spLocks noGrp="1"/>
          </p:cNvSpPr>
          <p:nvPr>
            <p:ph sz="quarter" idx="17"/>
          </p:nvPr>
        </p:nvSpPr>
        <p:spPr>
          <a:xfrm>
            <a:off x="457200" y="4610098"/>
            <a:ext cx="3510643" cy="350842"/>
          </a:xfrm>
        </p:spPr>
        <p:txBody>
          <a:bodyPr anchor="ctr"/>
          <a:lstStyle/>
          <a:p>
            <a:pPr marL="741600" indent="-285750">
              <a:spcBef>
                <a:spcPts val="600"/>
              </a:spcBef>
              <a:buClr>
                <a:schemeClr val="tx2"/>
              </a:buClr>
              <a:buFont typeface="Arial" panose="020B0604020202020204" pitchFamily="34" charset="0"/>
              <a:buChar char="−"/>
            </a:pPr>
            <a:r>
              <a:rPr lang="en-US" altLang="en-US" sz="1800" dirty="0">
                <a:latin typeface="+mn-lt"/>
              </a:rPr>
              <a:t>min client download time:</a:t>
            </a:r>
            <a:endParaRPr lang="en-US" sz="1800" dirty="0">
              <a:latin typeface="+mn-lt"/>
            </a:endParaRPr>
          </a:p>
        </p:txBody>
      </p:sp>
      <p:graphicFrame>
        <p:nvGraphicFramePr>
          <p:cNvPr id="15" name="Object 14" descr="Start fraction F over d sub minutes end fraction."/>
          <p:cNvGraphicFramePr>
            <a:graphicFrameLocks noChangeAspect="1"/>
          </p:cNvGraphicFramePr>
          <p:nvPr>
            <p:extLst>
              <p:ext uri="{D42A27DB-BD31-4B8C-83A1-F6EECF244321}">
                <p14:modId xmlns:p14="http://schemas.microsoft.com/office/powerpoint/2010/main" val="1346317750"/>
              </p:ext>
            </p:extLst>
          </p:nvPr>
        </p:nvGraphicFramePr>
        <p:xfrm>
          <a:off x="3862388" y="4578122"/>
          <a:ext cx="385762" cy="522287"/>
        </p:xfrm>
        <a:graphic>
          <a:graphicData uri="http://schemas.openxmlformats.org/presentationml/2006/ole">
            <mc:AlternateContent xmlns:mc="http://schemas.openxmlformats.org/markup-compatibility/2006">
              <mc:Choice xmlns:v="urn:schemas-microsoft-com:vml" Requires="v">
                <p:oleObj spid="_x0000_s136852" name="Equation" r:id="rId7" imgW="317160" imgH="431640" progId="Equation.DSMT4">
                  <p:embed/>
                </p:oleObj>
              </mc:Choice>
              <mc:Fallback>
                <p:oleObj name="Equation" r:id="rId7" imgW="317160" imgH="431640" progId="Equation.DSMT4">
                  <p:embed/>
                  <p:pic>
                    <p:nvPicPr>
                      <p:cNvPr id="13" name="Object 12"/>
                      <p:cNvPicPr/>
                      <p:nvPr/>
                    </p:nvPicPr>
                    <p:blipFill>
                      <a:blip r:embed="rId8"/>
                      <a:stretch>
                        <a:fillRect/>
                      </a:stretch>
                    </p:blipFill>
                    <p:spPr>
                      <a:xfrm>
                        <a:off x="3862388" y="4578122"/>
                        <a:ext cx="385762" cy="522287"/>
                      </a:xfrm>
                      <a:prstGeom prst="rect">
                        <a:avLst/>
                      </a:prstGeom>
                    </p:spPr>
                  </p:pic>
                </p:oleObj>
              </mc:Fallback>
            </mc:AlternateContent>
          </a:graphicData>
        </a:graphic>
      </p:graphicFrame>
      <p:pic>
        <p:nvPicPr>
          <p:cNvPr id="16" name="Picture 15" descr="A network has various connections to and from P C’s. A connection to a P C is d sub i, while a connection from a P C is u sub i. A connection to the network from a server is u sub s."/>
          <p:cNvPicPr>
            <a:picLocks noChangeAspect="1"/>
          </p:cNvPicPr>
          <p:nvPr/>
        </p:nvPicPr>
        <p:blipFill>
          <a:blip r:embed="rId9"/>
          <a:stretch>
            <a:fillRect/>
          </a:stretch>
        </p:blipFill>
        <p:spPr>
          <a:xfrm>
            <a:off x="4572000" y="1929744"/>
            <a:ext cx="4106844" cy="1840043"/>
          </a:xfrm>
          <a:prstGeom prst="rect">
            <a:avLst/>
          </a:prstGeom>
        </p:spPr>
      </p:pic>
      <p:pic>
        <p:nvPicPr>
          <p:cNvPr id="17" name="Picture 16" descr="An equation, time to distribute F to N clients using client server approach. D sub c dash s, is greater than or equal to max left brace N F over u sub s comma F over d sub minutes right brace. The F inside the braces increases linearly in N."/>
          <p:cNvPicPr>
            <a:picLocks noChangeAspect="1"/>
          </p:cNvPicPr>
          <p:nvPr/>
        </p:nvPicPr>
        <p:blipFill>
          <a:blip r:embed="rId10"/>
          <a:stretch>
            <a:fillRect/>
          </a:stretch>
        </p:blipFill>
        <p:spPr>
          <a:xfrm>
            <a:off x="2828427" y="5141180"/>
            <a:ext cx="4826088" cy="1299171"/>
          </a:xfrm>
          <a:prstGeom prst="rect">
            <a:avLst/>
          </a:prstGeom>
        </p:spPr>
      </p:pic>
    </p:spTree>
    <p:extLst>
      <p:ext uri="{BB962C8B-B14F-4D97-AF65-F5344CB8AC3E}">
        <p14:creationId xmlns:p14="http://schemas.microsoft.com/office/powerpoint/2010/main" val="380686031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File Distribution Time: P2P</a:t>
            </a:r>
          </a:p>
        </p:txBody>
      </p:sp>
      <p:sp>
        <p:nvSpPr>
          <p:cNvPr id="8" name="Text Placeholder 7"/>
          <p:cNvSpPr>
            <a:spLocks noGrp="1"/>
          </p:cNvSpPr>
          <p:nvPr>
            <p:ph type="body" idx="1"/>
          </p:nvPr>
        </p:nvSpPr>
        <p:spPr>
          <a:xfrm>
            <a:off x="457200" y="1600201"/>
            <a:ext cx="8229600" cy="375556"/>
          </a:xfrm>
        </p:spPr>
        <p:txBody>
          <a:bodyPr anchor="ctr"/>
          <a:lstStyle/>
          <a:p>
            <a:pPr>
              <a:buClr>
                <a:schemeClr val="tx2"/>
              </a:buClr>
            </a:pPr>
            <a:r>
              <a:rPr lang="en-US" altLang="en-US" sz="1800" b="1" dirty="0">
                <a:solidFill>
                  <a:schemeClr val="tx1"/>
                </a:solidFill>
                <a:latin typeface="+mn-lt"/>
                <a:ea typeface="ＭＳ Ｐゴシック" charset="-128"/>
              </a:rPr>
              <a:t>server transmission:</a:t>
            </a:r>
            <a:r>
              <a:rPr lang="en-US" altLang="en-US" sz="1800" i="1" dirty="0">
                <a:solidFill>
                  <a:srgbClr val="CC0000"/>
                </a:solidFill>
                <a:latin typeface="+mn-lt"/>
                <a:ea typeface="ＭＳ Ｐゴシック" charset="-128"/>
              </a:rPr>
              <a:t> </a:t>
            </a:r>
            <a:r>
              <a:rPr lang="en-US" altLang="en-US" sz="1800" dirty="0">
                <a:latin typeface="+mn-lt"/>
                <a:ea typeface="ＭＳ Ｐゴシック" charset="-128"/>
              </a:rPr>
              <a:t>must</a:t>
            </a:r>
            <a:r>
              <a:rPr lang="en-US" altLang="en-US" sz="1800" i="1" dirty="0">
                <a:solidFill>
                  <a:srgbClr val="CC0000"/>
                </a:solidFill>
                <a:latin typeface="+mn-lt"/>
                <a:ea typeface="ＭＳ Ｐゴシック" charset="-128"/>
              </a:rPr>
              <a:t> </a:t>
            </a:r>
            <a:r>
              <a:rPr lang="en-US" altLang="en-US" sz="1800" dirty="0">
                <a:latin typeface="+mn-lt"/>
                <a:ea typeface="ＭＳ Ｐゴシック" charset="-128"/>
              </a:rPr>
              <a:t>upload at least one</a:t>
            </a:r>
            <a:r>
              <a:rPr lang="en-US" altLang="en-US" sz="1800" i="1" dirty="0">
                <a:latin typeface="+mn-lt"/>
                <a:ea typeface="ＭＳ Ｐゴシック" charset="-128"/>
              </a:rPr>
              <a:t> </a:t>
            </a:r>
            <a:r>
              <a:rPr lang="en-US" altLang="en-US" sz="1800" dirty="0" smtClean="0">
                <a:latin typeface="+mn-lt"/>
                <a:ea typeface="ＭＳ Ｐゴシック" charset="-128"/>
              </a:rPr>
              <a:t>copy</a:t>
            </a:r>
            <a:endParaRPr lang="en-US" altLang="en-US" sz="1800" dirty="0">
              <a:latin typeface="+mn-lt"/>
              <a:ea typeface="ＭＳ Ｐゴシック" charset="-128"/>
            </a:endParaRPr>
          </a:p>
        </p:txBody>
      </p:sp>
      <p:sp>
        <p:nvSpPr>
          <p:cNvPr id="9" name="Content Placeholder 8"/>
          <p:cNvSpPr>
            <a:spLocks noGrp="1"/>
          </p:cNvSpPr>
          <p:nvPr>
            <p:ph sz="quarter" idx="13"/>
          </p:nvPr>
        </p:nvSpPr>
        <p:spPr>
          <a:xfrm>
            <a:off x="457200" y="2000473"/>
            <a:ext cx="3233063" cy="383494"/>
          </a:xfrm>
        </p:spPr>
        <p:txBody>
          <a:bodyPr/>
          <a:lstStyle/>
          <a:p>
            <a:pPr marL="741600" indent="-285750">
              <a:spcBef>
                <a:spcPts val="600"/>
              </a:spcBef>
              <a:buClr>
                <a:schemeClr val="tx2"/>
              </a:buClr>
              <a:buFont typeface="Arial" panose="020B0604020202020204" pitchFamily="34" charset="0"/>
              <a:buChar char="−"/>
            </a:pPr>
            <a:r>
              <a:rPr lang="en-US" altLang="en-US" sz="1800" dirty="0">
                <a:latin typeface="+mn-lt"/>
                <a:ea typeface="ＭＳ Ｐゴシック" charset="-128"/>
              </a:rPr>
              <a:t>time to send one copy:</a:t>
            </a:r>
            <a:endParaRPr lang="en-US" sz="1800" dirty="0">
              <a:latin typeface="+mn-lt"/>
            </a:endParaRPr>
          </a:p>
        </p:txBody>
      </p:sp>
      <p:graphicFrame>
        <p:nvGraphicFramePr>
          <p:cNvPr id="15" name="Object 14" descr="Start fraction F over u sub s end fraction."/>
          <p:cNvGraphicFramePr>
            <a:graphicFrameLocks noChangeAspect="1"/>
          </p:cNvGraphicFramePr>
          <p:nvPr>
            <p:extLst>
              <p:ext uri="{D42A27DB-BD31-4B8C-83A1-F6EECF244321}">
                <p14:modId xmlns:p14="http://schemas.microsoft.com/office/powerpoint/2010/main" val="544327049"/>
              </p:ext>
            </p:extLst>
          </p:nvPr>
        </p:nvGraphicFramePr>
        <p:xfrm>
          <a:off x="3690263" y="2008426"/>
          <a:ext cx="261239" cy="522478"/>
        </p:xfrm>
        <a:graphic>
          <a:graphicData uri="http://schemas.openxmlformats.org/presentationml/2006/ole">
            <mc:AlternateContent xmlns:mc="http://schemas.openxmlformats.org/markup-compatibility/2006">
              <mc:Choice xmlns:v="urn:schemas-microsoft-com:vml" Requires="v">
                <p:oleObj spid="_x0000_s137859" name="Equation" r:id="rId3" imgW="215640" imgH="431640" progId="Equation.DSMT4">
                  <p:embed/>
                </p:oleObj>
              </mc:Choice>
              <mc:Fallback>
                <p:oleObj name="Equation" r:id="rId3" imgW="215640" imgH="431640" progId="Equation.DSMT4">
                  <p:embed/>
                  <p:pic>
                    <p:nvPicPr>
                      <p:cNvPr id="13" name="Object 12"/>
                      <p:cNvPicPr/>
                      <p:nvPr/>
                    </p:nvPicPr>
                    <p:blipFill>
                      <a:blip r:embed="rId4"/>
                      <a:stretch>
                        <a:fillRect/>
                      </a:stretch>
                    </p:blipFill>
                    <p:spPr>
                      <a:xfrm>
                        <a:off x="3690263" y="2008426"/>
                        <a:ext cx="261239" cy="522478"/>
                      </a:xfrm>
                      <a:prstGeom prst="rect">
                        <a:avLst/>
                      </a:prstGeom>
                    </p:spPr>
                  </p:pic>
                </p:oleObj>
              </mc:Fallback>
            </mc:AlternateContent>
          </a:graphicData>
        </a:graphic>
      </p:graphicFrame>
      <p:sp>
        <p:nvSpPr>
          <p:cNvPr id="10" name="Content Placeholder 9"/>
          <p:cNvSpPr>
            <a:spLocks noGrp="1"/>
          </p:cNvSpPr>
          <p:nvPr>
            <p:ph sz="quarter" idx="14"/>
          </p:nvPr>
        </p:nvSpPr>
        <p:spPr>
          <a:xfrm>
            <a:off x="457201" y="2513463"/>
            <a:ext cx="4849586" cy="458333"/>
          </a:xfrm>
        </p:spPr>
        <p:txBody>
          <a:bodyPr/>
          <a:lstStyle/>
          <a:p>
            <a:pPr marL="255600">
              <a:spcBef>
                <a:spcPts val="1500"/>
              </a:spcBef>
              <a:buClr>
                <a:schemeClr val="tx2"/>
              </a:buClr>
              <a:buFont typeface="Arial" panose="020B0604020202020204" pitchFamily="34" charset="0"/>
              <a:buChar char="•"/>
            </a:pPr>
            <a:r>
              <a:rPr lang="en-US" altLang="en-US" sz="1800" b="1" dirty="0">
                <a:solidFill>
                  <a:schemeClr val="tx1"/>
                </a:solidFill>
                <a:latin typeface="+mn-lt"/>
              </a:rPr>
              <a:t>client: </a:t>
            </a:r>
            <a:r>
              <a:rPr lang="en-US" altLang="en-US" sz="1800" dirty="0">
                <a:latin typeface="+mn-lt"/>
              </a:rPr>
              <a:t>each client must download file </a:t>
            </a:r>
            <a:r>
              <a:rPr lang="en-US" altLang="en-US" sz="1800" dirty="0" smtClean="0">
                <a:latin typeface="+mn-lt"/>
              </a:rPr>
              <a:t>copy</a:t>
            </a:r>
            <a:endParaRPr lang="en-US" altLang="en-US" sz="1800" dirty="0">
              <a:latin typeface="+mn-lt"/>
            </a:endParaRPr>
          </a:p>
        </p:txBody>
      </p:sp>
      <p:sp>
        <p:nvSpPr>
          <p:cNvPr id="11" name="Content Placeholder 10"/>
          <p:cNvSpPr>
            <a:spLocks noGrp="1"/>
          </p:cNvSpPr>
          <p:nvPr>
            <p:ph sz="quarter" idx="15"/>
          </p:nvPr>
        </p:nvSpPr>
        <p:spPr>
          <a:xfrm>
            <a:off x="457200" y="3080652"/>
            <a:ext cx="3494302" cy="413657"/>
          </a:xfrm>
        </p:spPr>
        <p:txBody>
          <a:bodyPr/>
          <a:lstStyle/>
          <a:p>
            <a:pPr marL="741600" indent="-285750">
              <a:spcBef>
                <a:spcPts val="600"/>
              </a:spcBef>
              <a:buClr>
                <a:schemeClr val="tx2"/>
              </a:buClr>
              <a:buFont typeface="Arial" panose="020B0604020202020204" pitchFamily="34" charset="0"/>
              <a:buChar char="−"/>
            </a:pPr>
            <a:r>
              <a:rPr lang="en-US" altLang="en-US" sz="1800" dirty="0">
                <a:latin typeface="+mn-lt"/>
              </a:rPr>
              <a:t>min client download time:</a:t>
            </a:r>
            <a:endParaRPr lang="en-US" sz="1800" dirty="0">
              <a:latin typeface="+mn-lt"/>
            </a:endParaRPr>
          </a:p>
        </p:txBody>
      </p:sp>
      <p:graphicFrame>
        <p:nvGraphicFramePr>
          <p:cNvPr id="16" name="Object 15" descr="Start fraction F over d sub minutes end fraction."/>
          <p:cNvGraphicFramePr>
            <a:graphicFrameLocks noChangeAspect="1"/>
          </p:cNvGraphicFramePr>
          <p:nvPr>
            <p:extLst>
              <p:ext uri="{D42A27DB-BD31-4B8C-83A1-F6EECF244321}">
                <p14:modId xmlns:p14="http://schemas.microsoft.com/office/powerpoint/2010/main" val="503002344"/>
              </p:ext>
            </p:extLst>
          </p:nvPr>
        </p:nvGraphicFramePr>
        <p:xfrm>
          <a:off x="3927704" y="3108542"/>
          <a:ext cx="385762" cy="522287"/>
        </p:xfrm>
        <a:graphic>
          <a:graphicData uri="http://schemas.openxmlformats.org/presentationml/2006/ole">
            <mc:AlternateContent xmlns:mc="http://schemas.openxmlformats.org/markup-compatibility/2006">
              <mc:Choice xmlns:v="urn:schemas-microsoft-com:vml" Requires="v">
                <p:oleObj spid="_x0000_s137860" name="Equation" r:id="rId5" imgW="317160" imgH="431640" progId="Equation.DSMT4">
                  <p:embed/>
                </p:oleObj>
              </mc:Choice>
              <mc:Fallback>
                <p:oleObj name="Equation" r:id="rId5" imgW="317160" imgH="431640" progId="Equation.DSMT4">
                  <p:embed/>
                  <p:pic>
                    <p:nvPicPr>
                      <p:cNvPr id="15" name="Object 14"/>
                      <p:cNvPicPr/>
                      <p:nvPr/>
                    </p:nvPicPr>
                    <p:blipFill>
                      <a:blip r:embed="rId6"/>
                      <a:stretch>
                        <a:fillRect/>
                      </a:stretch>
                    </p:blipFill>
                    <p:spPr>
                      <a:xfrm>
                        <a:off x="3927704" y="3108542"/>
                        <a:ext cx="385762" cy="522287"/>
                      </a:xfrm>
                      <a:prstGeom prst="rect">
                        <a:avLst/>
                      </a:prstGeom>
                    </p:spPr>
                  </p:pic>
                </p:oleObj>
              </mc:Fallback>
            </mc:AlternateContent>
          </a:graphicData>
        </a:graphic>
      </p:graphicFrame>
      <p:sp>
        <p:nvSpPr>
          <p:cNvPr id="12" name="Content Placeholder 11"/>
          <p:cNvSpPr>
            <a:spLocks noGrp="1"/>
          </p:cNvSpPr>
          <p:nvPr>
            <p:ph sz="quarter" idx="16"/>
          </p:nvPr>
        </p:nvSpPr>
        <p:spPr>
          <a:xfrm>
            <a:off x="457200" y="3643760"/>
            <a:ext cx="4637314" cy="652462"/>
          </a:xfrm>
        </p:spPr>
        <p:txBody>
          <a:bodyPr/>
          <a:lstStyle/>
          <a:p>
            <a:pPr marL="255600" indent="-255600">
              <a:spcBef>
                <a:spcPts val="1500"/>
              </a:spcBef>
              <a:buClr>
                <a:schemeClr val="tx2"/>
              </a:buClr>
              <a:buFont typeface="Arial" panose="020B0604020202020204" pitchFamily="34" charset="0"/>
              <a:buChar char="•"/>
            </a:pPr>
            <a:r>
              <a:rPr lang="en-US" altLang="en-US" sz="1800" b="1" dirty="0">
                <a:solidFill>
                  <a:schemeClr val="tx1"/>
                </a:solidFill>
                <a:latin typeface="+mn-lt"/>
              </a:rPr>
              <a:t>clients: </a:t>
            </a:r>
            <a:r>
              <a:rPr lang="en-US" altLang="en-US" sz="1800" dirty="0">
                <a:latin typeface="+mn-lt"/>
              </a:rPr>
              <a:t>as aggregate must download </a:t>
            </a:r>
            <a:r>
              <a:rPr lang="en-US" altLang="en-US" sz="1800" i="1" dirty="0" smtClean="0">
                <a:latin typeface="+mn-lt"/>
              </a:rPr>
              <a:t>N</a:t>
            </a:r>
            <a:r>
              <a:rPr lang="en-US" altLang="en-US" sz="100" i="1" dirty="0" smtClean="0">
                <a:latin typeface="+mn-lt"/>
              </a:rPr>
              <a:t> </a:t>
            </a:r>
            <a:r>
              <a:rPr lang="en-US" altLang="en-US" sz="1800" i="1" dirty="0" smtClean="0">
                <a:latin typeface="+mn-lt"/>
              </a:rPr>
              <a:t>F</a:t>
            </a:r>
            <a:r>
              <a:rPr lang="en-US" altLang="en-US" sz="1800" dirty="0" smtClean="0">
                <a:latin typeface="+mn-lt"/>
              </a:rPr>
              <a:t> bits</a:t>
            </a:r>
            <a:endParaRPr lang="en-US" altLang="en-US" sz="1800" dirty="0">
              <a:latin typeface="+mn-lt"/>
            </a:endParaRPr>
          </a:p>
        </p:txBody>
      </p:sp>
      <p:sp>
        <p:nvSpPr>
          <p:cNvPr id="13" name="Content Placeholder 12"/>
          <p:cNvSpPr>
            <a:spLocks noGrp="1"/>
          </p:cNvSpPr>
          <p:nvPr>
            <p:ph sz="quarter" idx="17"/>
          </p:nvPr>
        </p:nvSpPr>
        <p:spPr>
          <a:xfrm>
            <a:off x="457200" y="4365164"/>
            <a:ext cx="5740007" cy="500063"/>
          </a:xfrm>
        </p:spPr>
        <p:txBody>
          <a:bodyPr anchor="ctr"/>
          <a:lstStyle/>
          <a:p>
            <a:pPr marL="741600" indent="-285750">
              <a:spcBef>
                <a:spcPts val="600"/>
              </a:spcBef>
              <a:buClr>
                <a:schemeClr val="tx2"/>
              </a:buClr>
              <a:buFont typeface="Arial" panose="020B0604020202020204" pitchFamily="34" charset="0"/>
              <a:buChar char="−"/>
            </a:pPr>
            <a:r>
              <a:rPr lang="en-US" altLang="en-US" sz="1800" dirty="0">
                <a:latin typeface="+mn-lt"/>
              </a:rPr>
              <a:t>max upload rate (limiting max download rate) is</a:t>
            </a:r>
            <a:endParaRPr lang="en-US" sz="1800" dirty="0">
              <a:latin typeface="+mn-lt"/>
            </a:endParaRPr>
          </a:p>
        </p:txBody>
      </p:sp>
      <p:graphicFrame>
        <p:nvGraphicFramePr>
          <p:cNvPr id="17" name="Object 16" descr="u sub s + sigma u sub i."/>
          <p:cNvGraphicFramePr>
            <a:graphicFrameLocks noChangeAspect="1"/>
          </p:cNvGraphicFramePr>
          <p:nvPr>
            <p:extLst>
              <p:ext uri="{D42A27DB-BD31-4B8C-83A1-F6EECF244321}">
                <p14:modId xmlns:p14="http://schemas.microsoft.com/office/powerpoint/2010/main" val="2493462356"/>
              </p:ext>
            </p:extLst>
          </p:nvPr>
        </p:nvGraphicFramePr>
        <p:xfrm>
          <a:off x="6197207" y="4451374"/>
          <a:ext cx="929704" cy="371881"/>
        </p:xfrm>
        <a:graphic>
          <a:graphicData uri="http://schemas.openxmlformats.org/presentationml/2006/ole">
            <mc:AlternateContent xmlns:mc="http://schemas.openxmlformats.org/markup-compatibility/2006">
              <mc:Choice xmlns:v="urn:schemas-microsoft-com:vml" Requires="v">
                <p:oleObj spid="_x0000_s137861" name="Equation" r:id="rId7" imgW="634680" imgH="253800" progId="Equation.DSMT4">
                  <p:embed/>
                </p:oleObj>
              </mc:Choice>
              <mc:Fallback>
                <p:oleObj name="Equation" r:id="rId7" imgW="634680" imgH="253800" progId="Equation.DSMT4">
                  <p:embed/>
                  <p:pic>
                    <p:nvPicPr>
                      <p:cNvPr id="0" name=""/>
                      <p:cNvPicPr/>
                      <p:nvPr/>
                    </p:nvPicPr>
                    <p:blipFill>
                      <a:blip r:embed="rId8"/>
                      <a:stretch>
                        <a:fillRect/>
                      </a:stretch>
                    </p:blipFill>
                    <p:spPr>
                      <a:xfrm>
                        <a:off x="6197207" y="4451374"/>
                        <a:ext cx="929704" cy="371881"/>
                      </a:xfrm>
                      <a:prstGeom prst="rect">
                        <a:avLst/>
                      </a:prstGeom>
                    </p:spPr>
                  </p:pic>
                </p:oleObj>
              </mc:Fallback>
            </mc:AlternateContent>
          </a:graphicData>
        </a:graphic>
      </p:graphicFrame>
      <p:pic>
        <p:nvPicPr>
          <p:cNvPr id="14" name="Picture 13" descr="A network has various connections to and from P C’s. A connection to a P C is d sub i, while a connection from a P C is u sub i. A connection to the network from a server is u sub s."/>
          <p:cNvPicPr>
            <a:picLocks noChangeAspect="1"/>
          </p:cNvPicPr>
          <p:nvPr/>
        </p:nvPicPr>
        <p:blipFill>
          <a:blip r:embed="rId9"/>
          <a:stretch>
            <a:fillRect/>
          </a:stretch>
        </p:blipFill>
        <p:spPr>
          <a:xfrm>
            <a:off x="5476491" y="2466129"/>
            <a:ext cx="3394086" cy="1520696"/>
          </a:xfrm>
          <a:prstGeom prst="rect">
            <a:avLst/>
          </a:prstGeom>
        </p:spPr>
      </p:pic>
      <p:pic>
        <p:nvPicPr>
          <p:cNvPr id="18" name="Picture 17" descr="An equation, time to distribute F to N clients using P 2 P approach. D sub P 2 P, is greater than or equal to max left brace F over u sub s comma F over d sub minutes comma N F over left parenthesis u sub x + sigma u sub i right parenthesis right brace. Notes. The N F part of the equation increases linearly in N, but so does the u i part, as each peer brings service capacity."/>
          <p:cNvPicPr>
            <a:picLocks noChangeAspect="1"/>
          </p:cNvPicPr>
          <p:nvPr/>
        </p:nvPicPr>
        <p:blipFill>
          <a:blip r:embed="rId10"/>
          <a:stretch>
            <a:fillRect/>
          </a:stretch>
        </p:blipFill>
        <p:spPr>
          <a:xfrm>
            <a:off x="2104565" y="4991589"/>
            <a:ext cx="4934871" cy="1218232"/>
          </a:xfrm>
          <a:prstGeom prst="rect">
            <a:avLst/>
          </a:prstGeom>
        </p:spPr>
      </p:pic>
    </p:spTree>
    <p:extLst>
      <p:ext uri="{BB962C8B-B14F-4D97-AF65-F5344CB8AC3E}">
        <p14:creationId xmlns:p14="http://schemas.microsoft.com/office/powerpoint/2010/main" val="4024472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Client-Server </a:t>
            </a:r>
            <a:r>
              <a:rPr lang="en-US" dirty="0" smtClean="0"/>
              <a:t>v</a:t>
            </a:r>
            <a:r>
              <a:rPr lang="en-US" sz="100" dirty="0" smtClean="0">
                <a:solidFill>
                  <a:schemeClr val="bg1"/>
                </a:solidFill>
              </a:rPr>
              <a:t>ersu</a:t>
            </a:r>
            <a:r>
              <a:rPr lang="en-US" dirty="0" smtClean="0"/>
              <a:t>s </a:t>
            </a:r>
            <a:r>
              <a:rPr lang="en-US" dirty="0"/>
              <a:t>P2P: Example</a:t>
            </a:r>
          </a:p>
        </p:txBody>
      </p:sp>
      <p:sp>
        <p:nvSpPr>
          <p:cNvPr id="3" name="Text Placeholder 2"/>
          <p:cNvSpPr>
            <a:spLocks noGrp="1"/>
          </p:cNvSpPr>
          <p:nvPr>
            <p:ph type="body" idx="1"/>
          </p:nvPr>
        </p:nvSpPr>
        <p:spPr>
          <a:xfrm>
            <a:off x="457200" y="1600200"/>
            <a:ext cx="8229600" cy="555171"/>
          </a:xfrm>
        </p:spPr>
        <p:txBody>
          <a:bodyPr/>
          <a:lstStyle/>
          <a:p>
            <a:pPr marL="0" indent="0">
              <a:buNone/>
            </a:pPr>
            <a:r>
              <a:rPr lang="en-US" altLang="en-US" sz="2400" dirty="0">
                <a:latin typeface="+mn-lt"/>
              </a:rPr>
              <a:t>client upload rate =</a:t>
            </a:r>
            <a:r>
              <a:rPr lang="en-US" altLang="en-US" sz="2400" i="1" dirty="0">
                <a:latin typeface="+mn-lt"/>
              </a:rPr>
              <a:t> u</a:t>
            </a:r>
            <a:r>
              <a:rPr lang="en-US" altLang="en-US" sz="2400" dirty="0">
                <a:latin typeface="+mn-lt"/>
              </a:rPr>
              <a:t>, </a:t>
            </a:r>
            <a:r>
              <a:rPr lang="en-US" altLang="en-US" sz="2400" i="1" dirty="0" smtClean="0">
                <a:latin typeface="+mn-lt"/>
              </a:rPr>
              <a:t>F/u </a:t>
            </a:r>
            <a:r>
              <a:rPr lang="en-US" altLang="en-US" sz="2400" dirty="0">
                <a:latin typeface="+mn-lt"/>
              </a:rPr>
              <a:t>= 1 hour, </a:t>
            </a:r>
            <a:r>
              <a:rPr lang="en-US" altLang="en-US" sz="2400" i="1" dirty="0" smtClean="0">
                <a:latin typeface="+mn-lt"/>
              </a:rPr>
              <a:t>u</a:t>
            </a:r>
            <a:r>
              <a:rPr lang="en-US" altLang="en-US" sz="2400" i="1" baseline="-25000" dirty="0" smtClean="0">
                <a:latin typeface="+mn-lt"/>
              </a:rPr>
              <a:t>s</a:t>
            </a:r>
            <a:r>
              <a:rPr lang="en-US" altLang="en-US" sz="2400" i="1" dirty="0" smtClean="0">
                <a:latin typeface="+mn-lt"/>
              </a:rPr>
              <a:t> </a:t>
            </a:r>
            <a:r>
              <a:rPr lang="en-US" altLang="en-US" sz="2400" i="1" dirty="0">
                <a:latin typeface="+mn-lt"/>
              </a:rPr>
              <a:t>= 10u, </a:t>
            </a:r>
            <a:r>
              <a:rPr lang="en-US" altLang="en-US" sz="2400" i="1" dirty="0" smtClean="0">
                <a:latin typeface="+mn-lt"/>
              </a:rPr>
              <a:t>d</a:t>
            </a:r>
            <a:r>
              <a:rPr lang="en-US" altLang="en-US" sz="2400" i="1" baseline="-25000" dirty="0" smtClean="0">
                <a:latin typeface="+mn-lt"/>
              </a:rPr>
              <a:t>min</a:t>
            </a:r>
            <a:r>
              <a:rPr lang="en-US" altLang="en-US" sz="2400" i="1" dirty="0" smtClean="0">
                <a:latin typeface="+mn-lt"/>
              </a:rPr>
              <a:t> </a:t>
            </a:r>
            <a:r>
              <a:rPr lang="en-US" altLang="en-US" sz="2400" i="1" dirty="0">
                <a:latin typeface="+mn-lt"/>
              </a:rPr>
              <a:t>≥ </a:t>
            </a:r>
            <a:r>
              <a:rPr lang="en-US" altLang="en-US" sz="2400" i="1" dirty="0" smtClean="0">
                <a:latin typeface="+mn-lt"/>
              </a:rPr>
              <a:t>u</a:t>
            </a:r>
            <a:r>
              <a:rPr lang="en-US" altLang="en-US" sz="2400" i="1" baseline="-25000" dirty="0" smtClean="0">
                <a:latin typeface="+mn-lt"/>
              </a:rPr>
              <a:t>s</a:t>
            </a:r>
            <a:endParaRPr lang="en-US" altLang="en-US" sz="2400" i="1" baseline="-25000" dirty="0">
              <a:latin typeface="+mn-lt"/>
            </a:endParaRPr>
          </a:p>
        </p:txBody>
      </p:sp>
      <p:pic>
        <p:nvPicPr>
          <p:cNvPr id="4" name="Picture 3" descr="A graph plots minimum distribution time over N for P 2 P and a client server. The P 2 P graph rises from the origin with a decreasing slope to the point (32, 0.5). The client server graph rises linearly from the origin to the point (32, 3.25). All values estimated."/>
          <p:cNvPicPr>
            <a:picLocks noChangeAspect="1"/>
          </p:cNvPicPr>
          <p:nvPr/>
        </p:nvPicPr>
        <p:blipFill>
          <a:blip r:embed="rId2"/>
          <a:stretch>
            <a:fillRect/>
          </a:stretch>
        </p:blipFill>
        <p:spPr>
          <a:xfrm>
            <a:off x="2036919" y="2625172"/>
            <a:ext cx="5070161" cy="3446231"/>
          </a:xfrm>
          <a:prstGeom prst="rect">
            <a:avLst/>
          </a:prstGeom>
        </p:spPr>
      </p:pic>
    </p:spTree>
    <p:extLst>
      <p:ext uri="{BB962C8B-B14F-4D97-AF65-F5344CB8AC3E}">
        <p14:creationId xmlns:p14="http://schemas.microsoft.com/office/powerpoint/2010/main" val="26486389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txBox="1">
            <a:spLocks noGrp="1"/>
          </p:cNvSpPr>
          <p:nvPr>
            <p:ph type="title"/>
          </p:nvPr>
        </p:nvSpPr>
        <p:spPr>
          <a:xfrm>
            <a:off x="457200" y="604838"/>
            <a:ext cx="8229600" cy="708025"/>
          </a:xfrm>
        </p:spPr>
        <p:txBody>
          <a:bodyPr>
            <a:spAutoFit/>
          </a:bodyPr>
          <a:lstStyle/>
          <a:p>
            <a:pPr>
              <a:spcBef>
                <a:spcPct val="0"/>
              </a:spcBef>
              <a:buFont typeface="Times New Roman" panose="02020603050405020304" pitchFamily="18" charset="0"/>
              <a:buNone/>
            </a:pPr>
            <a:r>
              <a:rPr lang="en-US" altLang="en-US" dirty="0" smtClean="0">
                <a:latin typeface="Times New Roman" panose="02020603050405020304" pitchFamily="18" charset="0"/>
                <a:cs typeface="Times New Roman" panose="02020603050405020304" pitchFamily="18" charset="0"/>
                <a:sym typeface="Times New Roman" panose="02020603050405020304" pitchFamily="18" charset="0"/>
              </a:rPr>
              <a:t>P2P</a:t>
            </a: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 Architecture</a:t>
            </a:r>
          </a:p>
        </p:txBody>
      </p:sp>
      <p:sp>
        <p:nvSpPr>
          <p:cNvPr id="47107" name="Content Placeholder 2"/>
          <p:cNvSpPr txBox="1">
            <a:spLocks noGrp="1"/>
          </p:cNvSpPr>
          <p:nvPr>
            <p:ph type="body" idx="1"/>
          </p:nvPr>
        </p:nvSpPr>
        <p:spPr>
          <a:xfrm>
            <a:off x="457200" y="1600200"/>
            <a:ext cx="4805363" cy="4608513"/>
          </a:xfrm>
        </p:spPr>
        <p:txBody>
          <a:bodyPr>
            <a:spAutoFit/>
          </a:bodyPr>
          <a:lstStyle/>
          <a:p>
            <a:pPr marL="255588" indent="-255588">
              <a:buSzTx/>
              <a:buFontTx/>
              <a:buChar char="•"/>
            </a:pPr>
            <a:r>
              <a:rPr lang="en-US" altLang="en-US" sz="2000" b="1"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no</a:t>
            </a:r>
            <a:r>
              <a:rPr lang="en-US" altLang="en-US"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always-on server</a:t>
            </a:r>
          </a:p>
          <a:p>
            <a:pPr marL="255588" indent="-255588">
              <a:buSzTx/>
              <a:buFontTx/>
              <a:buChar char="•"/>
            </a:pPr>
            <a:r>
              <a:rPr lang="en-US" altLang="en-US"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arbitrary end systems directly communicate</a:t>
            </a:r>
          </a:p>
          <a:p>
            <a:pPr marL="255588" indent="-255588">
              <a:buSzTx/>
              <a:buFontTx/>
              <a:buChar char="•"/>
            </a:pPr>
            <a:r>
              <a:rPr lang="en-US" altLang="en-US"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peers request service from other peers, provide service in return to other peers</a:t>
            </a:r>
          </a:p>
          <a:p>
            <a:pPr marL="741363" lvl="1" indent="-284163">
              <a:buSzTx/>
              <a:buFontTx/>
              <a:buChar char="–"/>
              <a:tabLst>
                <a:tab pos="176213" algn="l"/>
              </a:tabLst>
            </a:pPr>
            <a:r>
              <a:rPr lang="en-US" altLang="en-US" sz="2000" b="1"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self scalability</a:t>
            </a:r>
            <a:r>
              <a:rPr lang="en-US" altLang="en-US"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 new peers bring new service capacity, as well as new service demands</a:t>
            </a:r>
          </a:p>
          <a:p>
            <a:pPr marL="255588" indent="-255588">
              <a:buSzTx/>
              <a:buFontTx/>
              <a:buChar char="•"/>
            </a:pPr>
            <a:r>
              <a:rPr lang="en-US" altLang="en-US"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peers are intermittently connected and change I</a:t>
            </a:r>
            <a:r>
              <a:rPr lang="en-US" altLang="en-US" sz="1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 </a:t>
            </a:r>
            <a:r>
              <a:rPr lang="en-US" altLang="en-US"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P addresses</a:t>
            </a:r>
          </a:p>
          <a:p>
            <a:pPr marL="741363" lvl="1" indent="-284163">
              <a:buSzTx/>
              <a:buFontTx/>
              <a:buChar char="–"/>
              <a:tabLst>
                <a:tab pos="176213" algn="l"/>
              </a:tabLst>
            </a:pPr>
            <a:r>
              <a:rPr lang="en-US" altLang="en-US" sz="2000" dirty="0" smtClean="0">
                <a:solidFill>
                  <a:srgbClr val="000000"/>
                </a:solidFill>
                <a:latin typeface="Arial (Body)"/>
                <a:ea typeface="MS PGothic" panose="020B0600070205080204" pitchFamily="34" charset="-128"/>
                <a:cs typeface="Arial" panose="020B0604020202020204" pitchFamily="34" charset="0"/>
                <a:sym typeface="Arial" panose="020B0604020202020204" pitchFamily="34" charset="0"/>
              </a:rPr>
              <a:t>complex management</a:t>
            </a:r>
          </a:p>
        </p:txBody>
      </p:sp>
      <p:pic>
        <p:nvPicPr>
          <p:cNvPr id="3" name="Picture 2" descr="A network consists of five linked groups, as follows. Mobile network, national or global I S P, local or regional I S P, home network, enterprise network. A laptop in the mobile network connects with a wireless computer in the home network. A laptop in the home network connects with a P C in the enterprise network. A P C in the enterprise network connects with a laptop in the enterprise network."/>
          <p:cNvPicPr>
            <a:picLocks noChangeAspect="1"/>
          </p:cNvPicPr>
          <p:nvPr/>
        </p:nvPicPr>
        <p:blipFill>
          <a:blip r:embed="rId2"/>
          <a:stretch>
            <a:fillRect/>
          </a:stretch>
        </p:blipFill>
        <p:spPr>
          <a:xfrm>
            <a:off x="5452571" y="1600200"/>
            <a:ext cx="3337498" cy="4135137"/>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P2P File Distribution: </a:t>
            </a:r>
            <a:r>
              <a:rPr lang="en-US" dirty="0" smtClean="0"/>
              <a:t>BitTorrent </a:t>
            </a:r>
            <a:r>
              <a:rPr lang="en-US" sz="2000" b="0" dirty="0" smtClean="0"/>
              <a:t>(1 of 2)</a:t>
            </a:r>
            <a:endParaRPr lang="en-US" sz="2000" b="0" dirty="0"/>
          </a:p>
        </p:txBody>
      </p:sp>
      <p:sp>
        <p:nvSpPr>
          <p:cNvPr id="3" name="Text Placeholder 2"/>
          <p:cNvSpPr>
            <a:spLocks noGrp="1"/>
          </p:cNvSpPr>
          <p:nvPr>
            <p:ph type="body" idx="1"/>
          </p:nvPr>
        </p:nvSpPr>
        <p:spPr>
          <a:xfrm>
            <a:off x="457200" y="1600200"/>
            <a:ext cx="8229600" cy="1012371"/>
          </a:xfrm>
        </p:spPr>
        <p:txBody>
          <a:bodyPr/>
          <a:lstStyle/>
          <a:p>
            <a:pPr>
              <a:buClr>
                <a:schemeClr val="tx2"/>
              </a:buClr>
            </a:pPr>
            <a:r>
              <a:rPr lang="en-US" altLang="en-US" sz="2400" dirty="0">
                <a:latin typeface="+mn-lt"/>
              </a:rPr>
              <a:t>file divided into </a:t>
            </a:r>
            <a:r>
              <a:rPr lang="en-US" altLang="en-US" sz="2400" dirty="0" smtClean="0">
                <a:latin typeface="+mn-lt"/>
              </a:rPr>
              <a:t>256K</a:t>
            </a:r>
            <a:r>
              <a:rPr lang="en-US" altLang="en-US" sz="100" dirty="0" smtClean="0">
                <a:solidFill>
                  <a:schemeClr val="bg1"/>
                </a:solidFill>
                <a:latin typeface="+mn-lt"/>
              </a:rPr>
              <a:t>ilo</a:t>
            </a:r>
            <a:r>
              <a:rPr lang="en-US" altLang="en-US" sz="2400" dirty="0" smtClean="0">
                <a:latin typeface="+mn-lt"/>
              </a:rPr>
              <a:t>b</a:t>
            </a:r>
            <a:r>
              <a:rPr lang="en-US" altLang="en-US" sz="100" dirty="0" smtClean="0">
                <a:solidFill>
                  <a:schemeClr val="bg1"/>
                </a:solidFill>
                <a:latin typeface="+mn-lt"/>
              </a:rPr>
              <a:t>ytes</a:t>
            </a:r>
            <a:r>
              <a:rPr lang="en-US" altLang="en-US" sz="2400" dirty="0" smtClean="0">
                <a:latin typeface="+mn-lt"/>
              </a:rPr>
              <a:t> </a:t>
            </a:r>
            <a:r>
              <a:rPr lang="en-US" altLang="en-US" sz="2400" dirty="0">
                <a:latin typeface="+mn-lt"/>
              </a:rPr>
              <a:t>chunks</a:t>
            </a:r>
          </a:p>
          <a:p>
            <a:pPr>
              <a:buClr>
                <a:schemeClr val="tx2"/>
              </a:buClr>
            </a:pPr>
            <a:r>
              <a:rPr lang="en-US" altLang="en-US" sz="2400" dirty="0">
                <a:latin typeface="+mn-lt"/>
              </a:rPr>
              <a:t>peers in torrent send/receive file </a:t>
            </a:r>
            <a:r>
              <a:rPr lang="en-US" altLang="en-US" sz="2400" dirty="0" smtClean="0">
                <a:latin typeface="+mn-lt"/>
              </a:rPr>
              <a:t>chunks</a:t>
            </a:r>
            <a:endParaRPr lang="en-US" altLang="en-US" sz="2400" dirty="0">
              <a:latin typeface="+mn-lt"/>
            </a:endParaRPr>
          </a:p>
        </p:txBody>
      </p:sp>
      <p:pic>
        <p:nvPicPr>
          <p:cNvPr id="4" name="Picture 3" descr="A web diagram has 9 P C’s. Each P C has 3 double ended arrows connecting it to 3 other P C’s. Torrent, group of peers exchanging chunks of a file. A server is a tracker, which tracks peers participating in torrent. Alice is using a P C. She arrives, obtains list of peers from tracker, and begins exchanging file chunks with peers in torren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8777" y="2857164"/>
            <a:ext cx="6486446" cy="3358677"/>
          </a:xfrm>
          <a:prstGeom prst="rect">
            <a:avLst/>
          </a:prstGeom>
        </p:spPr>
      </p:pic>
    </p:spTree>
    <p:extLst>
      <p:ext uri="{BB962C8B-B14F-4D97-AF65-F5344CB8AC3E}">
        <p14:creationId xmlns:p14="http://schemas.microsoft.com/office/powerpoint/2010/main" val="231679582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P2P File Distribution: </a:t>
            </a:r>
            <a:r>
              <a:rPr lang="en-US" dirty="0" smtClean="0"/>
              <a:t>BitTorrent </a:t>
            </a:r>
            <a:r>
              <a:rPr lang="en-US" sz="2000" b="0" dirty="0" smtClean="0"/>
              <a:t>(2 of 2)</a:t>
            </a:r>
            <a:endParaRPr lang="en-US" sz="2000" b="0" dirty="0"/>
          </a:p>
        </p:txBody>
      </p:sp>
      <p:sp>
        <p:nvSpPr>
          <p:cNvPr id="3" name="Text Placeholder 2"/>
          <p:cNvSpPr>
            <a:spLocks noGrp="1"/>
          </p:cNvSpPr>
          <p:nvPr>
            <p:ph type="body" idx="1"/>
          </p:nvPr>
        </p:nvSpPr>
        <p:spPr>
          <a:xfrm>
            <a:off x="457200" y="1600200"/>
            <a:ext cx="4490357" cy="2400300"/>
          </a:xfrm>
        </p:spPr>
        <p:txBody>
          <a:bodyPr/>
          <a:lstStyle/>
          <a:p>
            <a:pPr>
              <a:buFont typeface="Arial" panose="020B0604020202020204" pitchFamily="34" charset="0"/>
              <a:buChar char="•"/>
            </a:pPr>
            <a:r>
              <a:rPr lang="en-US" altLang="en-US" sz="2000" dirty="0">
                <a:latin typeface="+mn-lt"/>
                <a:ea typeface="ＭＳ Ｐゴシック" charset="-128"/>
              </a:rPr>
              <a:t>peer joining torrent</a:t>
            </a:r>
            <a:r>
              <a:rPr lang="en-US" altLang="en-US" sz="2000" dirty="0" smtClean="0">
                <a:latin typeface="+mn-lt"/>
                <a:ea typeface="ＭＳ Ｐゴシック" charset="-128"/>
              </a:rPr>
              <a:t>:</a:t>
            </a:r>
            <a:endParaRPr lang="en-US" altLang="en-US" sz="2000" dirty="0">
              <a:latin typeface="+mn-lt"/>
              <a:ea typeface="ＭＳ Ｐゴシック" charset="-128"/>
            </a:endParaRPr>
          </a:p>
          <a:p>
            <a:pPr marL="741600" lvl="1" indent="-284400"/>
            <a:r>
              <a:rPr lang="en-US" altLang="en-US" sz="2000" dirty="0">
                <a:latin typeface="+mn-lt"/>
                <a:ea typeface="ＭＳ Ｐゴシック" charset="-128"/>
              </a:rPr>
              <a:t>has no chunks, but will accumulate them over time from other peers</a:t>
            </a:r>
          </a:p>
          <a:p>
            <a:pPr marL="741600" lvl="1" indent="-284400"/>
            <a:r>
              <a:rPr lang="en-US" altLang="en-US" sz="2000" dirty="0">
                <a:latin typeface="+mn-lt"/>
                <a:ea typeface="ＭＳ Ｐゴシック" charset="-128"/>
              </a:rPr>
              <a:t>registers with tracker to get list of peers, connects to subset of peers </a:t>
            </a:r>
            <a:r>
              <a:rPr lang="en-US" altLang="en-US" sz="2000" dirty="0" smtClean="0">
                <a:latin typeface="+mn-lt"/>
                <a:ea typeface="ＭＳ Ｐゴシック" charset="-128"/>
              </a:rPr>
              <a:t>(</a:t>
            </a:r>
            <a:r>
              <a:rPr lang="en-US" altLang="ja-JP" sz="2000" dirty="0" smtClean="0">
                <a:latin typeface="+mn-lt"/>
                <a:ea typeface="ＭＳ Ｐゴシック" charset="-128"/>
              </a:rPr>
              <a:t>“neighbors”)</a:t>
            </a:r>
            <a:endParaRPr lang="en-US" altLang="en-US" sz="2000" dirty="0">
              <a:latin typeface="+mn-lt"/>
              <a:ea typeface="ＭＳ Ｐゴシック" charset="-128"/>
            </a:endParaRPr>
          </a:p>
        </p:txBody>
      </p:sp>
      <p:sp>
        <p:nvSpPr>
          <p:cNvPr id="4" name="Text Placeholder 3"/>
          <p:cNvSpPr>
            <a:spLocks noGrp="1"/>
          </p:cNvSpPr>
          <p:nvPr>
            <p:ph type="body" idx="2"/>
          </p:nvPr>
        </p:nvSpPr>
        <p:spPr>
          <a:xfrm>
            <a:off x="457200" y="4212770"/>
            <a:ext cx="8229600" cy="2073729"/>
          </a:xfrm>
        </p:spPr>
        <p:txBody>
          <a:bodyPr anchor="ctr"/>
          <a:lstStyle/>
          <a:p>
            <a:pPr>
              <a:buClr>
                <a:schemeClr val="tx2"/>
              </a:buClr>
              <a:buFont typeface="Arial" panose="020B0604020202020204" pitchFamily="34" charset="0"/>
              <a:buChar char="•"/>
            </a:pPr>
            <a:r>
              <a:rPr lang="en-US" altLang="en-US" sz="2000" dirty="0">
                <a:latin typeface="+mn-lt"/>
              </a:rPr>
              <a:t>while downloading, peer uploads chunks to other peers</a:t>
            </a:r>
          </a:p>
          <a:p>
            <a:pPr>
              <a:buClr>
                <a:schemeClr val="tx2"/>
              </a:buClr>
              <a:buFont typeface="Arial" panose="020B0604020202020204" pitchFamily="34" charset="0"/>
              <a:buChar char="•"/>
            </a:pPr>
            <a:r>
              <a:rPr lang="en-US" altLang="en-US" sz="2000" dirty="0">
                <a:latin typeface="+mn-lt"/>
              </a:rPr>
              <a:t>peer may change peers with whom it exchanges chunks</a:t>
            </a:r>
          </a:p>
          <a:p>
            <a:pPr>
              <a:buClr>
                <a:schemeClr val="tx2"/>
              </a:buClr>
              <a:buFont typeface="Arial" panose="020B0604020202020204" pitchFamily="34" charset="0"/>
              <a:buChar char="•"/>
            </a:pPr>
            <a:r>
              <a:rPr lang="en-US" altLang="en-US" sz="2000" b="1" dirty="0">
                <a:solidFill>
                  <a:schemeClr val="tx1"/>
                </a:solidFill>
                <a:latin typeface="+mn-lt"/>
              </a:rPr>
              <a:t>churn:</a:t>
            </a:r>
            <a:r>
              <a:rPr lang="en-US" altLang="en-US" sz="2000" dirty="0">
                <a:latin typeface="+mn-lt"/>
              </a:rPr>
              <a:t> peers may come and go</a:t>
            </a:r>
          </a:p>
          <a:p>
            <a:pPr>
              <a:buClr>
                <a:schemeClr val="tx2"/>
              </a:buClr>
              <a:buFont typeface="Arial" panose="020B0604020202020204" pitchFamily="34" charset="0"/>
              <a:buChar char="•"/>
            </a:pPr>
            <a:r>
              <a:rPr lang="en-US" altLang="en-US" sz="2000" dirty="0">
                <a:latin typeface="+mn-lt"/>
              </a:rPr>
              <a:t>once peer has entire file, it may (selfishly) leave or (altruistically) remain in </a:t>
            </a:r>
            <a:r>
              <a:rPr lang="en-US" altLang="en-US" sz="2000" dirty="0" smtClean="0">
                <a:latin typeface="+mn-lt"/>
              </a:rPr>
              <a:t>torrent</a:t>
            </a:r>
            <a:endParaRPr lang="en-US" altLang="en-US" sz="2000" dirty="0">
              <a:latin typeface="+mn-lt"/>
            </a:endParaRPr>
          </a:p>
        </p:txBody>
      </p:sp>
      <p:pic>
        <p:nvPicPr>
          <p:cNvPr id="5" name="Picture 4" descr="Alice uses a P C that is connected to peer P C’s."/>
          <p:cNvPicPr>
            <a:picLocks noChangeAspect="1"/>
          </p:cNvPicPr>
          <p:nvPr/>
        </p:nvPicPr>
        <p:blipFill>
          <a:blip r:embed="rId2"/>
          <a:stretch>
            <a:fillRect/>
          </a:stretch>
        </p:blipFill>
        <p:spPr>
          <a:xfrm>
            <a:off x="5071344" y="1803893"/>
            <a:ext cx="3566469" cy="2237426"/>
          </a:xfrm>
          <a:prstGeom prst="rect">
            <a:avLst/>
          </a:prstGeom>
        </p:spPr>
      </p:pic>
    </p:spTree>
    <p:extLst>
      <p:ext uri="{BB962C8B-B14F-4D97-AF65-F5344CB8AC3E}">
        <p14:creationId xmlns:p14="http://schemas.microsoft.com/office/powerpoint/2010/main" val="31553628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BitTorrent: Requesting, Sending File Chunks</a:t>
            </a:r>
          </a:p>
        </p:txBody>
      </p:sp>
      <p:sp>
        <p:nvSpPr>
          <p:cNvPr id="3" name="Text Placeholder 2"/>
          <p:cNvSpPr>
            <a:spLocks noGrp="1"/>
          </p:cNvSpPr>
          <p:nvPr>
            <p:ph type="body" idx="1"/>
          </p:nvPr>
        </p:nvSpPr>
        <p:spPr>
          <a:xfrm>
            <a:off x="457200" y="1600200"/>
            <a:ext cx="3429000" cy="4343400"/>
          </a:xfrm>
        </p:spPr>
        <p:txBody>
          <a:bodyPr/>
          <a:lstStyle/>
          <a:p>
            <a:pPr>
              <a:buFont typeface="Wingdings" charset="0"/>
              <a:buNone/>
              <a:defRPr/>
            </a:pPr>
            <a:r>
              <a:rPr lang="en-US" sz="2200" b="1" dirty="0">
                <a:solidFill>
                  <a:schemeClr val="tx1"/>
                </a:solidFill>
                <a:latin typeface="+mn-lt"/>
              </a:rPr>
              <a:t>requesting chunks:</a:t>
            </a:r>
          </a:p>
          <a:p>
            <a:pPr>
              <a:buFont typeface="Arial" panose="020B0604020202020204" pitchFamily="34" charset="0"/>
              <a:buChar char="•"/>
              <a:defRPr/>
            </a:pPr>
            <a:r>
              <a:rPr lang="en-US" sz="2200" dirty="0" smtClean="0">
                <a:latin typeface="+mn-lt"/>
              </a:rPr>
              <a:t>at any given time, different peers have different subsets of file chunks</a:t>
            </a:r>
          </a:p>
          <a:p>
            <a:pPr>
              <a:buFont typeface="Arial" panose="020B0604020202020204" pitchFamily="34" charset="0"/>
              <a:buChar char="•"/>
              <a:defRPr/>
            </a:pPr>
            <a:r>
              <a:rPr lang="en-US" sz="2200" dirty="0" smtClean="0">
                <a:latin typeface="+mn-lt"/>
              </a:rPr>
              <a:t>periodically, Alice asks each peer for list of chunks that they have</a:t>
            </a:r>
          </a:p>
          <a:p>
            <a:pPr>
              <a:buFont typeface="Arial" panose="020B0604020202020204" pitchFamily="34" charset="0"/>
              <a:buChar char="•"/>
              <a:defRPr/>
            </a:pPr>
            <a:r>
              <a:rPr lang="en-US" sz="2200" dirty="0" smtClean="0">
                <a:latin typeface="+mn-lt"/>
              </a:rPr>
              <a:t>Alice requests missing chunks from peers, rarest first</a:t>
            </a:r>
            <a:endParaRPr lang="en-US" sz="2200" dirty="0">
              <a:latin typeface="+mn-lt"/>
            </a:endParaRPr>
          </a:p>
        </p:txBody>
      </p:sp>
      <p:sp>
        <p:nvSpPr>
          <p:cNvPr id="4" name="Text Placeholder 3"/>
          <p:cNvSpPr>
            <a:spLocks noGrp="1"/>
          </p:cNvSpPr>
          <p:nvPr>
            <p:ph type="body" idx="2"/>
          </p:nvPr>
        </p:nvSpPr>
        <p:spPr>
          <a:xfrm>
            <a:off x="4016829" y="1619017"/>
            <a:ext cx="4669971" cy="4523365"/>
          </a:xfrm>
        </p:spPr>
        <p:txBody>
          <a:bodyPr/>
          <a:lstStyle/>
          <a:p>
            <a:pPr marL="0" indent="0">
              <a:buNone/>
            </a:pPr>
            <a:r>
              <a:rPr lang="en-US" altLang="en-US" sz="2000" b="1" dirty="0">
                <a:solidFill>
                  <a:schemeClr val="tx1"/>
                </a:solidFill>
                <a:latin typeface="+mn-lt"/>
              </a:rPr>
              <a:t>sending chunks: tit-for-tat</a:t>
            </a:r>
          </a:p>
          <a:p>
            <a:pPr>
              <a:buClr>
                <a:schemeClr val="tx2"/>
              </a:buClr>
              <a:buFont typeface="Arial" panose="020B0604020202020204" pitchFamily="34" charset="0"/>
              <a:buChar char="•"/>
            </a:pPr>
            <a:r>
              <a:rPr lang="en-US" altLang="en-US" sz="2000" dirty="0">
                <a:latin typeface="+mn-lt"/>
              </a:rPr>
              <a:t>Alice sends chunks to those four peers currently sending her chunks </a:t>
            </a:r>
            <a:r>
              <a:rPr lang="en-US" altLang="en-US" sz="2000" b="1" i="0" dirty="0">
                <a:latin typeface="+mn-lt"/>
              </a:rPr>
              <a:t>at highest </a:t>
            </a:r>
            <a:r>
              <a:rPr lang="en-US" altLang="en-US" sz="2000" b="1" i="0" dirty="0" smtClean="0">
                <a:latin typeface="+mn-lt"/>
              </a:rPr>
              <a:t>rate</a:t>
            </a:r>
            <a:endParaRPr lang="en-US" altLang="en-US" sz="2000" b="1" i="0" dirty="0">
              <a:latin typeface="+mn-lt"/>
            </a:endParaRPr>
          </a:p>
          <a:p>
            <a:pPr lvl="1">
              <a:buClr>
                <a:schemeClr val="tx2"/>
              </a:buClr>
              <a:buSzTx/>
              <a:buFont typeface="Arial" panose="020B0604020202020204" pitchFamily="34" charset="0"/>
              <a:buChar char="−"/>
            </a:pPr>
            <a:r>
              <a:rPr lang="en-US" altLang="en-US" sz="2000" dirty="0">
                <a:latin typeface="+mn-lt"/>
              </a:rPr>
              <a:t>other peers are choked by Alice (do not receive chunks from her)</a:t>
            </a:r>
          </a:p>
          <a:p>
            <a:pPr lvl="1">
              <a:buClr>
                <a:schemeClr val="tx2"/>
              </a:buClr>
              <a:buSzTx/>
              <a:buFont typeface="Arial" panose="020B0604020202020204" pitchFamily="34" charset="0"/>
              <a:buChar char="−"/>
            </a:pPr>
            <a:r>
              <a:rPr lang="en-US" altLang="en-US" sz="2000" dirty="0">
                <a:latin typeface="+mn-lt"/>
              </a:rPr>
              <a:t>re-evaluate top 4 every10 secs</a:t>
            </a:r>
          </a:p>
          <a:p>
            <a:pPr>
              <a:buClr>
                <a:schemeClr val="tx2"/>
              </a:buClr>
              <a:buFont typeface="Arial" panose="020B0604020202020204" pitchFamily="34" charset="0"/>
              <a:buChar char="•"/>
            </a:pPr>
            <a:r>
              <a:rPr lang="en-US" altLang="en-US" sz="2000" dirty="0">
                <a:latin typeface="+mn-lt"/>
              </a:rPr>
              <a:t>every 30 secs: randomly select another peer, starts sending chunks</a:t>
            </a:r>
          </a:p>
          <a:p>
            <a:pPr lvl="1">
              <a:buClr>
                <a:schemeClr val="tx2"/>
              </a:buClr>
              <a:buSzTx/>
              <a:buFont typeface="Arial" panose="020B0604020202020204" pitchFamily="34" charset="0"/>
              <a:buChar char="−"/>
            </a:pPr>
            <a:r>
              <a:rPr lang="en-US" altLang="ja-JP" sz="2000" dirty="0" smtClean="0">
                <a:latin typeface="+mn-lt"/>
              </a:rPr>
              <a:t>“optimistically unchoke” </a:t>
            </a:r>
            <a:r>
              <a:rPr lang="en-US" altLang="ja-JP" sz="2000" dirty="0">
                <a:latin typeface="+mn-lt"/>
              </a:rPr>
              <a:t>this peer</a:t>
            </a:r>
          </a:p>
          <a:p>
            <a:pPr lvl="1">
              <a:buClr>
                <a:schemeClr val="tx2"/>
              </a:buClr>
              <a:buSzTx/>
              <a:buFont typeface="Arial" panose="020B0604020202020204" pitchFamily="34" charset="0"/>
              <a:buChar char="−"/>
            </a:pPr>
            <a:r>
              <a:rPr lang="en-US" altLang="en-US" sz="2000" dirty="0">
                <a:latin typeface="+mn-lt"/>
              </a:rPr>
              <a:t>newly chosen peer may join top </a:t>
            </a:r>
            <a:r>
              <a:rPr lang="en-US" altLang="en-US" sz="2000" dirty="0" smtClean="0">
                <a:latin typeface="+mn-lt"/>
              </a:rPr>
              <a:t>4</a:t>
            </a:r>
            <a:endParaRPr lang="en-US" altLang="en-US" sz="2000" dirty="0">
              <a:latin typeface="+mn-lt"/>
            </a:endParaRPr>
          </a:p>
        </p:txBody>
      </p:sp>
    </p:spTree>
    <p:extLst>
      <p:ext uri="{BB962C8B-B14F-4D97-AF65-F5344CB8AC3E}">
        <p14:creationId xmlns:p14="http://schemas.microsoft.com/office/powerpoint/2010/main" val="85932660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BitTorrent: Tit-For-Tat</a:t>
            </a:r>
          </a:p>
        </p:txBody>
      </p:sp>
      <p:sp>
        <p:nvSpPr>
          <p:cNvPr id="3" name="Text Placeholder 2"/>
          <p:cNvSpPr>
            <a:spLocks noGrp="1"/>
          </p:cNvSpPr>
          <p:nvPr>
            <p:ph type="body" idx="1"/>
          </p:nvPr>
        </p:nvSpPr>
        <p:spPr>
          <a:xfrm>
            <a:off x="457200" y="1600201"/>
            <a:ext cx="8229600" cy="1845128"/>
          </a:xfrm>
        </p:spPr>
        <p:txBody>
          <a:bodyPr/>
          <a:lstStyle/>
          <a:p>
            <a:pPr marL="0" indent="0">
              <a:buNone/>
            </a:pPr>
            <a:r>
              <a:rPr lang="en-US" altLang="en-US" sz="2200" dirty="0">
                <a:latin typeface="+mn-lt"/>
              </a:rPr>
              <a:t>(1) Alice </a:t>
            </a:r>
            <a:r>
              <a:rPr lang="en-US" altLang="ja-JP" sz="2200" dirty="0" smtClean="0">
                <a:latin typeface="+mn-lt"/>
              </a:rPr>
              <a:t>“optimistically unchokes” </a:t>
            </a:r>
            <a:r>
              <a:rPr lang="en-US" altLang="ja-JP" sz="2200" dirty="0">
                <a:latin typeface="+mn-lt"/>
              </a:rPr>
              <a:t>Bob</a:t>
            </a:r>
            <a:endParaRPr lang="en-US" altLang="en-US" sz="2200" dirty="0">
              <a:latin typeface="+mn-lt"/>
            </a:endParaRPr>
          </a:p>
          <a:p>
            <a:pPr marL="0" indent="0">
              <a:buNone/>
            </a:pPr>
            <a:r>
              <a:rPr lang="en-US" altLang="en-US" sz="2200" dirty="0">
                <a:latin typeface="+mn-lt"/>
              </a:rPr>
              <a:t>(2) Alice becomes one of </a:t>
            </a:r>
            <a:r>
              <a:rPr lang="en-US" altLang="en-US" sz="2200" dirty="0" smtClean="0">
                <a:latin typeface="+mn-lt"/>
              </a:rPr>
              <a:t>Bob</a:t>
            </a:r>
            <a:r>
              <a:rPr lang="en-US" altLang="ja-JP" sz="2200" dirty="0" smtClean="0">
                <a:latin typeface="+mn-lt"/>
              </a:rPr>
              <a:t>’s </a:t>
            </a:r>
            <a:r>
              <a:rPr lang="en-US" altLang="ja-JP" sz="2200" dirty="0">
                <a:latin typeface="+mn-lt"/>
              </a:rPr>
              <a:t>top-four providers; Bob reciprocates</a:t>
            </a:r>
            <a:endParaRPr lang="en-US" altLang="en-US" sz="2200" dirty="0">
              <a:latin typeface="+mn-lt"/>
            </a:endParaRPr>
          </a:p>
          <a:p>
            <a:pPr marL="0" indent="0">
              <a:buNone/>
            </a:pPr>
            <a:r>
              <a:rPr lang="en-US" altLang="en-US" sz="2200" dirty="0">
                <a:latin typeface="+mn-lt"/>
              </a:rPr>
              <a:t>(3) Bob becomes one of </a:t>
            </a:r>
            <a:r>
              <a:rPr lang="en-US" altLang="en-US" sz="2200" dirty="0" smtClean="0">
                <a:latin typeface="+mn-lt"/>
              </a:rPr>
              <a:t>Alice</a:t>
            </a:r>
            <a:r>
              <a:rPr lang="en-US" altLang="ja-JP" sz="2200" dirty="0" smtClean="0">
                <a:latin typeface="+mn-lt"/>
              </a:rPr>
              <a:t>’s </a:t>
            </a:r>
            <a:r>
              <a:rPr lang="en-US" altLang="ja-JP" sz="2200" dirty="0">
                <a:latin typeface="+mn-lt"/>
              </a:rPr>
              <a:t>top-four </a:t>
            </a:r>
            <a:r>
              <a:rPr lang="en-US" altLang="ja-JP" sz="2200" dirty="0" smtClean="0">
                <a:latin typeface="+mn-lt"/>
              </a:rPr>
              <a:t>providers</a:t>
            </a:r>
            <a:endParaRPr lang="en-US" altLang="en-US" sz="2200" dirty="0">
              <a:latin typeface="+mn-lt"/>
            </a:endParaRPr>
          </a:p>
        </p:txBody>
      </p:sp>
      <p:pic>
        <p:nvPicPr>
          <p:cNvPr id="4" name="Picture 3" descr="Alice and Bob use P C’s that are connected to other peer P C’s. Alice’s and Bob’s P C’s are linked. Higher upload rate, find better trading partners, get files faster!"/>
          <p:cNvPicPr>
            <a:picLocks noChangeAspect="1"/>
          </p:cNvPicPr>
          <p:nvPr/>
        </p:nvPicPr>
        <p:blipFill>
          <a:blip r:embed="rId2"/>
          <a:stretch>
            <a:fillRect/>
          </a:stretch>
        </p:blipFill>
        <p:spPr>
          <a:xfrm>
            <a:off x="1599312" y="3569889"/>
            <a:ext cx="5945375" cy="2867338"/>
          </a:xfrm>
          <a:prstGeom prst="rect">
            <a:avLst/>
          </a:prstGeom>
        </p:spPr>
      </p:pic>
    </p:spTree>
    <p:extLst>
      <p:ext uri="{BB962C8B-B14F-4D97-AF65-F5344CB8AC3E}">
        <p14:creationId xmlns:p14="http://schemas.microsoft.com/office/powerpoint/2010/main" val="25792901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txBox="1">
            <a:spLocks noGrp="1"/>
          </p:cNvSpPr>
          <p:nvPr>
            <p:ph type="title"/>
          </p:nvPr>
        </p:nvSpPr>
        <p:spPr/>
        <p:txBody>
          <a:bodyPr/>
          <a:lstStyle/>
          <a:p>
            <a:pPr>
              <a:spcBef>
                <a:spcPct val="0"/>
              </a:spcBef>
              <a:buFont typeface="Times New Roman" panose="02020603050405020304" pitchFamily="18" charset="0"/>
              <a:buNone/>
            </a:pPr>
            <a:r>
              <a:rPr lang="en-IN" altLang="en-US" sz="3400" b="1"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Learning Objectives </a:t>
            </a:r>
            <a:r>
              <a:rPr lang="en-IN" altLang="en-US" sz="20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(6 of 7)</a:t>
            </a:r>
          </a:p>
        </p:txBody>
      </p:sp>
      <p:sp>
        <p:nvSpPr>
          <p:cNvPr id="3" name="Text Placeholder 2"/>
          <p:cNvSpPr>
            <a:spLocks noGrp="1"/>
          </p:cNvSpPr>
          <p:nvPr>
            <p:ph idx="1"/>
          </p:nvPr>
        </p:nvSpPr>
        <p:spPr/>
        <p:txBody>
          <a:bodyPr/>
          <a:lstStyle/>
          <a:p>
            <a:pPr marL="0" indent="0">
              <a:spcBef>
                <a:spcPts val="1500"/>
              </a:spcBef>
              <a:buFont typeface="Wingdings" charset="0"/>
              <a:buNone/>
              <a:defRPr/>
            </a:pPr>
            <a:r>
              <a:rPr lang="en-US" sz="2400" b="1" dirty="0">
                <a:solidFill>
                  <a:schemeClr val="tx2"/>
                </a:solidFill>
                <a:latin typeface="+mn-lt"/>
                <a:ea typeface="ＭＳ Ｐゴシック" charset="0"/>
              </a:rPr>
              <a:t>2.1</a:t>
            </a:r>
            <a:r>
              <a:rPr lang="en-US" sz="2400" b="1" dirty="0">
                <a:solidFill>
                  <a:schemeClr val="tx1"/>
                </a:solidFill>
                <a:latin typeface="+mn-lt"/>
                <a:ea typeface="ＭＳ Ｐゴシック" charset="0"/>
              </a:rPr>
              <a:t> </a:t>
            </a:r>
            <a:r>
              <a:rPr lang="en-US" sz="2400" dirty="0" smtClean="0">
                <a:solidFill>
                  <a:schemeClr val="tx1"/>
                </a:solidFill>
                <a:latin typeface="+mn-lt"/>
                <a:ea typeface="ＭＳ Ｐゴシック" charset="0"/>
              </a:rPr>
              <a:t>Principles </a:t>
            </a:r>
            <a:r>
              <a:rPr lang="en-US" sz="2400" dirty="0">
                <a:solidFill>
                  <a:schemeClr val="tx1"/>
                </a:solidFill>
                <a:latin typeface="+mn-lt"/>
                <a:ea typeface="ＭＳ Ｐゴシック" charset="0"/>
              </a:rPr>
              <a:t>of network applications</a:t>
            </a:r>
          </a:p>
          <a:p>
            <a:pPr marL="0" indent="0">
              <a:spcBef>
                <a:spcPts val="1500"/>
              </a:spcBef>
              <a:buFont typeface="Wingdings" charset="0"/>
              <a:buNone/>
              <a:defRPr/>
            </a:pPr>
            <a:r>
              <a:rPr lang="en-US" sz="2400" b="1" dirty="0">
                <a:solidFill>
                  <a:schemeClr val="tx2"/>
                </a:solidFill>
                <a:latin typeface="+mn-lt"/>
                <a:ea typeface="ＭＳ Ｐゴシック" charset="0"/>
              </a:rPr>
              <a:t>2.2 </a:t>
            </a:r>
            <a:r>
              <a:rPr lang="en-US" sz="2400" dirty="0">
                <a:latin typeface="+mn-lt"/>
                <a:ea typeface="ＭＳ Ｐゴシック" charset="0"/>
              </a:rPr>
              <a:t>Web and </a:t>
            </a:r>
            <a:r>
              <a:rPr lang="en-US" sz="2400" dirty="0" smtClean="0">
                <a:latin typeface="+mn-lt"/>
                <a:ea typeface="ＭＳ Ｐゴシック" charset="0"/>
              </a:rPr>
              <a:t>H</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2.3</a:t>
            </a:r>
            <a:r>
              <a:rPr lang="en-US" sz="2400" dirty="0">
                <a:latin typeface="+mn-lt"/>
                <a:ea typeface="ＭＳ Ｐゴシック" charset="0"/>
              </a:rPr>
              <a:t> electronic mail</a:t>
            </a:r>
          </a:p>
          <a:p>
            <a:pPr marL="741600" lvl="1" indent="-284400">
              <a:spcBef>
                <a:spcPts val="600"/>
              </a:spcBef>
              <a:buFont typeface="Arial" panose="020B0604020202020204" pitchFamily="34" charset="0"/>
              <a:buChar char="−"/>
              <a:defRPr/>
            </a:pPr>
            <a:r>
              <a:rPr lang="en-US" sz="2400" dirty="0" smtClean="0">
                <a:latin typeface="+mn-lt"/>
                <a:ea typeface="ＭＳ Ｐゴシック" charset="0"/>
              </a:rPr>
              <a:t>S</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r>
              <a:rPr lang="en-US" sz="2400" dirty="0">
                <a:latin typeface="+mn-lt"/>
                <a:ea typeface="ＭＳ Ｐゴシック" charset="0"/>
              </a:rPr>
              <a:t>, </a:t>
            </a:r>
            <a:r>
              <a:rPr lang="en-US" sz="2400" dirty="0" smtClean="0">
                <a:latin typeface="+mn-lt"/>
                <a:ea typeface="ＭＳ Ｐゴシック" charset="0"/>
              </a:rPr>
              <a:t>P</a:t>
            </a:r>
            <a:r>
              <a:rPr lang="en-US" sz="100" dirty="0" smtClean="0">
                <a:latin typeface="+mn-lt"/>
                <a:ea typeface="ＭＳ Ｐゴシック" charset="0"/>
              </a:rPr>
              <a:t> </a:t>
            </a:r>
            <a:r>
              <a:rPr lang="en-US" sz="2400" dirty="0" smtClean="0">
                <a:latin typeface="+mn-lt"/>
                <a:ea typeface="ＭＳ Ｐゴシック" charset="0"/>
              </a:rPr>
              <a:t>O</a:t>
            </a:r>
            <a:r>
              <a:rPr lang="en-US" sz="100" dirty="0" smtClean="0">
                <a:latin typeface="+mn-lt"/>
                <a:ea typeface="ＭＳ Ｐゴシック" charset="0"/>
              </a:rPr>
              <a:t> </a:t>
            </a:r>
            <a:r>
              <a:rPr lang="en-US" sz="2400" dirty="0" smtClean="0">
                <a:latin typeface="+mn-lt"/>
                <a:ea typeface="ＭＳ Ｐゴシック" charset="0"/>
              </a:rPr>
              <a:t>P3</a:t>
            </a:r>
            <a:r>
              <a:rPr lang="en-US" sz="2400" dirty="0">
                <a:latin typeface="+mn-lt"/>
                <a:ea typeface="ＭＳ Ｐゴシック" charset="0"/>
              </a:rPr>
              <a:t>, </a:t>
            </a:r>
            <a:r>
              <a:rPr lang="en-US" sz="2400" dirty="0" smtClean="0">
                <a:latin typeface="+mn-lt"/>
                <a:ea typeface="ＭＳ Ｐゴシック" charset="0"/>
              </a:rPr>
              <a:t>I</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A</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2.4</a:t>
            </a:r>
            <a:r>
              <a:rPr lang="en-US" sz="2400" dirty="0">
                <a:latin typeface="+mn-lt"/>
                <a:ea typeface="ＭＳ Ｐゴシック" charset="0"/>
              </a:rPr>
              <a:t> </a:t>
            </a:r>
            <a:r>
              <a:rPr lang="en-US" sz="2400" dirty="0" smtClean="0">
                <a:latin typeface="+mn-lt"/>
                <a:ea typeface="ＭＳ Ｐゴシック" charset="0"/>
              </a:rPr>
              <a:t>D</a:t>
            </a:r>
            <a:r>
              <a:rPr lang="en-US" sz="100" dirty="0" smtClean="0">
                <a:latin typeface="+mn-lt"/>
                <a:ea typeface="ＭＳ Ｐゴシック" charset="0"/>
              </a:rPr>
              <a:t> </a:t>
            </a:r>
            <a:r>
              <a:rPr lang="en-US" sz="2400" dirty="0" smtClean="0">
                <a:latin typeface="+mn-lt"/>
                <a:ea typeface="ＭＳ Ｐゴシック" charset="0"/>
              </a:rPr>
              <a:t>N</a:t>
            </a:r>
            <a:r>
              <a:rPr lang="en-US" sz="100" dirty="0" smtClean="0">
                <a:latin typeface="+mn-lt"/>
                <a:ea typeface="ＭＳ Ｐゴシック" charset="0"/>
              </a:rPr>
              <a:t> </a:t>
            </a:r>
            <a:r>
              <a:rPr lang="en-US" sz="2400" dirty="0" smtClean="0">
                <a:latin typeface="+mn-lt"/>
                <a:ea typeface="ＭＳ Ｐゴシック" charset="0"/>
              </a:rPr>
              <a:t>S</a:t>
            </a:r>
            <a:endParaRPr lang="en-US" sz="2400" dirty="0">
              <a:latin typeface="+mn-lt"/>
              <a:ea typeface="ＭＳ Ｐゴシック" charset="0"/>
            </a:endParaRPr>
          </a:p>
          <a:p>
            <a:pPr marL="0" indent="0">
              <a:spcBef>
                <a:spcPts val="1500"/>
              </a:spcBef>
              <a:buFont typeface="Wingdings" panose="05000000000000000000" pitchFamily="2" charset="2"/>
              <a:buNone/>
              <a:defRPr/>
            </a:pPr>
            <a:r>
              <a:rPr lang="en-US" altLang="en-US" sz="2400" b="1" dirty="0">
                <a:solidFill>
                  <a:schemeClr val="tx2"/>
                </a:solidFill>
                <a:latin typeface="+mn-lt"/>
              </a:rPr>
              <a:t>2.5</a:t>
            </a:r>
            <a:r>
              <a:rPr lang="en-US" altLang="en-US" sz="2400" dirty="0">
                <a:latin typeface="+mn-lt"/>
              </a:rPr>
              <a:t> </a:t>
            </a:r>
            <a:r>
              <a:rPr lang="en-US" altLang="en-US" sz="2400" dirty="0" smtClean="0">
                <a:latin typeface="+mn-lt"/>
              </a:rPr>
              <a:t>P</a:t>
            </a:r>
            <a:r>
              <a:rPr lang="en-US" altLang="en-US" sz="100" dirty="0" smtClean="0">
                <a:latin typeface="+mn-lt"/>
              </a:rPr>
              <a:t> </a:t>
            </a:r>
            <a:r>
              <a:rPr lang="en-US" altLang="en-US" sz="2400" dirty="0" smtClean="0">
                <a:latin typeface="+mn-lt"/>
              </a:rPr>
              <a:t>2</a:t>
            </a:r>
            <a:r>
              <a:rPr lang="en-US" altLang="en-US" sz="100" dirty="0" smtClean="0">
                <a:latin typeface="+mn-lt"/>
              </a:rPr>
              <a:t> </a:t>
            </a:r>
            <a:r>
              <a:rPr lang="en-US" altLang="en-US" sz="2400" dirty="0" smtClean="0">
                <a:latin typeface="+mn-lt"/>
              </a:rPr>
              <a:t>P </a:t>
            </a:r>
            <a:r>
              <a:rPr lang="en-US" altLang="en-US" sz="2400" dirty="0">
                <a:latin typeface="+mn-lt"/>
              </a:rPr>
              <a:t>applications</a:t>
            </a:r>
          </a:p>
          <a:p>
            <a:pPr marL="0" indent="0">
              <a:spcBef>
                <a:spcPts val="1500"/>
              </a:spcBef>
              <a:defRPr/>
            </a:pPr>
            <a:r>
              <a:rPr lang="en-US" altLang="en-US" sz="2400" b="1" dirty="0">
                <a:solidFill>
                  <a:schemeClr val="tx2"/>
                </a:solidFill>
                <a:latin typeface="+mn-lt"/>
              </a:rPr>
              <a:t>2.6</a:t>
            </a:r>
            <a:r>
              <a:rPr lang="en-US" altLang="en-US" sz="2400" dirty="0">
                <a:latin typeface="+mn-lt"/>
              </a:rPr>
              <a:t> </a:t>
            </a:r>
            <a:r>
              <a:rPr lang="en-US" altLang="en-US" sz="2400" b="1" dirty="0">
                <a:solidFill>
                  <a:schemeClr val="tx1"/>
                </a:solidFill>
                <a:latin typeface="+mn-lt"/>
              </a:rPr>
              <a:t>video streaming and content distribution networks (</a:t>
            </a:r>
            <a:r>
              <a:rPr lang="en-US" altLang="en-US" sz="2400" b="1" dirty="0" smtClean="0">
                <a:solidFill>
                  <a:schemeClr val="tx1"/>
                </a:solidFill>
                <a:latin typeface="+mn-lt"/>
              </a:rPr>
              <a:t>C</a:t>
            </a:r>
            <a:r>
              <a:rPr lang="en-US" altLang="en-US" sz="100" b="1" dirty="0" smtClean="0">
                <a:solidFill>
                  <a:schemeClr val="tx1"/>
                </a:solidFill>
                <a:latin typeface="+mn-lt"/>
              </a:rPr>
              <a:t> </a:t>
            </a:r>
            <a:r>
              <a:rPr lang="en-US" altLang="en-US" sz="2400" b="1" dirty="0" smtClean="0">
                <a:solidFill>
                  <a:schemeClr val="tx1"/>
                </a:solidFill>
                <a:latin typeface="+mn-lt"/>
              </a:rPr>
              <a:t>D</a:t>
            </a:r>
            <a:r>
              <a:rPr lang="en-US" altLang="en-US" sz="100" b="1" dirty="0" smtClean="0">
                <a:solidFill>
                  <a:schemeClr val="tx1"/>
                </a:solidFill>
                <a:latin typeface="+mn-lt"/>
              </a:rPr>
              <a:t> </a:t>
            </a:r>
            <a:r>
              <a:rPr lang="en-US" altLang="en-US" sz="2400" b="1" dirty="0" smtClean="0">
                <a:solidFill>
                  <a:schemeClr val="tx1"/>
                </a:solidFill>
                <a:latin typeface="+mn-lt"/>
              </a:rPr>
              <a:t>N</a:t>
            </a:r>
            <a:r>
              <a:rPr lang="en-US" altLang="en-US" sz="100" b="1" dirty="0" smtClean="0">
                <a:solidFill>
                  <a:schemeClr val="tx1"/>
                </a:solidFill>
                <a:latin typeface="+mn-lt"/>
              </a:rPr>
              <a:t> </a:t>
            </a:r>
            <a:r>
              <a:rPr lang="en-US" altLang="en-US" sz="2400" b="1" dirty="0" smtClean="0">
                <a:solidFill>
                  <a:schemeClr val="tx1"/>
                </a:solidFill>
                <a:latin typeface="+mn-lt"/>
              </a:rPr>
              <a:t>s)</a:t>
            </a:r>
            <a:endParaRPr lang="en-US" altLang="en-US" sz="2400" b="1" dirty="0">
              <a:solidFill>
                <a:schemeClr val="tx1"/>
              </a:solidFill>
              <a:latin typeface="+mn-lt"/>
            </a:endParaRPr>
          </a:p>
          <a:p>
            <a:pPr marL="0" indent="0">
              <a:spcBef>
                <a:spcPts val="1500"/>
              </a:spcBef>
              <a:buFont typeface="Wingdings" panose="05000000000000000000" pitchFamily="2" charset="2"/>
              <a:buNone/>
              <a:defRPr/>
            </a:pPr>
            <a:r>
              <a:rPr lang="en-US" altLang="en-US" sz="2400" b="1" dirty="0">
                <a:solidFill>
                  <a:schemeClr val="tx2"/>
                </a:solidFill>
                <a:latin typeface="+mn-lt"/>
              </a:rPr>
              <a:t>2.7</a:t>
            </a:r>
            <a:r>
              <a:rPr lang="en-US" altLang="en-US" sz="2400" dirty="0">
                <a:latin typeface="+mn-lt"/>
              </a:rPr>
              <a:t> socket programming with </a:t>
            </a:r>
            <a:r>
              <a:rPr lang="en-US" altLang="en-US" sz="2400" dirty="0" smtClean="0">
                <a:latin typeface="+mn-lt"/>
              </a:rPr>
              <a:t>U</a:t>
            </a:r>
            <a:r>
              <a:rPr lang="en-US" altLang="en-US" sz="100" dirty="0" smtClean="0">
                <a:latin typeface="+mn-lt"/>
              </a:rPr>
              <a:t> </a:t>
            </a:r>
            <a:r>
              <a:rPr lang="en-US" altLang="en-US" sz="2400" dirty="0" smtClean="0">
                <a:latin typeface="+mn-lt"/>
              </a:rPr>
              <a:t>D</a:t>
            </a:r>
            <a:r>
              <a:rPr lang="en-US" altLang="en-US" sz="100" dirty="0" smtClean="0">
                <a:latin typeface="+mn-lt"/>
              </a:rPr>
              <a:t> </a:t>
            </a:r>
            <a:r>
              <a:rPr lang="en-US" altLang="en-US" sz="2400" dirty="0" smtClean="0">
                <a:latin typeface="+mn-lt"/>
              </a:rPr>
              <a:t>P </a:t>
            </a:r>
            <a:r>
              <a:rPr lang="en-US" altLang="en-US" sz="2400" dirty="0">
                <a:latin typeface="+mn-lt"/>
              </a:rPr>
              <a:t>and </a:t>
            </a:r>
            <a:r>
              <a:rPr lang="en-US" altLang="en-US" sz="2400" dirty="0" smtClean="0">
                <a:latin typeface="+mn-lt"/>
              </a:rPr>
              <a:t>T</a:t>
            </a:r>
            <a:r>
              <a:rPr lang="en-US" altLang="en-US" sz="100" dirty="0" smtClean="0">
                <a:latin typeface="+mn-lt"/>
              </a:rPr>
              <a:t> </a:t>
            </a:r>
            <a:r>
              <a:rPr lang="en-US" altLang="en-US" sz="2400" dirty="0" smtClean="0">
                <a:latin typeface="+mn-lt"/>
              </a:rPr>
              <a:t>C</a:t>
            </a:r>
            <a:r>
              <a:rPr lang="en-US" altLang="en-US" sz="100" dirty="0" smtClean="0">
                <a:latin typeface="+mn-lt"/>
              </a:rPr>
              <a:t> </a:t>
            </a:r>
            <a:r>
              <a:rPr lang="en-US" altLang="en-US" sz="2400" dirty="0" smtClean="0">
                <a:latin typeface="+mn-lt"/>
              </a:rPr>
              <a:t>P</a:t>
            </a:r>
            <a:endParaRPr lang="en-US" altLang="en-US" sz="2400" dirty="0">
              <a:latin typeface="+mn-lt"/>
            </a:endParaRPr>
          </a:p>
        </p:txBody>
      </p:sp>
    </p:spTree>
    <p:extLst>
      <p:ext uri="{BB962C8B-B14F-4D97-AF65-F5344CB8AC3E}">
        <p14:creationId xmlns:p14="http://schemas.microsoft.com/office/powerpoint/2010/main" val="2334151796"/>
      </p:ext>
    </p:extLst>
  </p:cSld>
  <p:clrMapOvr>
    <a:masterClrMapping/>
  </p:clrMapOvr>
  <p:transition spd="slow"/>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Video Streaming and </a:t>
            </a:r>
            <a:r>
              <a:rPr lang="en-US" dirty="0" smtClean="0"/>
              <a:t>C</a:t>
            </a:r>
            <a:r>
              <a:rPr lang="en-US" sz="100" dirty="0" smtClean="0"/>
              <a:t> </a:t>
            </a:r>
            <a:r>
              <a:rPr lang="en-US" dirty="0" smtClean="0"/>
              <a:t>D</a:t>
            </a:r>
            <a:r>
              <a:rPr lang="en-US" sz="100" dirty="0" smtClean="0"/>
              <a:t> </a:t>
            </a:r>
            <a:r>
              <a:rPr lang="en-US" dirty="0" smtClean="0"/>
              <a:t>N</a:t>
            </a:r>
            <a:r>
              <a:rPr lang="en-US" sz="100" dirty="0" smtClean="0"/>
              <a:t> </a:t>
            </a:r>
            <a:r>
              <a:rPr lang="en-US" dirty="0" smtClean="0"/>
              <a:t>s</a:t>
            </a:r>
            <a:r>
              <a:rPr lang="en-US" dirty="0"/>
              <a:t>: Context</a:t>
            </a:r>
          </a:p>
        </p:txBody>
      </p:sp>
      <p:sp>
        <p:nvSpPr>
          <p:cNvPr id="3" name="Text Placeholder 2"/>
          <p:cNvSpPr>
            <a:spLocks noGrp="1"/>
          </p:cNvSpPr>
          <p:nvPr>
            <p:ph type="body" idx="1"/>
          </p:nvPr>
        </p:nvSpPr>
        <p:spPr>
          <a:xfrm>
            <a:off x="457200" y="1600200"/>
            <a:ext cx="6498771" cy="473529"/>
          </a:xfrm>
        </p:spPr>
        <p:txBody>
          <a:bodyPr/>
          <a:lstStyle/>
          <a:p>
            <a:pPr>
              <a:buClr>
                <a:schemeClr val="tx2"/>
              </a:buClr>
            </a:pPr>
            <a:r>
              <a:rPr lang="en-US" altLang="en-US" sz="2000" dirty="0">
                <a:latin typeface="+mn-lt"/>
              </a:rPr>
              <a:t>video traffic: major consumer of Internet </a:t>
            </a:r>
            <a:r>
              <a:rPr lang="en-US" altLang="en-US" sz="2000" dirty="0" smtClean="0">
                <a:latin typeface="+mn-lt"/>
              </a:rPr>
              <a:t>bandwidth</a:t>
            </a:r>
            <a:endParaRPr lang="en-US" altLang="en-US" sz="2000" dirty="0">
              <a:latin typeface="+mn-lt"/>
            </a:endParaRPr>
          </a:p>
        </p:txBody>
      </p:sp>
      <p:sp>
        <p:nvSpPr>
          <p:cNvPr id="4" name="Text Placeholder 3"/>
          <p:cNvSpPr>
            <a:spLocks noGrp="1"/>
          </p:cNvSpPr>
          <p:nvPr>
            <p:ph type="body" idx="2"/>
          </p:nvPr>
        </p:nvSpPr>
        <p:spPr>
          <a:xfrm>
            <a:off x="457200" y="2166256"/>
            <a:ext cx="5943600" cy="4152903"/>
          </a:xfrm>
        </p:spPr>
        <p:txBody>
          <a:bodyPr anchor="ctr"/>
          <a:lstStyle/>
          <a:p>
            <a:pPr lvl="1">
              <a:buClr>
                <a:schemeClr val="tx2"/>
              </a:buClr>
              <a:buFont typeface="Arial" panose="020B0604020202020204" pitchFamily="34" charset="0"/>
              <a:buChar char="−"/>
            </a:pPr>
            <a:r>
              <a:rPr lang="en-US" altLang="en-US" sz="2000" dirty="0">
                <a:latin typeface="+mn-lt"/>
              </a:rPr>
              <a:t>Netflix, YouTube: 37%, 16% of downstream residential </a:t>
            </a:r>
            <a:r>
              <a:rPr lang="en-US" altLang="en-US" sz="2000" dirty="0" smtClean="0">
                <a:latin typeface="+mn-lt"/>
              </a:rPr>
              <a:t>I</a:t>
            </a:r>
            <a:r>
              <a:rPr lang="en-US" altLang="en-US" sz="100" dirty="0" smtClean="0">
                <a:latin typeface="+mn-lt"/>
              </a:rPr>
              <a:t> </a:t>
            </a:r>
            <a:r>
              <a:rPr lang="en-US" altLang="en-US" sz="2000" dirty="0" smtClean="0">
                <a:latin typeface="+mn-lt"/>
              </a:rPr>
              <a:t>S</a:t>
            </a:r>
            <a:r>
              <a:rPr lang="en-US" altLang="en-US" sz="100" dirty="0" smtClean="0">
                <a:latin typeface="+mn-lt"/>
              </a:rPr>
              <a:t> </a:t>
            </a:r>
            <a:r>
              <a:rPr lang="en-US" altLang="en-US" sz="2000" dirty="0" smtClean="0">
                <a:latin typeface="+mn-lt"/>
              </a:rPr>
              <a:t>P </a:t>
            </a:r>
            <a:r>
              <a:rPr lang="en-US" altLang="en-US" sz="2000" dirty="0">
                <a:latin typeface="+mn-lt"/>
              </a:rPr>
              <a:t>traffic</a:t>
            </a:r>
          </a:p>
          <a:p>
            <a:pPr lvl="1">
              <a:buClr>
                <a:schemeClr val="tx2"/>
              </a:buClr>
              <a:buFont typeface="Arial" panose="020B0604020202020204" pitchFamily="34" charset="0"/>
              <a:buChar char="−"/>
            </a:pPr>
            <a:r>
              <a:rPr lang="en-US" altLang="en-US" sz="2000" dirty="0">
                <a:latin typeface="+mn-lt"/>
              </a:rPr>
              <a:t>~1B YouTube users, ~75M Netflix users</a:t>
            </a:r>
          </a:p>
          <a:p>
            <a:pPr>
              <a:buClr>
                <a:schemeClr val="tx2"/>
              </a:buClr>
            </a:pPr>
            <a:r>
              <a:rPr lang="en-US" altLang="en-US" sz="2000" dirty="0">
                <a:latin typeface="+mn-lt"/>
              </a:rPr>
              <a:t>challenge: </a:t>
            </a:r>
            <a:r>
              <a:rPr lang="en-US" altLang="en-US" sz="2000" dirty="0" smtClean="0">
                <a:latin typeface="+mn-lt"/>
              </a:rPr>
              <a:t>scale </a:t>
            </a:r>
            <a:r>
              <a:rPr lang="en-US" altLang="en-US" sz="2000" dirty="0">
                <a:latin typeface="+mn-lt"/>
              </a:rPr>
              <a:t>- how to reach ~1B users?</a:t>
            </a:r>
          </a:p>
          <a:p>
            <a:pPr lvl="1">
              <a:buClr>
                <a:schemeClr val="tx2"/>
              </a:buClr>
              <a:buFont typeface="Arial" panose="020B0604020202020204" pitchFamily="34" charset="0"/>
              <a:buChar char="−"/>
            </a:pPr>
            <a:r>
              <a:rPr lang="en-US" altLang="en-US" sz="2000" dirty="0">
                <a:latin typeface="+mn-lt"/>
              </a:rPr>
              <a:t>single mega-video server won’t work (why?)</a:t>
            </a:r>
          </a:p>
          <a:p>
            <a:pPr>
              <a:buClr>
                <a:schemeClr val="tx2"/>
              </a:buClr>
            </a:pPr>
            <a:r>
              <a:rPr lang="en-US" altLang="en-US" sz="2000" dirty="0">
                <a:latin typeface="+mn-lt"/>
              </a:rPr>
              <a:t>challenge: heterogeneity</a:t>
            </a:r>
          </a:p>
          <a:p>
            <a:pPr lvl="1">
              <a:buClr>
                <a:schemeClr val="tx2"/>
              </a:buClr>
              <a:buFont typeface="Arial" panose="020B0604020202020204" pitchFamily="34" charset="0"/>
              <a:buChar char="−"/>
            </a:pPr>
            <a:r>
              <a:rPr lang="en-US" altLang="en-US" sz="2000" dirty="0">
                <a:latin typeface="+mn-lt"/>
              </a:rPr>
              <a:t>different users have different capabilities (e.g., wired versus mobile; bandwidth rich versus bandwidth poor)</a:t>
            </a:r>
          </a:p>
          <a:p>
            <a:pPr>
              <a:buClr>
                <a:schemeClr val="tx2"/>
              </a:buClr>
            </a:pPr>
            <a:r>
              <a:rPr lang="en-US" altLang="en-US" sz="2000" b="1" dirty="0">
                <a:solidFill>
                  <a:schemeClr val="tx1"/>
                </a:solidFill>
                <a:latin typeface="+mn-lt"/>
              </a:rPr>
              <a:t>solution:</a:t>
            </a:r>
            <a:r>
              <a:rPr lang="en-US" altLang="en-US" sz="2000" i="1" dirty="0">
                <a:solidFill>
                  <a:srgbClr val="CC0000"/>
                </a:solidFill>
                <a:latin typeface="+mn-lt"/>
              </a:rPr>
              <a:t> </a:t>
            </a:r>
            <a:r>
              <a:rPr lang="en-US" altLang="en-US" sz="2000" dirty="0">
                <a:latin typeface="+mn-lt"/>
              </a:rPr>
              <a:t>distributed, application-level </a:t>
            </a:r>
            <a:r>
              <a:rPr lang="en-US" altLang="en-US" sz="2000" dirty="0" smtClean="0">
                <a:latin typeface="+mn-lt"/>
              </a:rPr>
              <a:t>infrastructure</a:t>
            </a:r>
            <a:endParaRPr lang="en-US" altLang="en-US" sz="2000" dirty="0">
              <a:latin typeface="+mn-lt"/>
            </a:endParaRPr>
          </a:p>
        </p:txBody>
      </p:sp>
      <p:pic>
        <p:nvPicPr>
          <p:cNvPr id="5" name="Picture 4" descr="5 video streaming logos. Youtube, Neflix, hulu, an Asian streaming company, Akamai.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1" y="2502807"/>
            <a:ext cx="1752600" cy="3479800"/>
          </a:xfrm>
          <a:prstGeom prst="rect">
            <a:avLst/>
          </a:prstGeom>
        </p:spPr>
      </p:pic>
    </p:spTree>
    <p:extLst>
      <p:ext uri="{BB962C8B-B14F-4D97-AF65-F5344CB8AC3E}">
        <p14:creationId xmlns:p14="http://schemas.microsoft.com/office/powerpoint/2010/main" val="159190671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Multimedia: </a:t>
            </a:r>
            <a:r>
              <a:rPr lang="en-US" dirty="0" smtClean="0"/>
              <a:t>Video </a:t>
            </a:r>
            <a:r>
              <a:rPr lang="en-US" sz="2000" b="0" dirty="0" smtClean="0"/>
              <a:t>(1 of 2)</a:t>
            </a:r>
            <a:endParaRPr lang="en-US" sz="2000" b="0" dirty="0"/>
          </a:p>
        </p:txBody>
      </p:sp>
      <p:sp>
        <p:nvSpPr>
          <p:cNvPr id="3" name="Text Placeholder 2"/>
          <p:cNvSpPr>
            <a:spLocks noGrp="1"/>
          </p:cNvSpPr>
          <p:nvPr>
            <p:ph type="body" idx="1"/>
          </p:nvPr>
        </p:nvSpPr>
        <p:spPr>
          <a:xfrm>
            <a:off x="457201" y="1600200"/>
            <a:ext cx="4662698" cy="4525963"/>
          </a:xfrm>
        </p:spPr>
        <p:txBody>
          <a:bodyPr/>
          <a:lstStyle/>
          <a:p>
            <a:r>
              <a:rPr lang="en-US" altLang="en-US" sz="2200" dirty="0">
                <a:latin typeface="+mn-lt"/>
                <a:ea typeface="ＭＳ Ｐゴシック" charset="-128"/>
              </a:rPr>
              <a:t>video: sequence of images displayed at constant rate</a:t>
            </a:r>
          </a:p>
          <a:p>
            <a:pPr lvl="1"/>
            <a:r>
              <a:rPr lang="en-US" altLang="en-US" sz="2200" dirty="0">
                <a:latin typeface="+mn-lt"/>
                <a:ea typeface="ＭＳ Ｐゴシック" charset="-128"/>
              </a:rPr>
              <a:t>e.g., 24 images/sec</a:t>
            </a:r>
          </a:p>
          <a:p>
            <a:r>
              <a:rPr lang="en-US" altLang="en-US" sz="2200" dirty="0">
                <a:latin typeface="+mn-lt"/>
                <a:ea typeface="ＭＳ Ｐゴシック" charset="-128"/>
              </a:rPr>
              <a:t>digital image: array of pixels</a:t>
            </a:r>
          </a:p>
          <a:p>
            <a:pPr lvl="1"/>
            <a:r>
              <a:rPr lang="en-US" altLang="en-US" sz="2200" dirty="0">
                <a:latin typeface="+mn-lt"/>
                <a:ea typeface="ＭＳ Ｐゴシック" charset="-128"/>
              </a:rPr>
              <a:t>each pixel represented by bits</a:t>
            </a:r>
          </a:p>
          <a:p>
            <a:r>
              <a:rPr lang="en-US" altLang="en-US" sz="2200" dirty="0">
                <a:latin typeface="+mn-lt"/>
                <a:ea typeface="ＭＳ Ｐゴシック" charset="-128"/>
              </a:rPr>
              <a:t>coding: use redundancy </a:t>
            </a:r>
            <a:r>
              <a:rPr lang="en-US" altLang="en-US" sz="2200" b="1" dirty="0">
                <a:solidFill>
                  <a:schemeClr val="tx1"/>
                </a:solidFill>
                <a:latin typeface="+mn-lt"/>
                <a:ea typeface="ＭＳ Ｐゴシック" charset="-128"/>
              </a:rPr>
              <a:t>within</a:t>
            </a:r>
            <a:r>
              <a:rPr lang="en-US" altLang="en-US" sz="2200" dirty="0">
                <a:latin typeface="+mn-lt"/>
                <a:ea typeface="ＭＳ Ｐゴシック" charset="-128"/>
              </a:rPr>
              <a:t> and </a:t>
            </a:r>
            <a:r>
              <a:rPr lang="en-US" altLang="en-US" sz="2200" b="1" dirty="0">
                <a:solidFill>
                  <a:schemeClr val="tx1"/>
                </a:solidFill>
                <a:latin typeface="+mn-lt"/>
                <a:ea typeface="ＭＳ Ｐゴシック" charset="-128"/>
              </a:rPr>
              <a:t>between</a:t>
            </a:r>
            <a:r>
              <a:rPr lang="en-US" altLang="en-US" sz="2200" dirty="0">
                <a:solidFill>
                  <a:srgbClr val="CC0000"/>
                </a:solidFill>
                <a:latin typeface="+mn-lt"/>
                <a:ea typeface="ＭＳ Ｐゴシック" charset="-128"/>
              </a:rPr>
              <a:t> </a:t>
            </a:r>
            <a:r>
              <a:rPr lang="en-US" altLang="en-US" sz="2200" dirty="0">
                <a:latin typeface="+mn-lt"/>
                <a:ea typeface="ＭＳ Ｐゴシック" charset="-128"/>
              </a:rPr>
              <a:t>images to decrease # bits used to encode image</a:t>
            </a:r>
          </a:p>
          <a:p>
            <a:pPr lvl="1"/>
            <a:r>
              <a:rPr lang="en-US" altLang="en-US" sz="2200" dirty="0">
                <a:latin typeface="+mn-lt"/>
                <a:ea typeface="ＭＳ Ｐゴシック" charset="-128"/>
              </a:rPr>
              <a:t>spatial (within image)</a:t>
            </a:r>
          </a:p>
          <a:p>
            <a:pPr lvl="1"/>
            <a:r>
              <a:rPr lang="en-US" altLang="en-US" sz="2200" dirty="0">
                <a:latin typeface="+mn-lt"/>
                <a:ea typeface="ＭＳ Ｐゴシック" charset="-128"/>
              </a:rPr>
              <a:t>temporal (from one image to next</a:t>
            </a:r>
            <a:r>
              <a:rPr lang="en-US" altLang="en-US" sz="2200" dirty="0" smtClean="0">
                <a:latin typeface="+mn-lt"/>
                <a:ea typeface="ＭＳ Ｐゴシック" charset="-128"/>
              </a:rPr>
              <a:t>)</a:t>
            </a:r>
            <a:endParaRPr lang="en-US" altLang="en-US" sz="2200" dirty="0">
              <a:latin typeface="+mn-lt"/>
              <a:ea typeface="ＭＳ Ｐゴシック" charset="-128"/>
            </a:endParaRPr>
          </a:p>
        </p:txBody>
      </p:sp>
      <p:pic>
        <p:nvPicPr>
          <p:cNvPr id="11" name="Picture 10" descr="2 coding examples. Frame i, spatial coding example, instead of sending N values of same color, all purple, send only 2 values, color value, purple, and number of repeated values, N. Frame i + 1, temporal coding example, instead of sending complete frame at i + 1, send only differences from frame i."/>
          <p:cNvPicPr>
            <a:picLocks noChangeAspect="1"/>
          </p:cNvPicPr>
          <p:nvPr/>
        </p:nvPicPr>
        <p:blipFill>
          <a:blip r:embed="rId2"/>
          <a:stretch>
            <a:fillRect/>
          </a:stretch>
        </p:blipFill>
        <p:spPr>
          <a:xfrm>
            <a:off x="5453029" y="1703488"/>
            <a:ext cx="3328704" cy="4346825"/>
          </a:xfrm>
          <a:prstGeom prst="rect">
            <a:avLst/>
          </a:prstGeom>
        </p:spPr>
      </p:pic>
    </p:spTree>
    <p:extLst>
      <p:ext uri="{BB962C8B-B14F-4D97-AF65-F5344CB8AC3E}">
        <p14:creationId xmlns:p14="http://schemas.microsoft.com/office/powerpoint/2010/main" val="115112669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Multimedia: </a:t>
            </a:r>
            <a:r>
              <a:rPr lang="en-US" dirty="0" smtClean="0"/>
              <a:t>Video </a:t>
            </a:r>
            <a:r>
              <a:rPr lang="en-US" sz="2000" b="0" dirty="0" smtClean="0"/>
              <a:t>(2 of 2)</a:t>
            </a:r>
            <a:endParaRPr lang="en-US" sz="2000" b="0" dirty="0"/>
          </a:p>
        </p:txBody>
      </p:sp>
      <p:sp>
        <p:nvSpPr>
          <p:cNvPr id="3" name="Text Placeholder 2"/>
          <p:cNvSpPr>
            <a:spLocks noGrp="1"/>
          </p:cNvSpPr>
          <p:nvPr>
            <p:ph type="body" idx="1"/>
          </p:nvPr>
        </p:nvSpPr>
        <p:spPr>
          <a:xfrm>
            <a:off x="457200" y="1600200"/>
            <a:ext cx="4278086" cy="4849586"/>
          </a:xfrm>
        </p:spPr>
        <p:txBody>
          <a:bodyPr/>
          <a:lstStyle/>
          <a:p>
            <a:pPr>
              <a:defRPr/>
            </a:pPr>
            <a:r>
              <a:rPr lang="en-US" sz="2200" b="1" dirty="0" smtClean="0">
                <a:solidFill>
                  <a:schemeClr val="tx1"/>
                </a:solidFill>
                <a:latin typeface="+mn-lt"/>
                <a:cs typeface="Gill Sans MT"/>
              </a:rPr>
              <a:t>C</a:t>
            </a:r>
            <a:r>
              <a:rPr lang="en-US" sz="100" b="1" dirty="0" smtClean="0">
                <a:solidFill>
                  <a:schemeClr val="tx1"/>
                </a:solidFill>
                <a:latin typeface="+mn-lt"/>
                <a:cs typeface="Gill Sans MT"/>
              </a:rPr>
              <a:t> </a:t>
            </a:r>
            <a:r>
              <a:rPr lang="en-US" sz="2200" b="1" dirty="0" smtClean="0">
                <a:solidFill>
                  <a:schemeClr val="tx1"/>
                </a:solidFill>
                <a:latin typeface="+mn-lt"/>
                <a:cs typeface="Gill Sans MT"/>
              </a:rPr>
              <a:t>B</a:t>
            </a:r>
            <a:r>
              <a:rPr lang="en-US" sz="100" b="1" dirty="0" smtClean="0">
                <a:solidFill>
                  <a:schemeClr val="tx1"/>
                </a:solidFill>
                <a:latin typeface="+mn-lt"/>
                <a:cs typeface="Gill Sans MT"/>
              </a:rPr>
              <a:t> </a:t>
            </a:r>
            <a:r>
              <a:rPr lang="en-US" sz="2200" b="1" dirty="0" smtClean="0">
                <a:solidFill>
                  <a:schemeClr val="tx1"/>
                </a:solidFill>
                <a:latin typeface="+mn-lt"/>
                <a:cs typeface="Gill Sans MT"/>
              </a:rPr>
              <a:t>R: (</a:t>
            </a:r>
            <a:r>
              <a:rPr lang="en-US" sz="2200" b="1" dirty="0">
                <a:solidFill>
                  <a:schemeClr val="tx1"/>
                </a:solidFill>
                <a:latin typeface="+mn-lt"/>
                <a:cs typeface="Gill Sans MT"/>
              </a:rPr>
              <a:t>constant bit rate): </a:t>
            </a:r>
            <a:r>
              <a:rPr lang="en-US" sz="2200" dirty="0">
                <a:solidFill>
                  <a:srgbClr val="000000"/>
                </a:solidFill>
                <a:latin typeface="+mn-lt"/>
                <a:cs typeface="Gill Sans MT"/>
              </a:rPr>
              <a:t>video encoding rate fixed</a:t>
            </a:r>
          </a:p>
          <a:p>
            <a:pPr>
              <a:defRPr/>
            </a:pPr>
            <a:r>
              <a:rPr lang="en-US" sz="2200" b="1" dirty="0" smtClean="0">
                <a:solidFill>
                  <a:schemeClr val="tx1"/>
                </a:solidFill>
                <a:latin typeface="+mn-lt"/>
                <a:cs typeface="Gill Sans MT"/>
              </a:rPr>
              <a:t>V</a:t>
            </a:r>
            <a:r>
              <a:rPr lang="en-US" sz="100" b="1" dirty="0" smtClean="0">
                <a:solidFill>
                  <a:schemeClr val="tx1"/>
                </a:solidFill>
                <a:latin typeface="+mn-lt"/>
                <a:cs typeface="Gill Sans MT"/>
              </a:rPr>
              <a:t> </a:t>
            </a:r>
            <a:r>
              <a:rPr lang="en-US" sz="2200" b="1" dirty="0" smtClean="0">
                <a:solidFill>
                  <a:schemeClr val="tx1"/>
                </a:solidFill>
                <a:latin typeface="+mn-lt"/>
                <a:cs typeface="Gill Sans MT"/>
              </a:rPr>
              <a:t>B</a:t>
            </a:r>
            <a:r>
              <a:rPr lang="en-US" sz="100" b="1" dirty="0" smtClean="0">
                <a:solidFill>
                  <a:schemeClr val="tx1"/>
                </a:solidFill>
                <a:latin typeface="+mn-lt"/>
                <a:cs typeface="Gill Sans MT"/>
              </a:rPr>
              <a:t> </a:t>
            </a:r>
            <a:r>
              <a:rPr lang="en-US" sz="2200" b="1" dirty="0" smtClean="0">
                <a:solidFill>
                  <a:schemeClr val="tx1"/>
                </a:solidFill>
                <a:latin typeface="+mn-lt"/>
                <a:cs typeface="Gill Sans MT"/>
              </a:rPr>
              <a:t>R</a:t>
            </a:r>
            <a:r>
              <a:rPr lang="en-US" sz="2200" b="1" dirty="0">
                <a:solidFill>
                  <a:schemeClr val="tx1"/>
                </a:solidFill>
                <a:latin typeface="+mn-lt"/>
                <a:cs typeface="Gill Sans MT"/>
              </a:rPr>
              <a:t>: </a:t>
            </a:r>
            <a:r>
              <a:rPr lang="en-US" sz="2200" b="1" dirty="0" smtClean="0">
                <a:solidFill>
                  <a:schemeClr val="tx1"/>
                </a:solidFill>
                <a:latin typeface="+mn-lt"/>
                <a:cs typeface="Gill Sans MT"/>
              </a:rPr>
              <a:t>(</a:t>
            </a:r>
            <a:r>
              <a:rPr lang="en-US" sz="2200" b="1" dirty="0">
                <a:solidFill>
                  <a:schemeClr val="tx1"/>
                </a:solidFill>
                <a:latin typeface="+mn-lt"/>
                <a:cs typeface="Gill Sans MT"/>
              </a:rPr>
              <a:t>variable bit rate): </a:t>
            </a:r>
            <a:r>
              <a:rPr lang="en-US" sz="2200" dirty="0">
                <a:solidFill>
                  <a:srgbClr val="000000"/>
                </a:solidFill>
                <a:latin typeface="+mn-lt"/>
                <a:cs typeface="Gill Sans MT"/>
              </a:rPr>
              <a:t>video </a:t>
            </a:r>
            <a:r>
              <a:rPr lang="en-US" sz="2200" dirty="0">
                <a:latin typeface="+mn-lt"/>
                <a:cs typeface="Gill Sans MT"/>
              </a:rPr>
              <a:t>encoding rate changes as amount of spatial, temporal coding </a:t>
            </a:r>
            <a:r>
              <a:rPr lang="en-US" sz="2200" dirty="0" smtClean="0">
                <a:latin typeface="+mn-lt"/>
                <a:cs typeface="Gill Sans MT"/>
              </a:rPr>
              <a:t>changes</a:t>
            </a:r>
            <a:endParaRPr lang="en-US" sz="2200" dirty="0">
              <a:latin typeface="+mn-lt"/>
              <a:cs typeface="Gill Sans MT"/>
            </a:endParaRPr>
          </a:p>
          <a:p>
            <a:pPr>
              <a:defRPr/>
            </a:pPr>
            <a:r>
              <a:rPr lang="en-US" sz="2200" b="1" dirty="0">
                <a:solidFill>
                  <a:schemeClr val="tx1"/>
                </a:solidFill>
                <a:latin typeface="+mn-lt"/>
                <a:cs typeface="Gill Sans MT"/>
              </a:rPr>
              <a:t>examples:</a:t>
            </a:r>
          </a:p>
          <a:p>
            <a:pPr lvl="1">
              <a:buFont typeface="Arial" panose="020B0604020202020204" pitchFamily="34" charset="0"/>
              <a:buChar char="−"/>
              <a:defRPr/>
            </a:pPr>
            <a:r>
              <a:rPr lang="en-US" sz="2200" dirty="0" smtClean="0">
                <a:latin typeface="+mn-lt"/>
                <a:cs typeface="Gill Sans MT"/>
              </a:rPr>
              <a:t>M</a:t>
            </a:r>
            <a:r>
              <a:rPr lang="en-US" sz="100" dirty="0" smtClean="0">
                <a:latin typeface="+mn-lt"/>
                <a:cs typeface="Gill Sans MT"/>
              </a:rPr>
              <a:t> </a:t>
            </a:r>
            <a:r>
              <a:rPr lang="en-US" sz="2200" dirty="0" smtClean="0">
                <a:latin typeface="+mn-lt"/>
                <a:cs typeface="Gill Sans MT"/>
              </a:rPr>
              <a:t>P</a:t>
            </a:r>
            <a:r>
              <a:rPr lang="en-US" sz="100" dirty="0" smtClean="0">
                <a:latin typeface="+mn-lt"/>
                <a:cs typeface="Gill Sans MT"/>
              </a:rPr>
              <a:t> </a:t>
            </a:r>
            <a:r>
              <a:rPr lang="en-US" sz="2200" dirty="0" smtClean="0">
                <a:latin typeface="+mn-lt"/>
                <a:cs typeface="Gill Sans MT"/>
              </a:rPr>
              <a:t>E</a:t>
            </a:r>
            <a:r>
              <a:rPr lang="en-US" sz="100" dirty="0" smtClean="0">
                <a:latin typeface="+mn-lt"/>
                <a:cs typeface="Gill Sans MT"/>
              </a:rPr>
              <a:t> </a:t>
            </a:r>
            <a:r>
              <a:rPr lang="en-US" sz="2200" dirty="0" smtClean="0">
                <a:latin typeface="+mn-lt"/>
                <a:cs typeface="Gill Sans MT"/>
              </a:rPr>
              <a:t>G1 </a:t>
            </a:r>
            <a:r>
              <a:rPr lang="en-US" sz="2200" dirty="0">
                <a:latin typeface="+mn-lt"/>
                <a:cs typeface="Gill Sans MT"/>
              </a:rPr>
              <a:t>(</a:t>
            </a:r>
            <a:r>
              <a:rPr lang="en-US" sz="2200" dirty="0" smtClean="0">
                <a:latin typeface="+mn-lt"/>
                <a:cs typeface="Gill Sans MT"/>
              </a:rPr>
              <a:t>C</a:t>
            </a:r>
            <a:r>
              <a:rPr lang="en-US" sz="100" dirty="0" smtClean="0">
                <a:latin typeface="+mn-lt"/>
                <a:cs typeface="Gill Sans MT"/>
              </a:rPr>
              <a:t> </a:t>
            </a:r>
            <a:r>
              <a:rPr lang="en-US" sz="2200" dirty="0" smtClean="0">
                <a:latin typeface="+mn-lt"/>
                <a:cs typeface="Gill Sans MT"/>
              </a:rPr>
              <a:t>D-R</a:t>
            </a:r>
            <a:r>
              <a:rPr lang="en-US" sz="100" dirty="0" smtClean="0">
                <a:latin typeface="+mn-lt"/>
                <a:cs typeface="Gill Sans MT"/>
              </a:rPr>
              <a:t> </a:t>
            </a:r>
            <a:r>
              <a:rPr lang="en-US" sz="2200" dirty="0" smtClean="0">
                <a:latin typeface="+mn-lt"/>
                <a:cs typeface="Gill Sans MT"/>
              </a:rPr>
              <a:t>O</a:t>
            </a:r>
            <a:r>
              <a:rPr lang="en-US" sz="100" dirty="0" smtClean="0">
                <a:latin typeface="+mn-lt"/>
                <a:cs typeface="Gill Sans MT"/>
              </a:rPr>
              <a:t> </a:t>
            </a:r>
            <a:r>
              <a:rPr lang="en-US" sz="2200" dirty="0" smtClean="0">
                <a:latin typeface="+mn-lt"/>
                <a:cs typeface="Gill Sans MT"/>
              </a:rPr>
              <a:t>M</a:t>
            </a:r>
            <a:r>
              <a:rPr lang="en-US" sz="2200" dirty="0">
                <a:latin typeface="+mn-lt"/>
                <a:cs typeface="Gill Sans MT"/>
              </a:rPr>
              <a:t>) 1.5 </a:t>
            </a:r>
            <a:r>
              <a:rPr lang="en-US" sz="2200" dirty="0" smtClean="0">
                <a:latin typeface="+mn-lt"/>
                <a:cs typeface="Gill Sans MT"/>
              </a:rPr>
              <a:t>M</a:t>
            </a:r>
            <a:r>
              <a:rPr lang="en-US" sz="100" dirty="0" smtClean="0">
                <a:latin typeface="+mn-lt"/>
                <a:cs typeface="Gill Sans MT"/>
              </a:rPr>
              <a:t> </a:t>
            </a:r>
            <a:r>
              <a:rPr lang="en-US" sz="2200" dirty="0" smtClean="0">
                <a:latin typeface="+mn-lt"/>
                <a:cs typeface="Gill Sans MT"/>
              </a:rPr>
              <a:t>b</a:t>
            </a:r>
            <a:r>
              <a:rPr lang="en-US" sz="100" dirty="0" smtClean="0">
                <a:latin typeface="+mn-lt"/>
                <a:cs typeface="Gill Sans MT"/>
              </a:rPr>
              <a:t> </a:t>
            </a:r>
            <a:r>
              <a:rPr lang="en-US" sz="2200" dirty="0" smtClean="0">
                <a:latin typeface="+mn-lt"/>
                <a:cs typeface="Gill Sans MT"/>
              </a:rPr>
              <a:t>p</a:t>
            </a:r>
            <a:r>
              <a:rPr lang="en-US" sz="100" dirty="0" smtClean="0">
                <a:latin typeface="+mn-lt"/>
                <a:cs typeface="Gill Sans MT"/>
              </a:rPr>
              <a:t> </a:t>
            </a:r>
            <a:r>
              <a:rPr lang="en-US" sz="2200" dirty="0" smtClean="0">
                <a:latin typeface="+mn-lt"/>
                <a:cs typeface="Gill Sans MT"/>
              </a:rPr>
              <a:t>s</a:t>
            </a:r>
            <a:endParaRPr lang="en-US" sz="2200" dirty="0">
              <a:latin typeface="+mn-lt"/>
              <a:cs typeface="Gill Sans MT"/>
            </a:endParaRPr>
          </a:p>
          <a:p>
            <a:pPr lvl="1">
              <a:buFont typeface="Arial" panose="020B0604020202020204" pitchFamily="34" charset="0"/>
              <a:buChar char="−"/>
              <a:defRPr/>
            </a:pPr>
            <a:r>
              <a:rPr lang="en-US" sz="2200" dirty="0">
                <a:latin typeface="+mn-lt"/>
                <a:cs typeface="Gill Sans MT"/>
              </a:rPr>
              <a:t>M</a:t>
            </a:r>
            <a:r>
              <a:rPr lang="en-US" sz="100" dirty="0">
                <a:latin typeface="+mn-lt"/>
                <a:cs typeface="Gill Sans MT"/>
              </a:rPr>
              <a:t> </a:t>
            </a:r>
            <a:r>
              <a:rPr lang="en-US" sz="2200" dirty="0">
                <a:latin typeface="+mn-lt"/>
                <a:cs typeface="Gill Sans MT"/>
              </a:rPr>
              <a:t>P</a:t>
            </a:r>
            <a:r>
              <a:rPr lang="en-US" sz="100" dirty="0">
                <a:latin typeface="+mn-lt"/>
                <a:cs typeface="Gill Sans MT"/>
              </a:rPr>
              <a:t> </a:t>
            </a:r>
            <a:r>
              <a:rPr lang="en-US" sz="2200" dirty="0">
                <a:latin typeface="+mn-lt"/>
                <a:cs typeface="Gill Sans MT"/>
              </a:rPr>
              <a:t>E</a:t>
            </a:r>
            <a:r>
              <a:rPr lang="en-US" sz="100" dirty="0">
                <a:latin typeface="+mn-lt"/>
                <a:cs typeface="Gill Sans MT"/>
              </a:rPr>
              <a:t> </a:t>
            </a:r>
            <a:r>
              <a:rPr lang="en-US" sz="2200" dirty="0">
                <a:latin typeface="+mn-lt"/>
                <a:cs typeface="Gill Sans MT"/>
              </a:rPr>
              <a:t>G</a:t>
            </a:r>
            <a:r>
              <a:rPr lang="en-US" sz="2200" dirty="0" smtClean="0">
                <a:latin typeface="+mn-lt"/>
                <a:cs typeface="Gill Sans MT"/>
              </a:rPr>
              <a:t>2 </a:t>
            </a:r>
            <a:r>
              <a:rPr lang="en-US" sz="2200" dirty="0">
                <a:latin typeface="+mn-lt"/>
                <a:cs typeface="Gill Sans MT"/>
              </a:rPr>
              <a:t>(</a:t>
            </a:r>
            <a:r>
              <a:rPr lang="en-US" sz="2200" dirty="0" smtClean="0">
                <a:latin typeface="+mn-lt"/>
                <a:cs typeface="Gill Sans MT"/>
              </a:rPr>
              <a:t>D</a:t>
            </a:r>
            <a:r>
              <a:rPr lang="en-US" sz="100" dirty="0" smtClean="0">
                <a:latin typeface="+mn-lt"/>
                <a:cs typeface="Gill Sans MT"/>
              </a:rPr>
              <a:t> </a:t>
            </a:r>
            <a:r>
              <a:rPr lang="en-US" sz="2200" dirty="0" smtClean="0">
                <a:latin typeface="+mn-lt"/>
                <a:cs typeface="Gill Sans MT"/>
              </a:rPr>
              <a:t>V</a:t>
            </a:r>
            <a:r>
              <a:rPr lang="en-US" sz="100" dirty="0" smtClean="0">
                <a:latin typeface="+mn-lt"/>
                <a:cs typeface="Gill Sans MT"/>
              </a:rPr>
              <a:t> </a:t>
            </a:r>
            <a:r>
              <a:rPr lang="en-US" sz="2200" dirty="0" smtClean="0">
                <a:latin typeface="+mn-lt"/>
                <a:cs typeface="Gill Sans MT"/>
              </a:rPr>
              <a:t>D</a:t>
            </a:r>
            <a:r>
              <a:rPr lang="en-US" sz="2200" dirty="0">
                <a:latin typeface="+mn-lt"/>
                <a:cs typeface="Gill Sans MT"/>
              </a:rPr>
              <a:t>) 3-6 </a:t>
            </a:r>
            <a:r>
              <a:rPr lang="en-US" sz="2200" dirty="0" smtClean="0">
                <a:latin typeface="+mn-lt"/>
                <a:cs typeface="Gill Sans MT"/>
              </a:rPr>
              <a:t>M</a:t>
            </a:r>
            <a:r>
              <a:rPr lang="en-US" sz="100" dirty="0" smtClean="0">
                <a:latin typeface="+mn-lt"/>
                <a:cs typeface="Gill Sans MT"/>
              </a:rPr>
              <a:t> </a:t>
            </a:r>
            <a:r>
              <a:rPr lang="en-US" sz="2200" dirty="0" smtClean="0">
                <a:latin typeface="+mn-lt"/>
                <a:cs typeface="Gill Sans MT"/>
              </a:rPr>
              <a:t>b</a:t>
            </a:r>
            <a:r>
              <a:rPr lang="en-US" sz="100" dirty="0" smtClean="0">
                <a:latin typeface="+mn-lt"/>
                <a:cs typeface="Gill Sans MT"/>
              </a:rPr>
              <a:t> </a:t>
            </a:r>
            <a:r>
              <a:rPr lang="en-US" sz="2200" dirty="0" smtClean="0">
                <a:latin typeface="+mn-lt"/>
                <a:cs typeface="Gill Sans MT"/>
              </a:rPr>
              <a:t>p</a:t>
            </a:r>
            <a:r>
              <a:rPr lang="en-US" sz="100" dirty="0" smtClean="0">
                <a:latin typeface="+mn-lt"/>
                <a:cs typeface="Gill Sans MT"/>
              </a:rPr>
              <a:t> </a:t>
            </a:r>
            <a:r>
              <a:rPr lang="en-US" sz="2200" dirty="0" smtClean="0">
                <a:latin typeface="+mn-lt"/>
                <a:cs typeface="Gill Sans MT"/>
              </a:rPr>
              <a:t>s</a:t>
            </a:r>
            <a:endParaRPr lang="en-US" sz="2200" dirty="0">
              <a:latin typeface="+mn-lt"/>
              <a:cs typeface="Gill Sans MT"/>
            </a:endParaRPr>
          </a:p>
          <a:p>
            <a:pPr lvl="1">
              <a:buFont typeface="Arial" panose="020B0604020202020204" pitchFamily="34" charset="0"/>
              <a:buChar char="−"/>
              <a:defRPr/>
            </a:pPr>
            <a:r>
              <a:rPr lang="en-US" sz="2200" dirty="0">
                <a:latin typeface="+mn-lt"/>
                <a:cs typeface="Gill Sans MT"/>
              </a:rPr>
              <a:t>M</a:t>
            </a:r>
            <a:r>
              <a:rPr lang="en-US" sz="100" dirty="0">
                <a:latin typeface="+mn-lt"/>
                <a:cs typeface="Gill Sans MT"/>
              </a:rPr>
              <a:t> </a:t>
            </a:r>
            <a:r>
              <a:rPr lang="en-US" sz="2200" dirty="0">
                <a:latin typeface="+mn-lt"/>
                <a:cs typeface="Gill Sans MT"/>
              </a:rPr>
              <a:t>P</a:t>
            </a:r>
            <a:r>
              <a:rPr lang="en-US" sz="100" dirty="0">
                <a:latin typeface="+mn-lt"/>
                <a:cs typeface="Gill Sans MT"/>
              </a:rPr>
              <a:t> </a:t>
            </a:r>
            <a:r>
              <a:rPr lang="en-US" sz="2200" dirty="0">
                <a:latin typeface="+mn-lt"/>
                <a:cs typeface="Gill Sans MT"/>
              </a:rPr>
              <a:t>E</a:t>
            </a:r>
            <a:r>
              <a:rPr lang="en-US" sz="100" dirty="0">
                <a:latin typeface="+mn-lt"/>
                <a:cs typeface="Gill Sans MT"/>
              </a:rPr>
              <a:t> </a:t>
            </a:r>
            <a:r>
              <a:rPr lang="en-US" sz="2200" dirty="0">
                <a:latin typeface="+mn-lt"/>
                <a:cs typeface="Gill Sans MT"/>
              </a:rPr>
              <a:t>G</a:t>
            </a:r>
            <a:r>
              <a:rPr lang="en-US" sz="2200" dirty="0" smtClean="0">
                <a:latin typeface="+mn-lt"/>
                <a:cs typeface="Gill Sans MT"/>
              </a:rPr>
              <a:t>4 </a:t>
            </a:r>
            <a:r>
              <a:rPr lang="en-US" sz="2200" dirty="0">
                <a:latin typeface="+mn-lt"/>
                <a:cs typeface="Gill Sans MT"/>
              </a:rPr>
              <a:t>(often used in Internet, &lt; 1 </a:t>
            </a:r>
            <a:r>
              <a:rPr lang="en-US" sz="2200" dirty="0" smtClean="0">
                <a:latin typeface="+mn-lt"/>
                <a:cs typeface="Gill Sans MT"/>
              </a:rPr>
              <a:t>M</a:t>
            </a:r>
            <a:r>
              <a:rPr lang="en-US" sz="100" dirty="0" smtClean="0">
                <a:latin typeface="+mn-lt"/>
                <a:cs typeface="Gill Sans MT"/>
              </a:rPr>
              <a:t> </a:t>
            </a:r>
            <a:r>
              <a:rPr lang="en-US" sz="2200" dirty="0" smtClean="0">
                <a:latin typeface="+mn-lt"/>
                <a:cs typeface="Gill Sans MT"/>
              </a:rPr>
              <a:t>b</a:t>
            </a:r>
            <a:r>
              <a:rPr lang="en-US" sz="100" dirty="0" smtClean="0">
                <a:latin typeface="+mn-lt"/>
                <a:cs typeface="Gill Sans MT"/>
              </a:rPr>
              <a:t> </a:t>
            </a:r>
            <a:r>
              <a:rPr lang="en-US" sz="2200" dirty="0" smtClean="0">
                <a:latin typeface="+mn-lt"/>
                <a:cs typeface="Gill Sans MT"/>
              </a:rPr>
              <a:t>p</a:t>
            </a:r>
            <a:r>
              <a:rPr lang="en-US" sz="100" dirty="0" smtClean="0">
                <a:latin typeface="+mn-lt"/>
                <a:cs typeface="Gill Sans MT"/>
              </a:rPr>
              <a:t> </a:t>
            </a:r>
            <a:r>
              <a:rPr lang="en-US" sz="2200" dirty="0" smtClean="0">
                <a:latin typeface="+mn-lt"/>
                <a:cs typeface="Gill Sans MT"/>
              </a:rPr>
              <a:t>s)</a:t>
            </a:r>
            <a:endParaRPr lang="en-US" sz="2200" dirty="0">
              <a:latin typeface="+mn-lt"/>
              <a:cs typeface="Gill Sans MT"/>
            </a:endParaRPr>
          </a:p>
        </p:txBody>
      </p:sp>
      <p:pic>
        <p:nvPicPr>
          <p:cNvPr id="5" name="Picture 4" descr="2 coding examples. Frame i, spatial coding example, instead of sending N values of same color, all purple, send only 2 values, color value, purple, and number of repeated values, N. Frame i + 1, temporal coding example, instead of sending complete frame at i + 1, send only differences from frame i."/>
          <p:cNvPicPr>
            <a:picLocks noChangeAspect="1"/>
          </p:cNvPicPr>
          <p:nvPr/>
        </p:nvPicPr>
        <p:blipFill>
          <a:blip r:embed="rId2"/>
          <a:stretch>
            <a:fillRect/>
          </a:stretch>
        </p:blipFill>
        <p:spPr>
          <a:xfrm>
            <a:off x="5143946" y="1563696"/>
            <a:ext cx="3328704" cy="4346825"/>
          </a:xfrm>
          <a:prstGeom prst="rect">
            <a:avLst/>
          </a:prstGeom>
        </p:spPr>
      </p:pic>
    </p:spTree>
    <p:extLst>
      <p:ext uri="{BB962C8B-B14F-4D97-AF65-F5344CB8AC3E}">
        <p14:creationId xmlns:p14="http://schemas.microsoft.com/office/powerpoint/2010/main" val="64064536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Streaming Stored </a:t>
            </a:r>
            <a:r>
              <a:rPr lang="en-US" dirty="0" smtClean="0"/>
              <a:t>Video</a:t>
            </a:r>
            <a:endParaRPr lang="en-US" dirty="0"/>
          </a:p>
        </p:txBody>
      </p:sp>
      <p:sp>
        <p:nvSpPr>
          <p:cNvPr id="3" name="Text Placeholder 2"/>
          <p:cNvSpPr>
            <a:spLocks noGrp="1"/>
          </p:cNvSpPr>
          <p:nvPr>
            <p:ph type="body" idx="1"/>
          </p:nvPr>
        </p:nvSpPr>
        <p:spPr>
          <a:xfrm>
            <a:off x="457200" y="1600201"/>
            <a:ext cx="3004457" cy="506186"/>
          </a:xfrm>
        </p:spPr>
        <p:txBody>
          <a:bodyPr/>
          <a:lstStyle/>
          <a:p>
            <a:pPr marL="0" indent="0">
              <a:buNone/>
            </a:pPr>
            <a:r>
              <a:rPr lang="en-US" altLang="en-US" sz="2400" dirty="0">
                <a:latin typeface="+mn-lt"/>
              </a:rPr>
              <a:t>simple scenario</a:t>
            </a:r>
            <a:r>
              <a:rPr lang="en-US" altLang="en-US" sz="2400" dirty="0" smtClean="0">
                <a:latin typeface="+mn-lt"/>
              </a:rPr>
              <a:t>:</a:t>
            </a:r>
            <a:endParaRPr lang="en-US" altLang="en-US" sz="2400" dirty="0">
              <a:latin typeface="+mn-lt"/>
            </a:endParaRPr>
          </a:p>
        </p:txBody>
      </p:sp>
      <p:pic>
        <p:nvPicPr>
          <p:cNvPr id="4" name="Picture 3" descr="A stored video on a video server connects to a client in a home network via the internet."/>
          <p:cNvPicPr>
            <a:picLocks noChangeAspect="1"/>
          </p:cNvPicPr>
          <p:nvPr/>
        </p:nvPicPr>
        <p:blipFill>
          <a:blip r:embed="rId2"/>
          <a:stretch>
            <a:fillRect/>
          </a:stretch>
        </p:blipFill>
        <p:spPr>
          <a:xfrm>
            <a:off x="699180" y="2334783"/>
            <a:ext cx="7745640" cy="2751547"/>
          </a:xfrm>
          <a:prstGeom prst="rect">
            <a:avLst/>
          </a:prstGeom>
        </p:spPr>
      </p:pic>
    </p:spTree>
    <p:extLst>
      <p:ext uri="{BB962C8B-B14F-4D97-AF65-F5344CB8AC3E}">
        <p14:creationId xmlns:p14="http://schemas.microsoft.com/office/powerpoint/2010/main" val="195198134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Streaming Multimedia: </a:t>
            </a:r>
            <a:r>
              <a:rPr lang="en-US" dirty="0" smtClean="0"/>
              <a:t>D</a:t>
            </a:r>
            <a:r>
              <a:rPr lang="en-US" sz="100" dirty="0" smtClean="0"/>
              <a:t> </a:t>
            </a:r>
            <a:r>
              <a:rPr lang="en-US" dirty="0" smtClean="0"/>
              <a:t>A</a:t>
            </a:r>
            <a:r>
              <a:rPr lang="en-US" sz="100" dirty="0" smtClean="0"/>
              <a:t> </a:t>
            </a:r>
            <a:r>
              <a:rPr lang="en-US" dirty="0" smtClean="0"/>
              <a:t>S</a:t>
            </a:r>
            <a:r>
              <a:rPr lang="en-US" sz="100" dirty="0" smtClean="0"/>
              <a:t> </a:t>
            </a:r>
            <a:r>
              <a:rPr lang="en-US" dirty="0" smtClean="0"/>
              <a:t>H </a:t>
            </a:r>
            <a:r>
              <a:rPr lang="en-US" sz="2000" b="0" dirty="0" smtClean="0"/>
              <a:t>(1 of 2)</a:t>
            </a:r>
            <a:endParaRPr lang="en-US" sz="2000" b="0" dirty="0"/>
          </a:p>
        </p:txBody>
      </p:sp>
      <p:sp>
        <p:nvSpPr>
          <p:cNvPr id="3" name="Text Placeholder 2"/>
          <p:cNvSpPr>
            <a:spLocks noGrp="1"/>
          </p:cNvSpPr>
          <p:nvPr>
            <p:ph type="body" idx="1"/>
          </p:nvPr>
        </p:nvSpPr>
        <p:spPr>
          <a:xfrm>
            <a:off x="457200" y="1600200"/>
            <a:ext cx="8229600" cy="4686300"/>
          </a:xfrm>
        </p:spPr>
        <p:txBody>
          <a:bodyPr/>
          <a:lstStyle/>
          <a:p>
            <a:r>
              <a:rPr lang="en-US" altLang="en-US" sz="2000" b="1" dirty="0" smtClean="0">
                <a:solidFill>
                  <a:schemeClr val="tx1"/>
                </a:solidFill>
                <a:latin typeface="+mn-lt"/>
                <a:ea typeface="ＭＳ Ｐゴシック" charset="-128"/>
              </a:rPr>
              <a:t>D</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A</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S</a:t>
            </a:r>
            <a:r>
              <a:rPr lang="en-US" altLang="en-US" sz="100" b="1" dirty="0" smtClean="0">
                <a:solidFill>
                  <a:schemeClr val="tx1"/>
                </a:solidFill>
                <a:latin typeface="+mn-lt"/>
                <a:ea typeface="ＭＳ Ｐゴシック" charset="-128"/>
              </a:rPr>
              <a:t> </a:t>
            </a:r>
            <a:r>
              <a:rPr lang="en-US" altLang="en-US" sz="2000" b="1" dirty="0" smtClean="0">
                <a:solidFill>
                  <a:schemeClr val="tx1"/>
                </a:solidFill>
                <a:latin typeface="+mn-lt"/>
                <a:ea typeface="ＭＳ Ｐゴシック" charset="-128"/>
              </a:rPr>
              <a:t>H</a:t>
            </a:r>
            <a:r>
              <a:rPr lang="en-US" altLang="en-US" sz="2000" b="1" dirty="0">
                <a:solidFill>
                  <a:schemeClr val="tx1"/>
                </a:solidFill>
                <a:latin typeface="+mn-lt"/>
                <a:ea typeface="ＭＳ Ｐゴシック" charset="-128"/>
              </a:rPr>
              <a:t>: D</a:t>
            </a:r>
            <a:r>
              <a:rPr lang="en-US" altLang="en-US" sz="2000" dirty="0">
                <a:latin typeface="+mn-lt"/>
                <a:ea typeface="ＭＳ Ｐゴシック" charset="-128"/>
              </a:rPr>
              <a:t>ynamic, </a:t>
            </a:r>
            <a:r>
              <a:rPr lang="en-US" altLang="en-US" sz="2000" b="1" dirty="0">
                <a:solidFill>
                  <a:schemeClr val="tx1"/>
                </a:solidFill>
                <a:latin typeface="+mn-lt"/>
                <a:ea typeface="ＭＳ Ｐゴシック" charset="-128"/>
              </a:rPr>
              <a:t>A</a:t>
            </a:r>
            <a:r>
              <a:rPr lang="en-US" altLang="en-US" sz="2000" dirty="0">
                <a:latin typeface="+mn-lt"/>
                <a:ea typeface="ＭＳ Ｐゴシック" charset="-128"/>
              </a:rPr>
              <a:t>daptive </a:t>
            </a:r>
            <a:r>
              <a:rPr lang="en-US" altLang="en-US" sz="2000" b="1" dirty="0">
                <a:solidFill>
                  <a:schemeClr val="tx1"/>
                </a:solidFill>
                <a:latin typeface="+mn-lt"/>
                <a:ea typeface="ＭＳ Ｐゴシック" charset="-128"/>
              </a:rPr>
              <a:t>S</a:t>
            </a:r>
            <a:r>
              <a:rPr lang="en-US" altLang="en-US" sz="2000" dirty="0">
                <a:latin typeface="+mn-lt"/>
                <a:ea typeface="ＭＳ Ｐゴシック" charset="-128"/>
              </a:rPr>
              <a:t>treaming over </a:t>
            </a:r>
            <a:r>
              <a:rPr lang="en-US" altLang="en-US" sz="2000" b="1" dirty="0" smtClean="0">
                <a:solidFill>
                  <a:schemeClr val="tx1"/>
                </a:solidFill>
                <a:latin typeface="+mn-lt"/>
                <a:ea typeface="ＭＳ Ｐゴシック" charset="-128"/>
              </a:rPr>
              <a:t>H</a:t>
            </a:r>
            <a:r>
              <a:rPr lang="en-US" altLang="en-US" sz="100" b="1" dirty="0" smtClean="0">
                <a:solidFill>
                  <a:schemeClr val="tx1"/>
                </a:solidFill>
                <a:latin typeface="+mn-lt"/>
                <a:ea typeface="ＭＳ Ｐゴシック" charset="-128"/>
              </a:rPr>
              <a:t> </a:t>
            </a:r>
            <a:r>
              <a:rPr lang="en-US" altLang="en-US" sz="2000" dirty="0" smtClean="0">
                <a:latin typeface="+mn-lt"/>
                <a:ea typeface="ＭＳ Ｐゴシック" charset="-128"/>
              </a:rPr>
              <a:t>T</a:t>
            </a:r>
            <a:r>
              <a:rPr lang="en-US" altLang="en-US" sz="100" dirty="0" smtClean="0">
                <a:latin typeface="+mn-lt"/>
                <a:ea typeface="ＭＳ Ｐゴシック" charset="-128"/>
              </a:rPr>
              <a:t> </a:t>
            </a:r>
            <a:r>
              <a:rPr lang="en-US" altLang="en-US" sz="2000" dirty="0" smtClean="0">
                <a:latin typeface="+mn-lt"/>
                <a:ea typeface="ＭＳ Ｐゴシック" charset="-128"/>
              </a:rPr>
              <a:t>T</a:t>
            </a:r>
            <a:r>
              <a:rPr lang="en-US" altLang="en-US" sz="100" dirty="0" smtClean="0">
                <a:latin typeface="+mn-lt"/>
                <a:ea typeface="ＭＳ Ｐゴシック" charset="-128"/>
              </a:rPr>
              <a:t> </a:t>
            </a:r>
            <a:r>
              <a:rPr lang="en-US" altLang="en-US" sz="2000" dirty="0" smtClean="0">
                <a:latin typeface="+mn-lt"/>
                <a:ea typeface="ＭＳ Ｐゴシック" charset="-128"/>
              </a:rPr>
              <a:t>P</a:t>
            </a:r>
            <a:endParaRPr lang="en-US" altLang="en-US" sz="2000" dirty="0">
              <a:latin typeface="+mn-lt"/>
              <a:ea typeface="ＭＳ Ｐゴシック" charset="-128"/>
            </a:endParaRPr>
          </a:p>
          <a:p>
            <a:r>
              <a:rPr lang="en-US" altLang="en-US" sz="2000" b="1" dirty="0">
                <a:solidFill>
                  <a:schemeClr val="tx1"/>
                </a:solidFill>
                <a:latin typeface="+mn-lt"/>
                <a:ea typeface="ＭＳ Ｐゴシック" charset="-128"/>
              </a:rPr>
              <a:t>server:</a:t>
            </a:r>
          </a:p>
          <a:p>
            <a:pPr lvl="1"/>
            <a:r>
              <a:rPr lang="en-US" altLang="en-US" sz="2000" dirty="0">
                <a:latin typeface="+mn-lt"/>
                <a:ea typeface="ＭＳ Ｐゴシック" charset="-128"/>
              </a:rPr>
              <a:t>divides video file into multiple chunks</a:t>
            </a:r>
          </a:p>
          <a:p>
            <a:pPr lvl="1"/>
            <a:r>
              <a:rPr lang="en-US" altLang="en-US" sz="2000" dirty="0">
                <a:latin typeface="+mn-lt"/>
                <a:ea typeface="ＭＳ Ｐゴシック" charset="-128"/>
              </a:rPr>
              <a:t>each chunk stored, encoded at different rates </a:t>
            </a:r>
          </a:p>
          <a:p>
            <a:pPr lvl="1"/>
            <a:r>
              <a:rPr lang="en-US" altLang="en-US" sz="2000" b="1" dirty="0">
                <a:solidFill>
                  <a:schemeClr val="tx1"/>
                </a:solidFill>
                <a:latin typeface="+mn-lt"/>
                <a:ea typeface="ＭＳ Ｐゴシック" charset="-128"/>
              </a:rPr>
              <a:t>manifest file: </a:t>
            </a:r>
            <a:r>
              <a:rPr lang="en-US" altLang="en-US" sz="2000" dirty="0">
                <a:latin typeface="+mn-lt"/>
                <a:ea typeface="ＭＳ Ｐゴシック" charset="-128"/>
              </a:rPr>
              <a:t>provides </a:t>
            </a:r>
            <a:r>
              <a:rPr lang="en-US" altLang="en-US" sz="2000" dirty="0" smtClean="0">
                <a:latin typeface="+mn-lt"/>
                <a:ea typeface="ＭＳ Ｐゴシック" charset="-128"/>
              </a:rPr>
              <a:t>U</a:t>
            </a:r>
            <a:r>
              <a:rPr lang="en-US" altLang="en-US" sz="100" dirty="0" smtClean="0">
                <a:latin typeface="+mn-lt"/>
                <a:ea typeface="ＭＳ Ｐゴシック" charset="-128"/>
              </a:rPr>
              <a:t> </a:t>
            </a:r>
            <a:r>
              <a:rPr lang="en-US" altLang="en-US" sz="2000" dirty="0" smtClean="0">
                <a:latin typeface="+mn-lt"/>
                <a:ea typeface="ＭＳ Ｐゴシック" charset="-128"/>
              </a:rPr>
              <a:t>R</a:t>
            </a:r>
            <a:r>
              <a:rPr lang="en-US" altLang="en-US" sz="100" dirty="0" smtClean="0">
                <a:latin typeface="+mn-lt"/>
                <a:ea typeface="ＭＳ Ｐゴシック" charset="-128"/>
              </a:rPr>
              <a:t> </a:t>
            </a:r>
            <a:r>
              <a:rPr lang="en-US" altLang="en-US" sz="2000" dirty="0" smtClean="0">
                <a:latin typeface="+mn-lt"/>
                <a:ea typeface="ＭＳ Ｐゴシック" charset="-128"/>
              </a:rPr>
              <a:t>L</a:t>
            </a:r>
            <a:r>
              <a:rPr lang="en-US" altLang="en-US" sz="100" dirty="0" smtClean="0">
                <a:latin typeface="+mn-lt"/>
                <a:ea typeface="ＭＳ Ｐゴシック" charset="-128"/>
              </a:rPr>
              <a:t> </a:t>
            </a:r>
            <a:r>
              <a:rPr lang="en-US" altLang="en-US" sz="2000" dirty="0" smtClean="0">
                <a:latin typeface="+mn-lt"/>
                <a:ea typeface="ＭＳ Ｐゴシック" charset="-128"/>
              </a:rPr>
              <a:t>s </a:t>
            </a:r>
            <a:r>
              <a:rPr lang="en-US" altLang="en-US" sz="2000" dirty="0">
                <a:latin typeface="+mn-lt"/>
                <a:ea typeface="ＭＳ Ｐゴシック" charset="-128"/>
              </a:rPr>
              <a:t>for different chunks</a:t>
            </a:r>
          </a:p>
          <a:p>
            <a:r>
              <a:rPr lang="en-US" altLang="en-US" sz="2000" b="1" dirty="0">
                <a:solidFill>
                  <a:schemeClr val="tx1"/>
                </a:solidFill>
                <a:latin typeface="+mn-lt"/>
                <a:ea typeface="ＭＳ Ｐゴシック" charset="-128"/>
              </a:rPr>
              <a:t>client:</a:t>
            </a:r>
          </a:p>
          <a:p>
            <a:pPr lvl="1"/>
            <a:r>
              <a:rPr lang="en-US" altLang="en-US" sz="2000" dirty="0">
                <a:latin typeface="+mn-lt"/>
                <a:ea typeface="ＭＳ Ｐゴシック" charset="-128"/>
              </a:rPr>
              <a:t>periodically measures server-to-client bandwidth</a:t>
            </a:r>
          </a:p>
          <a:p>
            <a:pPr lvl="1"/>
            <a:r>
              <a:rPr lang="en-US" altLang="en-US" sz="2000" dirty="0">
                <a:latin typeface="+mn-lt"/>
                <a:ea typeface="ＭＳ Ｐゴシック" charset="-128"/>
              </a:rPr>
              <a:t>consulting manifest, requests one chunk at a </a:t>
            </a:r>
            <a:r>
              <a:rPr lang="en-US" altLang="en-US" sz="2000" dirty="0" smtClean="0">
                <a:latin typeface="+mn-lt"/>
                <a:ea typeface="ＭＳ Ｐゴシック" charset="-128"/>
              </a:rPr>
              <a:t>time</a:t>
            </a:r>
            <a:endParaRPr lang="en-US" altLang="en-US" sz="2000" dirty="0">
              <a:latin typeface="+mn-lt"/>
              <a:ea typeface="ＭＳ Ｐゴシック" charset="-128"/>
            </a:endParaRPr>
          </a:p>
          <a:p>
            <a:pPr lvl="2"/>
            <a:r>
              <a:rPr lang="en-US" altLang="en-US" sz="2000" dirty="0">
                <a:latin typeface="+mn-lt"/>
                <a:ea typeface="ＭＳ Ｐゴシック" charset="-128"/>
              </a:rPr>
              <a:t>chooses maximum coding rate sustainable given current bandwidth</a:t>
            </a:r>
          </a:p>
          <a:p>
            <a:pPr lvl="2"/>
            <a:r>
              <a:rPr lang="en-US" altLang="en-US" sz="2000" dirty="0">
                <a:latin typeface="+mn-lt"/>
                <a:ea typeface="ＭＳ Ｐゴシック" charset="-128"/>
              </a:rPr>
              <a:t>can choose different coding rates at different points in time (depending on available bandwidth at time</a:t>
            </a:r>
            <a:r>
              <a:rPr lang="en-US" altLang="en-US" sz="2000" dirty="0" smtClean="0">
                <a:latin typeface="+mn-lt"/>
                <a:ea typeface="ＭＳ Ｐゴシック" charset="-128"/>
              </a:rPr>
              <a:t>)</a:t>
            </a:r>
            <a:endParaRPr lang="en-US" altLang="en-US" sz="2000" dirty="0">
              <a:latin typeface="+mn-lt"/>
              <a:ea typeface="ＭＳ Ｐゴシック" charset="-128"/>
            </a:endParaRPr>
          </a:p>
        </p:txBody>
      </p:sp>
    </p:spTree>
    <p:extLst>
      <p:ext uri="{BB962C8B-B14F-4D97-AF65-F5344CB8AC3E}">
        <p14:creationId xmlns:p14="http://schemas.microsoft.com/office/powerpoint/2010/main" val="7402217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txBox="1">
            <a:spLocks noGrp="1"/>
          </p:cNvSpPr>
          <p:nvPr>
            <p:ph type="title"/>
          </p:nvPr>
        </p:nvSpPr>
        <p:spPr>
          <a:xfrm>
            <a:off x="457200" y="215900"/>
            <a:ext cx="8229600" cy="1096963"/>
          </a:xfrm>
        </p:spPr>
        <p:txBody>
          <a:bodyPr>
            <a:spAutoFit/>
          </a:bodyPr>
          <a:lstStyle/>
          <a:p>
            <a:pPr>
              <a:spcBef>
                <a:spcPct val="0"/>
              </a:spcBef>
              <a:buFont typeface="Times New Roman" panose="02020603050405020304" pitchFamily="18" charset="0"/>
              <a:buNone/>
            </a:pPr>
            <a:r>
              <a:rPr lang="en-US" altLang="en-US"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Processes Communicating</a:t>
            </a:r>
          </a:p>
        </p:txBody>
      </p:sp>
      <p:sp>
        <p:nvSpPr>
          <p:cNvPr id="48132" name="Content Placeholder 3"/>
          <p:cNvSpPr txBox="1">
            <a:spLocks noGrp="1"/>
          </p:cNvSpPr>
          <p:nvPr>
            <p:ph type="body" idx="1"/>
          </p:nvPr>
        </p:nvSpPr>
        <p:spPr>
          <a:xfrm>
            <a:off x="457200" y="1500808"/>
            <a:ext cx="3433763" cy="4890539"/>
          </a:xfrm>
        </p:spPr>
        <p:txBody>
          <a:bodyPr>
            <a:spAutoFit/>
          </a:bodyPr>
          <a:lstStyle/>
          <a:p>
            <a:pPr marL="0" indent="0">
              <a:lnSpc>
                <a:spcPct val="85000"/>
              </a:lnSpc>
              <a:spcBef>
                <a:spcPct val="20000"/>
              </a:spcBef>
              <a:buFont typeface="Arial"/>
              <a:buNone/>
              <a:defRPr/>
            </a:pPr>
            <a:r>
              <a:rPr lang="en-US" altLang="en-US" sz="2400" b="1" dirty="0" smtClean="0">
                <a:latin typeface="Arial (Body)"/>
                <a:ea typeface="MS PGothic" panose="020B0600070205080204" pitchFamily="34" charset="-128"/>
                <a:cs typeface="Arial" panose="020B0604020202020204" pitchFamily="34" charset="0"/>
              </a:rPr>
              <a:t>process</a:t>
            </a:r>
            <a:r>
              <a:rPr lang="en-US" altLang="en-US" sz="2400" i="1" dirty="0" smtClean="0">
                <a:latin typeface="Arial (Body)"/>
                <a:ea typeface="MS PGothic" panose="020B0600070205080204" pitchFamily="34" charset="-128"/>
                <a:cs typeface="Arial" panose="020B0604020202020204" pitchFamily="34" charset="0"/>
              </a:rPr>
              <a:t>:</a:t>
            </a:r>
            <a:r>
              <a:rPr lang="en-US" altLang="en-US" sz="2400" dirty="0" smtClean="0">
                <a:latin typeface="Arial (Body)"/>
                <a:ea typeface="MS PGothic" panose="020B0600070205080204" pitchFamily="34" charset="-128"/>
                <a:cs typeface="Arial" panose="020B0604020202020204" pitchFamily="34" charset="0"/>
              </a:rPr>
              <a:t> program running within a host</a:t>
            </a:r>
          </a:p>
          <a:p>
            <a:pPr>
              <a:buFontTx/>
              <a:buChar char="•"/>
              <a:defRPr/>
            </a:pPr>
            <a:r>
              <a:rPr lang="en-US" altLang="en-US" sz="2400" dirty="0" smtClean="0">
                <a:latin typeface="Arial (Body)"/>
                <a:ea typeface="MS PGothic" panose="020B0600070205080204" pitchFamily="34" charset="-128"/>
                <a:cs typeface="Arial" panose="020B0604020202020204" pitchFamily="34" charset="0"/>
              </a:rPr>
              <a:t>within same host, two processes communicate using </a:t>
            </a:r>
            <a:r>
              <a:rPr lang="en-US" altLang="en-US" sz="2400" b="1" dirty="0" smtClean="0">
                <a:latin typeface="Arial (Body)"/>
                <a:ea typeface="MS PGothic" panose="020B0600070205080204" pitchFamily="34" charset="-128"/>
                <a:cs typeface="Arial" panose="020B0604020202020204" pitchFamily="34" charset="0"/>
              </a:rPr>
              <a:t>inter-process communication</a:t>
            </a:r>
            <a:r>
              <a:rPr lang="en-US" altLang="en-US" sz="2400" dirty="0" smtClean="0">
                <a:latin typeface="Arial (Body)"/>
                <a:ea typeface="MS PGothic" panose="020B0600070205080204" pitchFamily="34" charset="-128"/>
                <a:cs typeface="Arial" panose="020B0604020202020204" pitchFamily="34" charset="0"/>
              </a:rPr>
              <a:t> (defined by O</a:t>
            </a:r>
            <a:r>
              <a:rPr lang="en-US" altLang="en-US" sz="100" dirty="0" smtClean="0">
                <a:latin typeface="Arial (Body)"/>
                <a:ea typeface="MS PGothic" panose="020B0600070205080204" pitchFamily="34" charset="-128"/>
                <a:cs typeface="Arial" panose="020B0604020202020204" pitchFamily="34" charset="0"/>
              </a:rPr>
              <a:t> </a:t>
            </a:r>
            <a:r>
              <a:rPr lang="en-US" altLang="en-US" sz="2400" dirty="0" smtClean="0">
                <a:latin typeface="Arial (Body)"/>
                <a:ea typeface="MS PGothic" panose="020B0600070205080204" pitchFamily="34" charset="-128"/>
                <a:cs typeface="Arial" panose="020B0604020202020204" pitchFamily="34" charset="0"/>
              </a:rPr>
              <a:t>S)</a:t>
            </a:r>
          </a:p>
          <a:p>
            <a:pPr>
              <a:buFontTx/>
              <a:buChar char="•"/>
              <a:defRPr/>
            </a:pPr>
            <a:r>
              <a:rPr lang="en-US" altLang="en-US" sz="2400" dirty="0" smtClean="0">
                <a:latin typeface="Arial (Body)"/>
                <a:ea typeface="MS PGothic" panose="020B0600070205080204" pitchFamily="34" charset="-128"/>
                <a:cs typeface="Arial" panose="020B0604020202020204" pitchFamily="34" charset="0"/>
              </a:rPr>
              <a:t>processes in different hosts communicate by exchanging </a:t>
            </a:r>
            <a:r>
              <a:rPr lang="en-US" altLang="en-US" sz="2400" b="1" dirty="0" smtClean="0">
                <a:latin typeface="Arial (Body)"/>
                <a:ea typeface="MS PGothic" panose="020B0600070205080204" pitchFamily="34" charset="-128"/>
                <a:cs typeface="Arial" panose="020B0604020202020204" pitchFamily="34" charset="0"/>
              </a:rPr>
              <a:t>messages</a:t>
            </a:r>
          </a:p>
        </p:txBody>
      </p:sp>
      <p:sp>
        <p:nvSpPr>
          <p:cNvPr id="7" name="Text Placeholder 6"/>
          <p:cNvSpPr>
            <a:spLocks noGrp="1"/>
          </p:cNvSpPr>
          <p:nvPr>
            <p:ph type="body" idx="2"/>
          </p:nvPr>
        </p:nvSpPr>
        <p:spPr>
          <a:xfrm>
            <a:off x="4329113" y="1600200"/>
            <a:ext cx="4270375" cy="4337050"/>
          </a:xfrm>
        </p:spPr>
        <p:txBody>
          <a:bodyPr/>
          <a:lstStyle/>
          <a:p>
            <a:pPr marL="0" indent="0">
              <a:buFont typeface="Arial"/>
              <a:buNone/>
              <a:defRPr/>
            </a:pPr>
            <a:r>
              <a:rPr lang="en-US" altLang="en-US" sz="2400" dirty="0">
                <a:latin typeface="+mn-lt"/>
              </a:rPr>
              <a:t>clients, servers</a:t>
            </a:r>
          </a:p>
          <a:p>
            <a:pPr marL="0" indent="0">
              <a:buFont typeface="Wingdings" panose="05000000000000000000" pitchFamily="2" charset="2"/>
              <a:buNone/>
              <a:defRPr/>
            </a:pPr>
            <a:r>
              <a:rPr lang="en-US" altLang="en-US" sz="2400" b="1" dirty="0">
                <a:solidFill>
                  <a:schemeClr val="tx1"/>
                </a:solidFill>
                <a:latin typeface="+mn-lt"/>
              </a:rPr>
              <a:t>client process:</a:t>
            </a:r>
            <a:r>
              <a:rPr lang="en-US" altLang="en-US" sz="2400" dirty="0">
                <a:latin typeface="+mn-lt"/>
              </a:rPr>
              <a:t> process that initiates communication</a:t>
            </a:r>
          </a:p>
          <a:p>
            <a:pPr marL="0" indent="0">
              <a:buFont typeface="Wingdings" panose="05000000000000000000" pitchFamily="2" charset="2"/>
              <a:buNone/>
              <a:defRPr/>
            </a:pPr>
            <a:r>
              <a:rPr lang="en-US" altLang="en-US" sz="2400" b="1" dirty="0">
                <a:solidFill>
                  <a:schemeClr val="tx1"/>
                </a:solidFill>
                <a:latin typeface="+mn-lt"/>
              </a:rPr>
              <a:t>server process:</a:t>
            </a:r>
            <a:r>
              <a:rPr lang="en-US" altLang="en-US" sz="2400" dirty="0">
                <a:latin typeface="+mn-lt"/>
              </a:rPr>
              <a:t> process that waits to be </a:t>
            </a:r>
            <a:r>
              <a:rPr lang="en-US" altLang="en-US" sz="2400" dirty="0" smtClean="0">
                <a:latin typeface="+mn-lt"/>
              </a:rPr>
              <a:t>contacted</a:t>
            </a:r>
            <a:endParaRPr lang="en-IN" altLang="en-US" sz="2400" dirty="0" smtClean="0">
              <a:latin typeface="+mn-lt"/>
            </a:endParaRPr>
          </a:p>
          <a:p>
            <a:pPr>
              <a:defRPr/>
            </a:pPr>
            <a:r>
              <a:rPr lang="en-US" altLang="en-US" sz="2400" dirty="0">
                <a:latin typeface="+mn-lt"/>
              </a:rPr>
              <a:t>aside: applications with P2P architectures have client processes &amp; server </a:t>
            </a:r>
            <a:r>
              <a:rPr lang="en-US" altLang="en-US" sz="2400" dirty="0" smtClean="0">
                <a:latin typeface="+mn-lt"/>
              </a:rPr>
              <a:t>processes</a:t>
            </a:r>
            <a:endParaRPr lang="en-US" altLang="en-US" sz="2400" dirty="0">
              <a:latin typeface="+mn-lt"/>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Streaming Multimedia: </a:t>
            </a:r>
            <a:r>
              <a:rPr lang="en-US" dirty="0" smtClean="0"/>
              <a:t>D</a:t>
            </a:r>
            <a:r>
              <a:rPr lang="en-US" sz="100" dirty="0" smtClean="0"/>
              <a:t> </a:t>
            </a:r>
            <a:r>
              <a:rPr lang="en-US" dirty="0" smtClean="0"/>
              <a:t>A</a:t>
            </a:r>
            <a:r>
              <a:rPr lang="en-US" sz="100" dirty="0" smtClean="0"/>
              <a:t> </a:t>
            </a:r>
            <a:r>
              <a:rPr lang="en-US" dirty="0" smtClean="0"/>
              <a:t>S</a:t>
            </a:r>
            <a:r>
              <a:rPr lang="en-US" sz="100" dirty="0" smtClean="0"/>
              <a:t> </a:t>
            </a:r>
            <a:r>
              <a:rPr lang="en-US" dirty="0" smtClean="0"/>
              <a:t>H </a:t>
            </a:r>
            <a:r>
              <a:rPr lang="en-US" sz="2000" b="0" dirty="0" smtClean="0"/>
              <a:t>(2 </a:t>
            </a:r>
            <a:r>
              <a:rPr lang="en-US" sz="2000" b="0" dirty="0"/>
              <a:t>of 2)</a:t>
            </a:r>
            <a:endParaRPr lang="en-US" dirty="0"/>
          </a:p>
        </p:txBody>
      </p:sp>
      <p:sp>
        <p:nvSpPr>
          <p:cNvPr id="3" name="Text Placeholder 2"/>
          <p:cNvSpPr>
            <a:spLocks noGrp="1"/>
          </p:cNvSpPr>
          <p:nvPr>
            <p:ph type="body" idx="1"/>
          </p:nvPr>
        </p:nvSpPr>
        <p:spPr>
          <a:xfrm>
            <a:off x="457200" y="1600201"/>
            <a:ext cx="8229600" cy="2628900"/>
          </a:xfrm>
        </p:spPr>
        <p:txBody>
          <a:bodyPr/>
          <a:lstStyle/>
          <a:p>
            <a:r>
              <a:rPr lang="en-US" altLang="en-US" sz="2000" b="1" dirty="0" smtClean="0">
                <a:solidFill>
                  <a:schemeClr val="tx1"/>
                </a:solidFill>
                <a:latin typeface="+mn-lt"/>
                <a:ea typeface="ＭＳ Ｐゴシック" charset="-128"/>
              </a:rPr>
              <a:t>“</a:t>
            </a:r>
            <a:r>
              <a:rPr lang="en-US" altLang="en-US" sz="2000" b="1" dirty="0">
                <a:solidFill>
                  <a:schemeClr val="tx1"/>
                </a:solidFill>
                <a:latin typeface="+mn-lt"/>
                <a:ea typeface="ＭＳ Ｐゴシック" charset="-128"/>
              </a:rPr>
              <a:t>intelligence” at client:</a:t>
            </a:r>
            <a:r>
              <a:rPr lang="en-US" altLang="en-US" sz="2000" dirty="0">
                <a:solidFill>
                  <a:srgbClr val="000099"/>
                </a:solidFill>
                <a:latin typeface="+mn-lt"/>
                <a:ea typeface="ＭＳ Ｐゴシック" charset="-128"/>
              </a:rPr>
              <a:t> </a:t>
            </a:r>
            <a:r>
              <a:rPr lang="en-US" altLang="en-US" sz="2000" dirty="0">
                <a:latin typeface="+mn-lt"/>
                <a:ea typeface="ＭＳ Ｐゴシック" charset="-128"/>
              </a:rPr>
              <a:t>client determines</a:t>
            </a:r>
          </a:p>
          <a:p>
            <a:pPr lvl="1"/>
            <a:r>
              <a:rPr lang="en-US" altLang="en-US" sz="2000" b="1" dirty="0">
                <a:solidFill>
                  <a:schemeClr val="tx1"/>
                </a:solidFill>
                <a:latin typeface="+mn-lt"/>
                <a:ea typeface="ＭＳ Ｐゴシック" charset="-128"/>
              </a:rPr>
              <a:t>when</a:t>
            </a:r>
            <a:r>
              <a:rPr lang="en-US" altLang="en-US" sz="2000" i="1" dirty="0">
                <a:solidFill>
                  <a:srgbClr val="800000"/>
                </a:solidFill>
                <a:latin typeface="+mn-lt"/>
                <a:ea typeface="ＭＳ Ｐゴシック" charset="-128"/>
              </a:rPr>
              <a:t> </a:t>
            </a:r>
            <a:r>
              <a:rPr lang="en-US" altLang="en-US" sz="2000" dirty="0">
                <a:solidFill>
                  <a:srgbClr val="000000"/>
                </a:solidFill>
                <a:latin typeface="+mn-lt"/>
                <a:ea typeface="ＭＳ Ｐゴシック" charset="-128"/>
              </a:rPr>
              <a:t>to request chunk (so that buffer starvation, or overflow does not occur)</a:t>
            </a:r>
          </a:p>
          <a:p>
            <a:pPr lvl="1"/>
            <a:r>
              <a:rPr lang="en-US" altLang="en-US" sz="2000" b="1" dirty="0">
                <a:solidFill>
                  <a:schemeClr val="tx1"/>
                </a:solidFill>
                <a:latin typeface="+mn-lt"/>
                <a:ea typeface="ＭＳ Ｐゴシック" charset="-128"/>
              </a:rPr>
              <a:t>what encoding rate </a:t>
            </a:r>
            <a:r>
              <a:rPr lang="en-US" altLang="en-US" sz="2000" dirty="0">
                <a:solidFill>
                  <a:srgbClr val="000000"/>
                </a:solidFill>
                <a:latin typeface="+mn-lt"/>
                <a:ea typeface="ＭＳ Ｐゴシック" charset="-128"/>
              </a:rPr>
              <a:t>to request </a:t>
            </a:r>
            <a:r>
              <a:rPr lang="en-US" altLang="en-US" sz="2000" dirty="0">
                <a:latin typeface="+mn-lt"/>
                <a:ea typeface="ＭＳ Ｐゴシック" charset="-128"/>
              </a:rPr>
              <a:t>(higher quality when more bandwidth available) </a:t>
            </a:r>
            <a:endParaRPr lang="en-US" altLang="en-US" sz="2000" dirty="0">
              <a:solidFill>
                <a:srgbClr val="000000"/>
              </a:solidFill>
              <a:latin typeface="+mn-lt"/>
              <a:ea typeface="ＭＳ Ｐゴシック" charset="-128"/>
            </a:endParaRPr>
          </a:p>
          <a:p>
            <a:pPr lvl="1"/>
            <a:r>
              <a:rPr lang="en-US" altLang="en-US" sz="2000" b="1" dirty="0">
                <a:solidFill>
                  <a:schemeClr val="tx1"/>
                </a:solidFill>
                <a:latin typeface="+mn-lt"/>
                <a:ea typeface="ＭＳ Ｐゴシック" charset="-128"/>
              </a:rPr>
              <a:t>where</a:t>
            </a:r>
            <a:r>
              <a:rPr lang="en-US" altLang="en-US" sz="2000" i="1" dirty="0">
                <a:solidFill>
                  <a:srgbClr val="800000"/>
                </a:solidFill>
                <a:latin typeface="+mn-lt"/>
                <a:ea typeface="ＭＳ Ｐゴシック" charset="-128"/>
              </a:rPr>
              <a:t> </a:t>
            </a:r>
            <a:r>
              <a:rPr lang="en-US" altLang="en-US" sz="2000" dirty="0">
                <a:latin typeface="+mn-lt"/>
                <a:ea typeface="ＭＳ Ｐゴシック" charset="-128"/>
              </a:rPr>
              <a:t>to request chunk (can request from </a:t>
            </a:r>
            <a:r>
              <a:rPr lang="en-US" altLang="en-US" sz="2000" dirty="0" smtClean="0">
                <a:latin typeface="+mn-lt"/>
                <a:ea typeface="ＭＳ Ｐゴシック" charset="-128"/>
              </a:rPr>
              <a:t>U</a:t>
            </a:r>
            <a:r>
              <a:rPr lang="en-US" altLang="en-US" sz="100" dirty="0" smtClean="0">
                <a:latin typeface="+mn-lt"/>
                <a:ea typeface="ＭＳ Ｐゴシック" charset="-128"/>
              </a:rPr>
              <a:t> </a:t>
            </a:r>
            <a:r>
              <a:rPr lang="en-US" altLang="en-US" sz="2000" dirty="0" smtClean="0">
                <a:latin typeface="+mn-lt"/>
                <a:ea typeface="ＭＳ Ｐゴシック" charset="-128"/>
              </a:rPr>
              <a:t>R</a:t>
            </a:r>
            <a:r>
              <a:rPr lang="en-US" altLang="en-US" sz="100" dirty="0" smtClean="0">
                <a:latin typeface="+mn-lt"/>
                <a:ea typeface="ＭＳ Ｐゴシック" charset="-128"/>
              </a:rPr>
              <a:t> </a:t>
            </a:r>
            <a:r>
              <a:rPr lang="en-US" altLang="en-US" sz="2000" dirty="0" smtClean="0">
                <a:latin typeface="+mn-lt"/>
                <a:ea typeface="ＭＳ Ｐゴシック" charset="-128"/>
              </a:rPr>
              <a:t>L </a:t>
            </a:r>
            <a:r>
              <a:rPr lang="en-US" altLang="en-US" sz="2000" dirty="0">
                <a:latin typeface="+mn-lt"/>
                <a:ea typeface="ＭＳ Ｐゴシック" charset="-128"/>
              </a:rPr>
              <a:t>server that is “close” to client or has high available bandwidth</a:t>
            </a:r>
            <a:r>
              <a:rPr lang="en-US" altLang="en-US" sz="2000" dirty="0" smtClean="0">
                <a:latin typeface="+mn-lt"/>
                <a:ea typeface="ＭＳ Ｐゴシック" charset="-128"/>
              </a:rPr>
              <a:t>)</a:t>
            </a:r>
            <a:endParaRPr lang="en-US" altLang="en-US" sz="2000" dirty="0">
              <a:latin typeface="+mn-lt"/>
              <a:ea typeface="ＭＳ Ｐゴシック" charset="-128"/>
            </a:endParaRPr>
          </a:p>
        </p:txBody>
      </p:sp>
    </p:spTree>
    <p:extLst>
      <p:ext uri="{BB962C8B-B14F-4D97-AF65-F5344CB8AC3E}">
        <p14:creationId xmlns:p14="http://schemas.microsoft.com/office/powerpoint/2010/main" val="203202486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Distribution Networks </a:t>
            </a:r>
            <a:r>
              <a:rPr lang="en-US" sz="2000" b="0" dirty="0" smtClean="0"/>
              <a:t>(1 of 2)</a:t>
            </a:r>
            <a:endParaRPr lang="en-US" sz="2000" b="0" dirty="0"/>
          </a:p>
        </p:txBody>
      </p:sp>
      <p:sp>
        <p:nvSpPr>
          <p:cNvPr id="3" name="Text Placeholder 2"/>
          <p:cNvSpPr>
            <a:spLocks noGrp="1"/>
          </p:cNvSpPr>
          <p:nvPr>
            <p:ph type="body" idx="1"/>
          </p:nvPr>
        </p:nvSpPr>
        <p:spPr/>
        <p:txBody>
          <a:bodyPr/>
          <a:lstStyle/>
          <a:p>
            <a:r>
              <a:rPr lang="en-US" altLang="en-US" sz="2400" b="1" dirty="0">
                <a:solidFill>
                  <a:schemeClr val="tx1"/>
                </a:solidFill>
                <a:latin typeface="+mn-lt"/>
                <a:ea typeface="ＭＳ Ｐゴシック" charset="-128"/>
              </a:rPr>
              <a:t>challenge:</a:t>
            </a:r>
            <a:r>
              <a:rPr lang="en-US" altLang="en-US" sz="2400" i="1" dirty="0">
                <a:solidFill>
                  <a:srgbClr val="CC0000"/>
                </a:solidFill>
                <a:latin typeface="+mn-lt"/>
                <a:ea typeface="ＭＳ Ｐゴシック" charset="-128"/>
              </a:rPr>
              <a:t> </a:t>
            </a:r>
            <a:r>
              <a:rPr lang="en-US" altLang="en-US" sz="2400" dirty="0">
                <a:solidFill>
                  <a:srgbClr val="000000"/>
                </a:solidFill>
                <a:latin typeface="+mn-lt"/>
                <a:ea typeface="ＭＳ Ｐゴシック" charset="-128"/>
              </a:rPr>
              <a:t>how to stream content (selected from millions of videos) to hundreds of thousands of </a:t>
            </a:r>
            <a:r>
              <a:rPr lang="en-US" altLang="en-US" sz="2400" b="1" dirty="0">
                <a:solidFill>
                  <a:srgbClr val="000000"/>
                </a:solidFill>
                <a:latin typeface="+mn-lt"/>
                <a:ea typeface="ＭＳ Ｐゴシック" charset="-128"/>
              </a:rPr>
              <a:t>simultaneous</a:t>
            </a:r>
            <a:r>
              <a:rPr lang="en-US" altLang="en-US" sz="2400" dirty="0">
                <a:solidFill>
                  <a:srgbClr val="000000"/>
                </a:solidFill>
                <a:latin typeface="+mn-lt"/>
                <a:ea typeface="ＭＳ Ｐゴシック" charset="-128"/>
              </a:rPr>
              <a:t> users</a:t>
            </a:r>
            <a:r>
              <a:rPr lang="en-US" altLang="en-US" sz="2400" dirty="0" smtClean="0">
                <a:solidFill>
                  <a:srgbClr val="000000"/>
                </a:solidFill>
                <a:latin typeface="+mn-lt"/>
                <a:ea typeface="ＭＳ Ｐゴシック" charset="-128"/>
              </a:rPr>
              <a:t>?</a:t>
            </a:r>
            <a:endParaRPr lang="en-US" altLang="en-US" sz="2400" dirty="0">
              <a:solidFill>
                <a:srgbClr val="000000"/>
              </a:solidFill>
              <a:latin typeface="+mn-lt"/>
              <a:ea typeface="ＭＳ Ｐゴシック" charset="-128"/>
            </a:endParaRPr>
          </a:p>
          <a:p>
            <a:r>
              <a:rPr lang="en-US" altLang="en-US" sz="2400" b="1" dirty="0">
                <a:solidFill>
                  <a:schemeClr val="tx1"/>
                </a:solidFill>
                <a:latin typeface="+mn-lt"/>
                <a:ea typeface="ＭＳ Ｐゴシック" charset="-128"/>
              </a:rPr>
              <a:t>option 1: </a:t>
            </a:r>
            <a:r>
              <a:rPr lang="en-US" altLang="en-US" sz="2400" dirty="0">
                <a:solidFill>
                  <a:srgbClr val="000000"/>
                </a:solidFill>
                <a:latin typeface="+mn-lt"/>
                <a:ea typeface="ＭＳ Ｐゴシック" charset="-128"/>
              </a:rPr>
              <a:t>single, large “mega-server”</a:t>
            </a:r>
          </a:p>
          <a:p>
            <a:pPr marL="741600" lvl="1" indent="-284400"/>
            <a:r>
              <a:rPr lang="en-US" altLang="en-US" sz="2400" dirty="0">
                <a:solidFill>
                  <a:srgbClr val="000000"/>
                </a:solidFill>
                <a:latin typeface="+mn-lt"/>
                <a:ea typeface="ＭＳ Ｐゴシック" charset="-128"/>
              </a:rPr>
              <a:t>single point of failure</a:t>
            </a:r>
          </a:p>
          <a:p>
            <a:pPr marL="741600" lvl="1" indent="-284400"/>
            <a:r>
              <a:rPr lang="en-US" altLang="en-US" sz="2400" dirty="0">
                <a:solidFill>
                  <a:srgbClr val="000000"/>
                </a:solidFill>
                <a:latin typeface="+mn-lt"/>
                <a:ea typeface="ＭＳ Ｐゴシック" charset="-128"/>
              </a:rPr>
              <a:t>point of network congestion</a:t>
            </a:r>
          </a:p>
          <a:p>
            <a:pPr marL="741600" lvl="1" indent="-284400"/>
            <a:r>
              <a:rPr lang="en-US" altLang="en-US" sz="2400" dirty="0">
                <a:solidFill>
                  <a:srgbClr val="000000"/>
                </a:solidFill>
                <a:latin typeface="+mn-lt"/>
                <a:ea typeface="ＭＳ Ｐゴシック" charset="-128"/>
              </a:rPr>
              <a:t>long path to distant clients</a:t>
            </a:r>
          </a:p>
          <a:p>
            <a:pPr marL="741600" lvl="1" indent="-284400"/>
            <a:r>
              <a:rPr lang="en-US" altLang="en-US" sz="2400" dirty="0">
                <a:solidFill>
                  <a:srgbClr val="000000"/>
                </a:solidFill>
                <a:latin typeface="+mn-lt"/>
                <a:ea typeface="ＭＳ Ｐゴシック" charset="-128"/>
              </a:rPr>
              <a:t>multiple copies of video sent over outgoing link</a:t>
            </a:r>
          </a:p>
          <a:p>
            <a:pPr marL="287338" indent="-287338">
              <a:buFont typeface="Wingdings" panose="05000000000000000000" pitchFamily="2" charset="2"/>
              <a:buNone/>
            </a:pPr>
            <a:r>
              <a:rPr lang="en-US" altLang="en-US" sz="2400" dirty="0" smtClean="0">
                <a:solidFill>
                  <a:srgbClr val="000000"/>
                </a:solidFill>
                <a:latin typeface="+mn-lt"/>
                <a:ea typeface="ＭＳ Ｐゴシック" charset="-128"/>
              </a:rPr>
              <a:t>….</a:t>
            </a:r>
            <a:r>
              <a:rPr lang="en-US" altLang="en-US" sz="2400" dirty="0">
                <a:solidFill>
                  <a:srgbClr val="000000"/>
                </a:solidFill>
                <a:latin typeface="+mn-lt"/>
                <a:ea typeface="ＭＳ Ｐゴシック" charset="-128"/>
              </a:rPr>
              <a:t>quite simply: this solution </a:t>
            </a:r>
            <a:r>
              <a:rPr lang="en-US" altLang="en-US" sz="2400" b="1" dirty="0">
                <a:solidFill>
                  <a:schemeClr val="tx1"/>
                </a:solidFill>
                <a:latin typeface="+mn-lt"/>
                <a:ea typeface="ＭＳ Ｐゴシック" charset="-128"/>
              </a:rPr>
              <a:t>doesn</a:t>
            </a:r>
            <a:r>
              <a:rPr lang="fr-FR" altLang="en-US" sz="2400" b="1" dirty="0">
                <a:solidFill>
                  <a:schemeClr val="tx1"/>
                </a:solidFill>
                <a:latin typeface="+mn-lt"/>
                <a:ea typeface="ＭＳ Ｐゴシック" charset="-128"/>
              </a:rPr>
              <a:t>’</a:t>
            </a:r>
            <a:r>
              <a:rPr lang="en-US" altLang="ja-JP" sz="2400" b="1" dirty="0">
                <a:solidFill>
                  <a:schemeClr val="tx1"/>
                </a:solidFill>
                <a:latin typeface="+mn-lt"/>
                <a:ea typeface="ＭＳ Ｐゴシック" charset="-128"/>
              </a:rPr>
              <a:t>t </a:t>
            </a:r>
            <a:r>
              <a:rPr lang="en-US" altLang="ja-JP" sz="2400" b="1" dirty="0" smtClean="0">
                <a:solidFill>
                  <a:schemeClr val="tx1"/>
                </a:solidFill>
                <a:latin typeface="+mn-lt"/>
                <a:ea typeface="ＭＳ Ｐゴシック" charset="-128"/>
              </a:rPr>
              <a:t>scale</a:t>
            </a:r>
            <a:endParaRPr lang="en-US" altLang="ja-JP" sz="2400" b="1" dirty="0">
              <a:solidFill>
                <a:schemeClr val="tx1"/>
              </a:solidFill>
              <a:latin typeface="+mn-lt"/>
              <a:ea typeface="ＭＳ Ｐゴシック" charset="-128"/>
            </a:endParaRPr>
          </a:p>
        </p:txBody>
      </p:sp>
    </p:spTree>
    <p:extLst>
      <p:ext uri="{BB962C8B-B14F-4D97-AF65-F5344CB8AC3E}">
        <p14:creationId xmlns:p14="http://schemas.microsoft.com/office/powerpoint/2010/main" val="107851285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Distribution Networks </a:t>
            </a:r>
            <a:r>
              <a:rPr lang="en-US" sz="2000" b="0" dirty="0" smtClean="0"/>
              <a:t>(2 of 2</a:t>
            </a:r>
            <a:r>
              <a:rPr lang="en-US" sz="2000" b="0" dirty="0"/>
              <a:t>)</a:t>
            </a:r>
            <a:endParaRPr lang="en-US" dirty="0"/>
          </a:p>
        </p:txBody>
      </p:sp>
      <p:sp>
        <p:nvSpPr>
          <p:cNvPr id="3" name="Text Placeholder 2"/>
          <p:cNvSpPr>
            <a:spLocks noGrp="1"/>
          </p:cNvSpPr>
          <p:nvPr>
            <p:ph type="body" idx="1"/>
          </p:nvPr>
        </p:nvSpPr>
        <p:spPr>
          <a:xfrm>
            <a:off x="457200" y="1600200"/>
            <a:ext cx="8098971" cy="3788229"/>
          </a:xfrm>
        </p:spPr>
        <p:txBody>
          <a:bodyPr/>
          <a:lstStyle/>
          <a:p>
            <a:r>
              <a:rPr lang="en-US" altLang="en-US" sz="2400" b="1" dirty="0" smtClean="0">
                <a:solidFill>
                  <a:schemeClr val="tx1"/>
                </a:solidFill>
                <a:latin typeface="+mn-lt"/>
                <a:ea typeface="ＭＳ Ｐゴシック" charset="-128"/>
              </a:rPr>
              <a:t>option </a:t>
            </a:r>
            <a:r>
              <a:rPr lang="en-US" altLang="en-US" sz="2400" b="1" dirty="0">
                <a:solidFill>
                  <a:schemeClr val="tx1"/>
                </a:solidFill>
                <a:latin typeface="+mn-lt"/>
                <a:ea typeface="ＭＳ Ｐゴシック" charset="-128"/>
              </a:rPr>
              <a:t>2:</a:t>
            </a:r>
            <a:r>
              <a:rPr lang="en-US" altLang="en-US" sz="2400" i="1" dirty="0">
                <a:solidFill>
                  <a:srgbClr val="CC0000"/>
                </a:solidFill>
                <a:latin typeface="+mn-lt"/>
                <a:ea typeface="ＭＳ Ｐゴシック" charset="-128"/>
              </a:rPr>
              <a:t> </a:t>
            </a:r>
            <a:r>
              <a:rPr lang="en-US" altLang="en-US" sz="2400" dirty="0">
                <a:solidFill>
                  <a:srgbClr val="000000"/>
                </a:solidFill>
                <a:latin typeface="+mn-lt"/>
                <a:ea typeface="ＭＳ Ｐゴシック" charset="-128"/>
              </a:rPr>
              <a:t>store/serve multiple copies of videos at multiple geographically distributed sites </a:t>
            </a:r>
            <a:r>
              <a:rPr lang="en-US" altLang="en-US" sz="2400" b="1" dirty="0">
                <a:solidFill>
                  <a:schemeClr val="tx1"/>
                </a:solidFill>
                <a:latin typeface="+mn-lt"/>
                <a:ea typeface="ＭＳ Ｐゴシック" charset="-128"/>
              </a:rPr>
              <a:t>(</a:t>
            </a:r>
            <a:r>
              <a:rPr lang="en-US" altLang="en-US" sz="2400" b="1" dirty="0" smtClean="0">
                <a:solidFill>
                  <a:schemeClr val="tx1"/>
                </a:solidFill>
                <a:latin typeface="+mn-lt"/>
                <a:ea typeface="ＭＳ Ｐゴシック" charset="-128"/>
              </a:rPr>
              <a:t>C</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D</a:t>
            </a:r>
            <a:r>
              <a:rPr lang="en-US" altLang="en-US" sz="100" b="1" dirty="0" smtClean="0">
                <a:solidFill>
                  <a:schemeClr val="tx1"/>
                </a:solidFill>
                <a:latin typeface="+mn-lt"/>
                <a:ea typeface="ＭＳ Ｐゴシック" charset="-128"/>
              </a:rPr>
              <a:t> </a:t>
            </a:r>
            <a:r>
              <a:rPr lang="en-US" altLang="en-US" sz="2400" b="1" dirty="0" smtClean="0">
                <a:solidFill>
                  <a:schemeClr val="tx1"/>
                </a:solidFill>
                <a:latin typeface="+mn-lt"/>
                <a:ea typeface="ＭＳ Ｐゴシック" charset="-128"/>
              </a:rPr>
              <a:t>N</a:t>
            </a:r>
            <a:r>
              <a:rPr lang="en-US" altLang="en-US" sz="2400" b="1" dirty="0">
                <a:solidFill>
                  <a:schemeClr val="tx1"/>
                </a:solidFill>
                <a:latin typeface="+mn-lt"/>
                <a:ea typeface="ＭＳ Ｐゴシック" charset="-128"/>
              </a:rPr>
              <a:t>)</a:t>
            </a:r>
          </a:p>
          <a:p>
            <a:pPr lvl="1"/>
            <a:r>
              <a:rPr lang="en-US" altLang="en-US" sz="2400" b="1" dirty="0">
                <a:solidFill>
                  <a:schemeClr val="tx1"/>
                </a:solidFill>
                <a:latin typeface="+mn-lt"/>
                <a:ea typeface="ＭＳ Ｐゴシック" charset="-128"/>
              </a:rPr>
              <a:t>enter deep:</a:t>
            </a:r>
            <a:r>
              <a:rPr lang="en-US" altLang="en-US" sz="2400" i="1" dirty="0">
                <a:solidFill>
                  <a:srgbClr val="000099"/>
                </a:solidFill>
                <a:latin typeface="+mn-lt"/>
                <a:ea typeface="ＭＳ Ｐゴシック" charset="-128"/>
              </a:rPr>
              <a:t> </a:t>
            </a:r>
            <a:r>
              <a:rPr lang="en-US" altLang="en-US" sz="2400" dirty="0">
                <a:solidFill>
                  <a:srgbClr val="000000"/>
                </a:solidFill>
                <a:latin typeface="+mn-lt"/>
                <a:ea typeface="ＭＳ Ｐゴシック" charset="-128"/>
              </a:rPr>
              <a:t>push </a:t>
            </a:r>
            <a:r>
              <a:rPr lang="en-US" altLang="en-US" sz="2400" dirty="0" smtClean="0">
                <a:solidFill>
                  <a:srgbClr val="000000"/>
                </a:solidFill>
                <a:latin typeface="+mn-lt"/>
                <a:ea typeface="ＭＳ Ｐゴシック" charset="-128"/>
              </a:rPr>
              <a:t>C</a:t>
            </a:r>
            <a:r>
              <a:rPr lang="en-US" altLang="en-US" sz="100" dirty="0" smtClean="0">
                <a:solidFill>
                  <a:srgbClr val="000000"/>
                </a:solidFill>
                <a:latin typeface="+mn-lt"/>
                <a:ea typeface="ＭＳ Ｐゴシック" charset="-128"/>
              </a:rPr>
              <a:t> </a:t>
            </a:r>
            <a:r>
              <a:rPr lang="en-US" altLang="en-US" sz="2400" dirty="0" smtClean="0">
                <a:solidFill>
                  <a:srgbClr val="000000"/>
                </a:solidFill>
                <a:latin typeface="+mn-lt"/>
                <a:ea typeface="ＭＳ Ｐゴシック" charset="-128"/>
              </a:rPr>
              <a:t>D</a:t>
            </a:r>
            <a:r>
              <a:rPr lang="en-US" altLang="en-US" sz="100" dirty="0" smtClean="0">
                <a:solidFill>
                  <a:srgbClr val="000000"/>
                </a:solidFill>
                <a:latin typeface="+mn-lt"/>
                <a:ea typeface="ＭＳ Ｐゴシック" charset="-128"/>
              </a:rPr>
              <a:t> </a:t>
            </a:r>
            <a:r>
              <a:rPr lang="en-US" altLang="en-US" sz="2400" dirty="0" smtClean="0">
                <a:solidFill>
                  <a:srgbClr val="000000"/>
                </a:solidFill>
                <a:latin typeface="+mn-lt"/>
                <a:ea typeface="ＭＳ Ｐゴシック" charset="-128"/>
              </a:rPr>
              <a:t>N </a:t>
            </a:r>
            <a:r>
              <a:rPr lang="en-US" altLang="en-US" sz="2400" dirty="0">
                <a:solidFill>
                  <a:srgbClr val="000000"/>
                </a:solidFill>
                <a:latin typeface="+mn-lt"/>
                <a:ea typeface="ＭＳ Ｐゴシック" charset="-128"/>
              </a:rPr>
              <a:t>servers deep into many access </a:t>
            </a:r>
            <a:r>
              <a:rPr lang="en-US" altLang="en-US" sz="2400" dirty="0" smtClean="0">
                <a:solidFill>
                  <a:srgbClr val="000000"/>
                </a:solidFill>
                <a:latin typeface="+mn-lt"/>
                <a:ea typeface="ＭＳ Ｐゴシック" charset="-128"/>
              </a:rPr>
              <a:t>networks</a:t>
            </a:r>
            <a:endParaRPr lang="en-US" altLang="en-US" sz="2400" dirty="0">
              <a:solidFill>
                <a:srgbClr val="000000"/>
              </a:solidFill>
              <a:latin typeface="+mn-lt"/>
              <a:ea typeface="ＭＳ Ｐゴシック" charset="-128"/>
            </a:endParaRPr>
          </a:p>
          <a:p>
            <a:pPr lvl="2"/>
            <a:r>
              <a:rPr lang="en-US" altLang="en-US" sz="2400" dirty="0">
                <a:solidFill>
                  <a:srgbClr val="000000"/>
                </a:solidFill>
                <a:latin typeface="+mn-lt"/>
                <a:ea typeface="ＭＳ Ｐゴシック" charset="-128"/>
              </a:rPr>
              <a:t>close to users</a:t>
            </a:r>
          </a:p>
          <a:p>
            <a:pPr lvl="2"/>
            <a:r>
              <a:rPr lang="en-US" altLang="en-US" sz="2400" dirty="0">
                <a:solidFill>
                  <a:srgbClr val="000000"/>
                </a:solidFill>
                <a:latin typeface="+mn-lt"/>
                <a:ea typeface="ＭＳ Ｐゴシック" charset="-128"/>
              </a:rPr>
              <a:t>used by Akamai, 1700 locations</a:t>
            </a:r>
          </a:p>
          <a:p>
            <a:pPr lvl="1"/>
            <a:r>
              <a:rPr lang="en-US" altLang="en-US" sz="2400" b="1" dirty="0">
                <a:solidFill>
                  <a:schemeClr val="tx1"/>
                </a:solidFill>
                <a:latin typeface="+mn-lt"/>
                <a:ea typeface="ＭＳ Ｐゴシック" charset="-128"/>
              </a:rPr>
              <a:t>bring home: </a:t>
            </a:r>
            <a:r>
              <a:rPr lang="en-US" altLang="en-US" sz="2400" dirty="0">
                <a:solidFill>
                  <a:srgbClr val="000000"/>
                </a:solidFill>
                <a:latin typeface="+mn-lt"/>
                <a:ea typeface="ＭＳ Ｐゴシック" charset="-128"/>
              </a:rPr>
              <a:t>smaller number (10’s) of larger clusters in </a:t>
            </a:r>
            <a:r>
              <a:rPr lang="en-US" altLang="en-US" sz="2400" dirty="0" smtClean="0">
                <a:solidFill>
                  <a:srgbClr val="000000"/>
                </a:solidFill>
                <a:latin typeface="+mn-lt"/>
                <a:ea typeface="ＭＳ Ｐゴシック" charset="-128"/>
              </a:rPr>
              <a:t>P</a:t>
            </a:r>
            <a:r>
              <a:rPr lang="en-US" altLang="en-US" sz="100" dirty="0" smtClean="0">
                <a:solidFill>
                  <a:srgbClr val="000000"/>
                </a:solidFill>
                <a:latin typeface="+mn-lt"/>
                <a:ea typeface="ＭＳ Ｐゴシック" charset="-128"/>
              </a:rPr>
              <a:t> </a:t>
            </a:r>
            <a:r>
              <a:rPr lang="en-US" altLang="en-US" sz="2400" dirty="0" smtClean="0">
                <a:solidFill>
                  <a:srgbClr val="000000"/>
                </a:solidFill>
                <a:latin typeface="+mn-lt"/>
                <a:ea typeface="ＭＳ Ｐゴシック" charset="-128"/>
              </a:rPr>
              <a:t>O</a:t>
            </a:r>
            <a:r>
              <a:rPr lang="en-US" altLang="en-US" sz="100" dirty="0" smtClean="0">
                <a:solidFill>
                  <a:srgbClr val="000000"/>
                </a:solidFill>
                <a:latin typeface="+mn-lt"/>
                <a:ea typeface="ＭＳ Ｐゴシック" charset="-128"/>
              </a:rPr>
              <a:t> </a:t>
            </a:r>
            <a:r>
              <a:rPr lang="en-US" altLang="en-US" sz="2400" dirty="0" smtClean="0">
                <a:solidFill>
                  <a:srgbClr val="000000"/>
                </a:solidFill>
                <a:latin typeface="+mn-lt"/>
                <a:ea typeface="ＭＳ Ｐゴシック" charset="-128"/>
              </a:rPr>
              <a:t>Ps </a:t>
            </a:r>
            <a:r>
              <a:rPr lang="en-US" altLang="en-US" sz="2400" dirty="0">
                <a:solidFill>
                  <a:srgbClr val="000000"/>
                </a:solidFill>
                <a:latin typeface="+mn-lt"/>
                <a:ea typeface="ＭＳ Ｐゴシック" charset="-128"/>
              </a:rPr>
              <a:t>near (but not within) access networks</a:t>
            </a:r>
          </a:p>
          <a:p>
            <a:pPr lvl="2"/>
            <a:r>
              <a:rPr lang="en-US" altLang="en-US" sz="2400" dirty="0">
                <a:solidFill>
                  <a:srgbClr val="000000"/>
                </a:solidFill>
                <a:latin typeface="+mn-lt"/>
                <a:ea typeface="ＭＳ Ｐゴシック" charset="-128"/>
              </a:rPr>
              <a:t>used by </a:t>
            </a:r>
            <a:r>
              <a:rPr lang="en-US" altLang="en-US" sz="2400" dirty="0" smtClean="0">
                <a:solidFill>
                  <a:srgbClr val="000000"/>
                </a:solidFill>
                <a:latin typeface="+mn-lt"/>
                <a:ea typeface="ＭＳ Ｐゴシック" charset="-128"/>
              </a:rPr>
              <a:t>Limelight</a:t>
            </a:r>
            <a:endParaRPr lang="en-US" altLang="en-US" sz="2400" i="1" dirty="0">
              <a:solidFill>
                <a:srgbClr val="CC0000"/>
              </a:solidFill>
              <a:latin typeface="+mn-lt"/>
              <a:ea typeface="ＭＳ Ｐゴシック" charset="-128"/>
            </a:endParaRPr>
          </a:p>
        </p:txBody>
      </p:sp>
    </p:spTree>
    <p:extLst>
      <p:ext uri="{BB962C8B-B14F-4D97-AF65-F5344CB8AC3E}">
        <p14:creationId xmlns:p14="http://schemas.microsoft.com/office/powerpoint/2010/main" val="161875189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1"/>
            <a:ext cx="8349915" cy="1097279"/>
          </a:xfrm>
        </p:spPr>
        <p:txBody>
          <a:bodyPr/>
          <a:lstStyle/>
          <a:p>
            <a:r>
              <a:rPr lang="en-US" dirty="0"/>
              <a:t>Content Distribution Networks (</a:t>
            </a:r>
            <a:r>
              <a:rPr lang="en-US" dirty="0" smtClean="0"/>
              <a:t>C</a:t>
            </a:r>
            <a:r>
              <a:rPr lang="en-US" sz="100" dirty="0" smtClean="0"/>
              <a:t> </a:t>
            </a:r>
            <a:r>
              <a:rPr lang="en-US" dirty="0" smtClean="0"/>
              <a:t>D</a:t>
            </a:r>
            <a:r>
              <a:rPr lang="en-US" sz="100" dirty="0" smtClean="0"/>
              <a:t> </a:t>
            </a:r>
            <a:r>
              <a:rPr lang="en-US" dirty="0" smtClean="0"/>
              <a:t>N</a:t>
            </a:r>
            <a:r>
              <a:rPr lang="en-US" sz="100" dirty="0" smtClean="0"/>
              <a:t> </a:t>
            </a:r>
            <a:r>
              <a:rPr lang="en-US" dirty="0" smtClean="0"/>
              <a:t>s) </a:t>
            </a:r>
            <a:r>
              <a:rPr lang="en-US" sz="2000" b="0" dirty="0" smtClean="0"/>
              <a:t>(1 of 2)</a:t>
            </a:r>
            <a:endParaRPr lang="en-US" sz="2000" b="0" dirty="0"/>
          </a:p>
        </p:txBody>
      </p:sp>
      <p:sp>
        <p:nvSpPr>
          <p:cNvPr id="3" name="Text Placeholder 2"/>
          <p:cNvSpPr>
            <a:spLocks noGrp="1"/>
          </p:cNvSpPr>
          <p:nvPr>
            <p:ph type="body" idx="1"/>
          </p:nvPr>
        </p:nvSpPr>
        <p:spPr>
          <a:xfrm>
            <a:off x="457200" y="1600200"/>
            <a:ext cx="8229600" cy="2318657"/>
          </a:xfrm>
        </p:spPr>
        <p:txBody>
          <a:bodyPr/>
          <a:lstStyle/>
          <a:p>
            <a:pPr>
              <a:buClr>
                <a:schemeClr val="tx2"/>
              </a:buClr>
            </a:pPr>
            <a:r>
              <a:rPr lang="en-US" altLang="en-US" sz="2400" dirty="0" smtClean="0">
                <a:solidFill>
                  <a:srgbClr val="000000"/>
                </a:solidFill>
                <a:latin typeface="+mn-lt"/>
              </a:rPr>
              <a:t>C</a:t>
            </a:r>
            <a:r>
              <a:rPr lang="en-US" altLang="en-US" sz="100" dirty="0" smtClean="0">
                <a:solidFill>
                  <a:srgbClr val="000000"/>
                </a:solidFill>
                <a:latin typeface="+mn-lt"/>
              </a:rPr>
              <a:t> </a:t>
            </a:r>
            <a:r>
              <a:rPr lang="en-US" altLang="en-US" sz="2400" dirty="0" smtClean="0">
                <a:solidFill>
                  <a:srgbClr val="000000"/>
                </a:solidFill>
                <a:latin typeface="+mn-lt"/>
              </a:rPr>
              <a:t>D</a:t>
            </a:r>
            <a:r>
              <a:rPr lang="en-US" altLang="en-US" sz="100" dirty="0" smtClean="0">
                <a:solidFill>
                  <a:srgbClr val="000000"/>
                </a:solidFill>
                <a:latin typeface="+mn-lt"/>
              </a:rPr>
              <a:t> </a:t>
            </a:r>
            <a:r>
              <a:rPr lang="en-US" altLang="en-US" sz="2400" dirty="0" smtClean="0">
                <a:solidFill>
                  <a:srgbClr val="000000"/>
                </a:solidFill>
                <a:latin typeface="+mn-lt"/>
              </a:rPr>
              <a:t>N</a:t>
            </a:r>
            <a:r>
              <a:rPr lang="en-US" altLang="en-US" sz="2400" dirty="0">
                <a:solidFill>
                  <a:srgbClr val="000000"/>
                </a:solidFill>
                <a:latin typeface="+mn-lt"/>
              </a:rPr>
              <a:t>: stores copies of content at </a:t>
            </a:r>
            <a:r>
              <a:rPr lang="en-US" altLang="en-US" sz="2400" dirty="0" smtClean="0">
                <a:solidFill>
                  <a:srgbClr val="000000"/>
                </a:solidFill>
                <a:latin typeface="+mn-lt"/>
              </a:rPr>
              <a:t>C</a:t>
            </a:r>
            <a:r>
              <a:rPr lang="en-US" altLang="en-US" sz="100" dirty="0" smtClean="0">
                <a:solidFill>
                  <a:srgbClr val="000000"/>
                </a:solidFill>
                <a:latin typeface="+mn-lt"/>
              </a:rPr>
              <a:t> </a:t>
            </a:r>
            <a:r>
              <a:rPr lang="en-US" altLang="en-US" sz="2400" dirty="0" smtClean="0">
                <a:solidFill>
                  <a:srgbClr val="000000"/>
                </a:solidFill>
                <a:latin typeface="+mn-lt"/>
              </a:rPr>
              <a:t>D</a:t>
            </a:r>
            <a:r>
              <a:rPr lang="en-US" altLang="en-US" sz="100" dirty="0" smtClean="0">
                <a:solidFill>
                  <a:srgbClr val="000000"/>
                </a:solidFill>
                <a:latin typeface="+mn-lt"/>
              </a:rPr>
              <a:t> </a:t>
            </a:r>
            <a:r>
              <a:rPr lang="en-US" altLang="en-US" sz="2400" dirty="0" smtClean="0">
                <a:solidFill>
                  <a:srgbClr val="000000"/>
                </a:solidFill>
                <a:latin typeface="+mn-lt"/>
              </a:rPr>
              <a:t>N nodes</a:t>
            </a:r>
          </a:p>
          <a:p>
            <a:pPr marL="741600" indent="-284400">
              <a:spcBef>
                <a:spcPts val="600"/>
              </a:spcBef>
              <a:buClr>
                <a:schemeClr val="tx2"/>
              </a:buClr>
              <a:buFont typeface="Arial" panose="020B0604020202020204" pitchFamily="34" charset="0"/>
              <a:buChar char="−"/>
            </a:pPr>
            <a:r>
              <a:rPr lang="en-US" altLang="en-US" sz="2400" dirty="0" smtClean="0">
                <a:solidFill>
                  <a:srgbClr val="000000"/>
                </a:solidFill>
                <a:latin typeface="+mn-lt"/>
              </a:rPr>
              <a:t>e.g</a:t>
            </a:r>
            <a:r>
              <a:rPr lang="en-US" altLang="en-US" sz="2400" dirty="0">
                <a:solidFill>
                  <a:srgbClr val="000000"/>
                </a:solidFill>
                <a:latin typeface="+mn-lt"/>
              </a:rPr>
              <a:t>. Netflix stores copies of MadMen</a:t>
            </a:r>
          </a:p>
          <a:p>
            <a:pPr>
              <a:buClr>
                <a:schemeClr val="tx2"/>
              </a:buClr>
            </a:pPr>
            <a:r>
              <a:rPr lang="en-US" altLang="en-US" sz="2400" dirty="0">
                <a:latin typeface="+mn-lt"/>
                <a:ea typeface="ＭＳ Ｐゴシック" charset="-128"/>
              </a:rPr>
              <a:t>subscriber requests content from </a:t>
            </a:r>
            <a:r>
              <a:rPr lang="en-US" altLang="en-US" sz="2400" dirty="0" smtClean="0">
                <a:latin typeface="+mn-lt"/>
                <a:ea typeface="ＭＳ Ｐゴシック" charset="-128"/>
              </a:rPr>
              <a:t>C</a:t>
            </a:r>
            <a:r>
              <a:rPr lang="en-US" altLang="en-US" sz="100" dirty="0" smtClean="0">
                <a:latin typeface="+mn-lt"/>
                <a:ea typeface="ＭＳ Ｐゴシック" charset="-128"/>
              </a:rPr>
              <a:t> </a:t>
            </a:r>
            <a:r>
              <a:rPr lang="en-US" altLang="en-US" sz="2400" dirty="0" smtClean="0">
                <a:latin typeface="+mn-lt"/>
                <a:ea typeface="ＭＳ Ｐゴシック" charset="-128"/>
              </a:rPr>
              <a:t>D</a:t>
            </a:r>
            <a:r>
              <a:rPr lang="en-US" altLang="en-US" sz="100" dirty="0" smtClean="0">
                <a:latin typeface="+mn-lt"/>
                <a:ea typeface="ＭＳ Ｐゴシック" charset="-128"/>
              </a:rPr>
              <a:t> </a:t>
            </a:r>
            <a:r>
              <a:rPr lang="en-US" altLang="en-US" sz="2400" dirty="0" smtClean="0">
                <a:latin typeface="+mn-lt"/>
                <a:ea typeface="ＭＳ Ｐゴシック" charset="-128"/>
              </a:rPr>
              <a:t>N</a:t>
            </a:r>
            <a:endParaRPr lang="en-US" altLang="en-US" sz="2400" dirty="0">
              <a:latin typeface="+mn-lt"/>
              <a:ea typeface="ＭＳ Ｐゴシック" charset="-128"/>
            </a:endParaRPr>
          </a:p>
          <a:p>
            <a:pPr marL="741600" lvl="1" indent="-284400">
              <a:buClr>
                <a:schemeClr val="tx2"/>
              </a:buClr>
              <a:buFont typeface="Arial" panose="020B0604020202020204" pitchFamily="34" charset="0"/>
              <a:buChar char="−"/>
              <a:tabLst>
                <a:tab pos="176213" algn="l"/>
              </a:tabLst>
            </a:pPr>
            <a:r>
              <a:rPr lang="en-US" sz="2400" dirty="0">
                <a:solidFill>
                  <a:srgbClr val="000000"/>
                </a:solidFill>
                <a:latin typeface="+mn-lt"/>
              </a:rPr>
              <a:t>directed to nearby copy, retrieves content</a:t>
            </a:r>
          </a:p>
          <a:p>
            <a:pPr marL="741600" lvl="1" indent="-284400">
              <a:buClr>
                <a:schemeClr val="tx2"/>
              </a:buClr>
              <a:buFont typeface="Arial" panose="020B0604020202020204" pitchFamily="34" charset="0"/>
              <a:buChar char="−"/>
              <a:tabLst>
                <a:tab pos="176213" algn="l"/>
              </a:tabLst>
            </a:pPr>
            <a:r>
              <a:rPr lang="en-US" sz="2400" dirty="0">
                <a:solidFill>
                  <a:srgbClr val="000000"/>
                </a:solidFill>
                <a:latin typeface="+mn-lt"/>
              </a:rPr>
              <a:t>may choose different copy if network path </a:t>
            </a:r>
            <a:r>
              <a:rPr lang="en-US" sz="2400" dirty="0" smtClean="0">
                <a:solidFill>
                  <a:srgbClr val="000000"/>
                </a:solidFill>
                <a:latin typeface="+mn-lt"/>
              </a:rPr>
              <a:t>congested</a:t>
            </a:r>
            <a:endParaRPr lang="en-US" sz="2400" dirty="0">
              <a:solidFill>
                <a:srgbClr val="000000"/>
              </a:solidFill>
              <a:latin typeface="+mn-lt"/>
            </a:endParaRPr>
          </a:p>
        </p:txBody>
      </p:sp>
      <p:pic>
        <p:nvPicPr>
          <p:cNvPr id="5" name="Picture 4" descr="A content distribution network has 3 I S P’s. A server has the manifest file, while copies of the content, Mad Men, are on servers at other access nets. At a home network, a T V receives the Mad Men file from two nearby access nets."/>
          <p:cNvPicPr>
            <a:picLocks noChangeAspect="1"/>
          </p:cNvPicPr>
          <p:nvPr/>
        </p:nvPicPr>
        <p:blipFill>
          <a:blip r:embed="rId3"/>
          <a:stretch>
            <a:fillRect/>
          </a:stretch>
        </p:blipFill>
        <p:spPr>
          <a:xfrm>
            <a:off x="1677293" y="4206407"/>
            <a:ext cx="5789414" cy="2002781"/>
          </a:xfrm>
          <a:prstGeom prst="rect">
            <a:avLst/>
          </a:prstGeom>
        </p:spPr>
      </p:pic>
    </p:spTree>
    <p:extLst>
      <p:ext uri="{BB962C8B-B14F-4D97-AF65-F5344CB8AC3E}">
        <p14:creationId xmlns:p14="http://schemas.microsoft.com/office/powerpoint/2010/main" val="324699537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1"/>
            <a:ext cx="8414084" cy="1097279"/>
          </a:xfrm>
        </p:spPr>
        <p:txBody>
          <a:bodyPr/>
          <a:lstStyle/>
          <a:p>
            <a:r>
              <a:rPr lang="en-US" dirty="0"/>
              <a:t>Content Distribution Networks (</a:t>
            </a:r>
            <a:r>
              <a:rPr lang="en-US" dirty="0" smtClean="0"/>
              <a:t>C</a:t>
            </a:r>
            <a:r>
              <a:rPr lang="en-US" sz="100" dirty="0" smtClean="0"/>
              <a:t> </a:t>
            </a:r>
            <a:r>
              <a:rPr lang="en-US" dirty="0" smtClean="0"/>
              <a:t>D</a:t>
            </a:r>
            <a:r>
              <a:rPr lang="en-US" sz="100" dirty="0" smtClean="0"/>
              <a:t> </a:t>
            </a:r>
            <a:r>
              <a:rPr lang="en-US" dirty="0" smtClean="0"/>
              <a:t>N</a:t>
            </a:r>
            <a:r>
              <a:rPr lang="en-US" sz="100" dirty="0" smtClean="0"/>
              <a:t> </a:t>
            </a:r>
            <a:r>
              <a:rPr lang="en-US" dirty="0" smtClean="0"/>
              <a:t>s</a:t>
            </a:r>
            <a:r>
              <a:rPr lang="en-US" dirty="0"/>
              <a:t>) </a:t>
            </a:r>
            <a:r>
              <a:rPr lang="en-US" sz="2000" b="0" dirty="0" smtClean="0"/>
              <a:t>(2 </a:t>
            </a:r>
            <a:r>
              <a:rPr lang="en-US" sz="2000" b="0" dirty="0"/>
              <a:t>of 2)</a:t>
            </a:r>
            <a:endParaRPr lang="en-US" dirty="0"/>
          </a:p>
        </p:txBody>
      </p:sp>
      <p:pic>
        <p:nvPicPr>
          <p:cNvPr id="4" name="Picture 3" descr="In the internet host host communication as service diagram, a home network has a TV displaying Netflix. Various servers hold Netflix content. Some servers are, over the to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2247" y="1506130"/>
            <a:ext cx="6339505" cy="2676446"/>
          </a:xfrm>
          <a:prstGeom prst="rect">
            <a:avLst/>
          </a:prstGeom>
        </p:spPr>
      </p:pic>
      <p:sp>
        <p:nvSpPr>
          <p:cNvPr id="3" name="Text Placeholder 2"/>
          <p:cNvSpPr>
            <a:spLocks noGrp="1"/>
          </p:cNvSpPr>
          <p:nvPr>
            <p:ph type="body" idx="1"/>
          </p:nvPr>
        </p:nvSpPr>
        <p:spPr>
          <a:xfrm>
            <a:off x="457200" y="4376057"/>
            <a:ext cx="8229600" cy="1750106"/>
          </a:xfrm>
        </p:spPr>
        <p:txBody>
          <a:bodyPr/>
          <a:lstStyle/>
          <a:p>
            <a:pPr marL="0" indent="0">
              <a:buFont typeface="Wingdings" panose="05000000000000000000" pitchFamily="2" charset="2"/>
              <a:buNone/>
            </a:pPr>
            <a:r>
              <a:rPr lang="en-US" altLang="en-US" sz="2400" b="1" dirty="0" smtClean="0">
                <a:solidFill>
                  <a:schemeClr val="tx1"/>
                </a:solidFill>
                <a:latin typeface="+mn-lt"/>
              </a:rPr>
              <a:t>O</a:t>
            </a:r>
            <a:r>
              <a:rPr lang="en-US" altLang="en-US" sz="100" b="1" dirty="0" smtClean="0">
                <a:solidFill>
                  <a:schemeClr val="tx1"/>
                </a:solidFill>
                <a:latin typeface="+mn-lt"/>
              </a:rPr>
              <a:t> </a:t>
            </a:r>
            <a:r>
              <a:rPr lang="en-US" altLang="en-US" sz="2400" b="1" dirty="0" smtClean="0">
                <a:solidFill>
                  <a:schemeClr val="tx1"/>
                </a:solidFill>
                <a:latin typeface="+mn-lt"/>
              </a:rPr>
              <a:t>T</a:t>
            </a:r>
            <a:r>
              <a:rPr lang="en-US" altLang="en-US" sz="100" b="1" dirty="0" smtClean="0">
                <a:solidFill>
                  <a:schemeClr val="tx1"/>
                </a:solidFill>
                <a:latin typeface="+mn-lt"/>
              </a:rPr>
              <a:t> </a:t>
            </a:r>
            <a:r>
              <a:rPr lang="en-US" altLang="en-US" sz="2400" b="1" dirty="0" smtClean="0">
                <a:solidFill>
                  <a:schemeClr val="tx1"/>
                </a:solidFill>
                <a:latin typeface="+mn-lt"/>
              </a:rPr>
              <a:t>T </a:t>
            </a:r>
            <a:r>
              <a:rPr lang="en-US" altLang="en-US" sz="2400" b="1" dirty="0">
                <a:solidFill>
                  <a:schemeClr val="tx1"/>
                </a:solidFill>
                <a:latin typeface="+mn-lt"/>
              </a:rPr>
              <a:t>challenges:</a:t>
            </a:r>
            <a:r>
              <a:rPr lang="en-US" altLang="en-US" sz="2400" i="1" dirty="0">
                <a:solidFill>
                  <a:srgbClr val="990000"/>
                </a:solidFill>
                <a:latin typeface="+mn-lt"/>
              </a:rPr>
              <a:t> </a:t>
            </a:r>
            <a:r>
              <a:rPr lang="en-US" altLang="en-US" sz="2400" dirty="0">
                <a:latin typeface="+mn-lt"/>
              </a:rPr>
              <a:t>coping with a congested Internet</a:t>
            </a:r>
          </a:p>
          <a:p>
            <a:pPr lvl="1"/>
            <a:r>
              <a:rPr lang="en-US" altLang="en-US" sz="2400" dirty="0">
                <a:latin typeface="+mn-lt"/>
                <a:ea typeface="Arial" panose="020B0604020202020204" pitchFamily="34" charset="0"/>
              </a:rPr>
              <a:t>from which </a:t>
            </a:r>
            <a:r>
              <a:rPr lang="en-US" altLang="en-US" sz="2400" dirty="0" smtClean="0">
                <a:latin typeface="+mn-lt"/>
                <a:ea typeface="Arial" panose="020B0604020202020204" pitchFamily="34" charset="0"/>
              </a:rPr>
              <a:t>C</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D</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N </a:t>
            </a:r>
            <a:r>
              <a:rPr lang="en-US" altLang="en-US" sz="2400" dirty="0">
                <a:latin typeface="+mn-lt"/>
                <a:ea typeface="Arial" panose="020B0604020202020204" pitchFamily="34" charset="0"/>
              </a:rPr>
              <a:t>node to retrieve content?</a:t>
            </a:r>
          </a:p>
          <a:p>
            <a:pPr lvl="1"/>
            <a:r>
              <a:rPr lang="en-US" altLang="en-US" sz="2400" dirty="0">
                <a:latin typeface="+mn-lt"/>
                <a:ea typeface="Arial" panose="020B0604020202020204" pitchFamily="34" charset="0"/>
              </a:rPr>
              <a:t>viewer behavior in presence of congestion?</a:t>
            </a:r>
          </a:p>
          <a:p>
            <a:pPr lvl="1"/>
            <a:r>
              <a:rPr lang="en-US" altLang="en-US" sz="2400" dirty="0">
                <a:latin typeface="+mn-lt"/>
                <a:ea typeface="Arial" panose="020B0604020202020204" pitchFamily="34" charset="0"/>
              </a:rPr>
              <a:t>what content to place in which </a:t>
            </a:r>
            <a:r>
              <a:rPr lang="en-US" altLang="en-US" sz="2400" dirty="0" smtClean="0">
                <a:latin typeface="+mn-lt"/>
                <a:ea typeface="Arial" panose="020B0604020202020204" pitchFamily="34" charset="0"/>
              </a:rPr>
              <a:t>C</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D</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N </a:t>
            </a:r>
            <a:r>
              <a:rPr lang="en-US" altLang="en-US" sz="2400" dirty="0">
                <a:latin typeface="+mn-lt"/>
                <a:ea typeface="Arial" panose="020B0604020202020204" pitchFamily="34" charset="0"/>
              </a:rPr>
              <a:t>node</a:t>
            </a:r>
            <a:r>
              <a:rPr lang="en-US" altLang="en-US" sz="2400" dirty="0" smtClean="0">
                <a:latin typeface="+mn-lt"/>
                <a:ea typeface="Arial" panose="020B0604020202020204" pitchFamily="34" charset="0"/>
              </a:rPr>
              <a:t>?</a:t>
            </a:r>
            <a:endParaRPr lang="en-US" altLang="en-US" sz="2400" dirty="0">
              <a:latin typeface="+mn-lt"/>
              <a:ea typeface="Arial" panose="020B0604020202020204" pitchFamily="34" charset="0"/>
            </a:endParaRPr>
          </a:p>
        </p:txBody>
      </p:sp>
    </p:spTree>
    <p:extLst>
      <p:ext uri="{BB962C8B-B14F-4D97-AF65-F5344CB8AC3E}">
        <p14:creationId xmlns:p14="http://schemas.microsoft.com/office/powerpoint/2010/main" val="327423956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
            </a:r>
            <a:r>
              <a:rPr lang="en-US" sz="100" dirty="0" smtClean="0"/>
              <a:t> </a:t>
            </a:r>
            <a:r>
              <a:rPr lang="en-US" dirty="0" smtClean="0"/>
              <a:t>D</a:t>
            </a:r>
            <a:r>
              <a:rPr lang="en-US" sz="100" dirty="0" smtClean="0"/>
              <a:t> </a:t>
            </a:r>
            <a:r>
              <a:rPr lang="en-US" dirty="0" smtClean="0"/>
              <a:t>N </a:t>
            </a:r>
            <a:r>
              <a:rPr lang="en-US" dirty="0"/>
              <a:t>Content Access: A Closer Look</a:t>
            </a:r>
          </a:p>
        </p:txBody>
      </p:sp>
      <p:sp>
        <p:nvSpPr>
          <p:cNvPr id="3" name="Text Placeholder 2"/>
          <p:cNvSpPr>
            <a:spLocks noGrp="1"/>
          </p:cNvSpPr>
          <p:nvPr>
            <p:ph type="body" idx="1"/>
          </p:nvPr>
        </p:nvSpPr>
        <p:spPr>
          <a:xfrm>
            <a:off x="457199" y="1600200"/>
            <a:ext cx="8556171" cy="881743"/>
          </a:xfrm>
        </p:spPr>
        <p:txBody>
          <a:bodyPr/>
          <a:lstStyle/>
          <a:p>
            <a:pPr>
              <a:buFont typeface="ZapfDingbats" charset="0"/>
              <a:buNone/>
              <a:defRPr/>
            </a:pPr>
            <a:r>
              <a:rPr lang="en-US" sz="1800" dirty="0">
                <a:latin typeface="+mn-lt"/>
                <a:ea typeface="ＭＳ Ｐゴシック" charset="0"/>
              </a:rPr>
              <a:t>Bob (client) requests video </a:t>
            </a:r>
            <a:r>
              <a:rPr lang="en-US" sz="1800" dirty="0">
                <a:latin typeface="+mn-lt"/>
                <a:ea typeface="ＭＳ Ｐゴシック" charset="0"/>
                <a:hlinkClick r:id="rId2" tooltip="http://netcinema.com/6Y7B23V"/>
              </a:rPr>
              <a:t>http://</a:t>
            </a:r>
            <a:r>
              <a:rPr lang="en-US" sz="1800" dirty="0" smtClean="0">
                <a:latin typeface="+mn-lt"/>
                <a:ea typeface="ＭＳ Ｐゴシック" charset="0"/>
                <a:hlinkClick r:id="rId2" tooltip="http://netcinema.com/6Y7B23V"/>
              </a:rPr>
              <a:t>netcinema.com/6Y7B23V</a:t>
            </a:r>
            <a:endParaRPr lang="en-US" sz="1800" dirty="0" smtClean="0">
              <a:latin typeface="+mn-lt"/>
              <a:ea typeface="ＭＳ Ｐゴシック" charset="0"/>
            </a:endParaRPr>
          </a:p>
          <a:p>
            <a:pPr>
              <a:buFont typeface="Arial" panose="020B0604020202020204" pitchFamily="34" charset="0"/>
              <a:buChar char="−"/>
              <a:defRPr/>
            </a:pPr>
            <a:r>
              <a:rPr lang="en-US" sz="1800" dirty="0" smtClean="0">
                <a:latin typeface="+mn-lt"/>
                <a:ea typeface="ＭＳ Ｐゴシック" charset="0"/>
              </a:rPr>
              <a:t>video </a:t>
            </a:r>
            <a:r>
              <a:rPr lang="en-US" sz="1800" dirty="0">
                <a:latin typeface="+mn-lt"/>
                <a:ea typeface="ＭＳ Ｐゴシック" charset="0"/>
              </a:rPr>
              <a:t>stored in </a:t>
            </a:r>
            <a:r>
              <a:rPr lang="en-US" sz="1800" dirty="0" smtClean="0">
                <a:latin typeface="+mn-lt"/>
                <a:ea typeface="ＭＳ Ｐゴシック" charset="0"/>
              </a:rPr>
              <a:t>C</a:t>
            </a:r>
            <a:r>
              <a:rPr lang="en-US" sz="100" dirty="0" smtClean="0">
                <a:latin typeface="+mn-lt"/>
                <a:ea typeface="ＭＳ Ｐゴシック" charset="0"/>
              </a:rPr>
              <a:t> </a:t>
            </a:r>
            <a:r>
              <a:rPr lang="en-US" sz="1800" dirty="0" smtClean="0">
                <a:latin typeface="+mn-lt"/>
                <a:ea typeface="ＭＳ Ｐゴシック" charset="0"/>
              </a:rPr>
              <a:t>D</a:t>
            </a:r>
            <a:r>
              <a:rPr lang="en-US" sz="100" dirty="0" smtClean="0">
                <a:latin typeface="+mn-lt"/>
                <a:ea typeface="ＭＳ Ｐゴシック" charset="0"/>
              </a:rPr>
              <a:t> </a:t>
            </a:r>
            <a:r>
              <a:rPr lang="en-US" sz="1800" dirty="0" smtClean="0">
                <a:latin typeface="+mn-lt"/>
                <a:ea typeface="ＭＳ Ｐゴシック" charset="0"/>
              </a:rPr>
              <a:t>N </a:t>
            </a:r>
            <a:r>
              <a:rPr lang="en-US" sz="1800" dirty="0">
                <a:latin typeface="+mn-lt"/>
                <a:ea typeface="ＭＳ Ｐゴシック" charset="0"/>
              </a:rPr>
              <a:t>at </a:t>
            </a:r>
            <a:r>
              <a:rPr lang="en-US" sz="1800" dirty="0">
                <a:latin typeface="+mn-lt"/>
                <a:ea typeface="ＭＳ Ｐゴシック" charset="0"/>
                <a:hlinkClick r:id="rId3" tooltip="http://KingCDN.com/NetC6y&amp;B23V"/>
              </a:rPr>
              <a:t>http://</a:t>
            </a:r>
            <a:r>
              <a:rPr lang="en-US" sz="1800" dirty="0" smtClean="0">
                <a:latin typeface="+mn-lt"/>
                <a:ea typeface="ＭＳ Ｐゴシック" charset="0"/>
                <a:hlinkClick r:id="rId3" tooltip="http://KingCDN.com/NetC6y&amp;B23V"/>
              </a:rPr>
              <a:t>KingCDN.com/NetC6y&amp;B23V</a:t>
            </a:r>
            <a:endParaRPr lang="en-US" sz="1800" dirty="0">
              <a:latin typeface="+mn-lt"/>
              <a:ea typeface="ＭＳ Ｐゴシック" charset="0"/>
            </a:endParaRPr>
          </a:p>
        </p:txBody>
      </p:sp>
      <p:sp>
        <p:nvSpPr>
          <p:cNvPr id="5" name="Text Placeholder 4"/>
          <p:cNvSpPr>
            <a:spLocks noGrp="1"/>
          </p:cNvSpPr>
          <p:nvPr>
            <p:ph type="body" idx="2"/>
          </p:nvPr>
        </p:nvSpPr>
        <p:spPr>
          <a:xfrm>
            <a:off x="457201" y="2574467"/>
            <a:ext cx="3902528" cy="3842661"/>
          </a:xfrm>
        </p:spPr>
        <p:txBody>
          <a:bodyPr/>
          <a:lstStyle/>
          <a:p>
            <a:pPr marL="0" indent="0">
              <a:spcBef>
                <a:spcPts val="400"/>
              </a:spcBef>
              <a:buNone/>
            </a:pPr>
            <a:r>
              <a:rPr lang="en-US" altLang="en-US" sz="1800" dirty="0">
                <a:latin typeface="+mn-lt"/>
              </a:rPr>
              <a:t>1. Bob gets </a:t>
            </a:r>
            <a:r>
              <a:rPr lang="en-US" altLang="en-US" sz="1800" dirty="0" smtClean="0">
                <a:latin typeface="+mn-lt"/>
              </a:rPr>
              <a:t>U</a:t>
            </a:r>
            <a:r>
              <a:rPr lang="en-US" altLang="en-US" sz="100" dirty="0" smtClean="0">
                <a:latin typeface="+mn-lt"/>
              </a:rPr>
              <a:t> </a:t>
            </a:r>
            <a:r>
              <a:rPr lang="en-US" altLang="en-US" sz="1800" dirty="0" smtClean="0">
                <a:latin typeface="+mn-lt"/>
              </a:rPr>
              <a:t>R</a:t>
            </a:r>
            <a:r>
              <a:rPr lang="en-US" altLang="en-US" sz="100" dirty="0" smtClean="0">
                <a:latin typeface="+mn-lt"/>
              </a:rPr>
              <a:t> </a:t>
            </a:r>
            <a:r>
              <a:rPr lang="en-US" altLang="en-US" sz="1800" dirty="0" smtClean="0">
                <a:latin typeface="+mn-lt"/>
              </a:rPr>
              <a:t>L </a:t>
            </a:r>
            <a:r>
              <a:rPr lang="en-US" altLang="en-US" sz="1800" dirty="0">
                <a:latin typeface="+mn-lt"/>
              </a:rPr>
              <a:t>for video </a:t>
            </a:r>
            <a:r>
              <a:rPr lang="en-US" altLang="en-US" sz="1800" dirty="0">
                <a:latin typeface="+mn-lt"/>
                <a:hlinkClick r:id="rId2" tooltip="http://netcinema.com/6Y7B23V "/>
              </a:rPr>
              <a:t>http://</a:t>
            </a:r>
            <a:r>
              <a:rPr lang="en-US" altLang="en-US" sz="1800" dirty="0" smtClean="0">
                <a:latin typeface="+mn-lt"/>
                <a:hlinkClick r:id="rId2" tooltip="http://netcinema.com/6Y7B23V "/>
              </a:rPr>
              <a:t>netcinema.com/6Y7B23V </a:t>
            </a:r>
            <a:r>
              <a:rPr lang="en-US" altLang="en-US" sz="1800" dirty="0" smtClean="0">
                <a:latin typeface="+mn-lt"/>
              </a:rPr>
              <a:t>from </a:t>
            </a:r>
            <a:r>
              <a:rPr lang="en-US" altLang="en-US" sz="1800" dirty="0">
                <a:latin typeface="+mn-lt"/>
              </a:rPr>
              <a:t>netcinema.com web page</a:t>
            </a:r>
          </a:p>
          <a:p>
            <a:pPr marL="0" indent="0">
              <a:spcBef>
                <a:spcPts val="400"/>
              </a:spcBef>
              <a:buNone/>
            </a:pPr>
            <a:r>
              <a:rPr lang="en-US" altLang="en-US" sz="1800" dirty="0">
                <a:latin typeface="+mn-lt"/>
              </a:rPr>
              <a:t>2. resolve </a:t>
            </a:r>
            <a:r>
              <a:rPr lang="en-US" altLang="en-US" sz="1800" dirty="0">
                <a:latin typeface="+mn-lt"/>
                <a:hlinkClick r:id="rId2" tooltip="http://netcinema.com/6Y7B23V"/>
              </a:rPr>
              <a:t>http://</a:t>
            </a:r>
            <a:r>
              <a:rPr lang="en-US" altLang="en-US" sz="1800" dirty="0" smtClean="0">
                <a:latin typeface="+mn-lt"/>
                <a:hlinkClick r:id="rId2" tooltip="http://netcinema.com/6Y7B23V"/>
              </a:rPr>
              <a:t>netcinema.com/6Y7B23V</a:t>
            </a:r>
            <a:r>
              <a:rPr lang="en-US" altLang="en-US" sz="1800" dirty="0" smtClean="0">
                <a:latin typeface="+mn-lt"/>
              </a:rPr>
              <a:t> via </a:t>
            </a:r>
            <a:r>
              <a:rPr lang="en-US" altLang="en-US" sz="1800" dirty="0">
                <a:latin typeface="+mn-lt"/>
              </a:rPr>
              <a:t>Bob’s local </a:t>
            </a:r>
            <a:r>
              <a:rPr lang="en-US" altLang="en-US" sz="1800" dirty="0" smtClean="0">
                <a:latin typeface="+mn-lt"/>
              </a:rPr>
              <a:t>D</a:t>
            </a:r>
            <a:r>
              <a:rPr lang="en-US" altLang="en-US" sz="100" dirty="0" smtClean="0">
                <a:latin typeface="+mn-lt"/>
              </a:rPr>
              <a:t> </a:t>
            </a:r>
            <a:r>
              <a:rPr lang="en-US" altLang="en-US" sz="1800" dirty="0" smtClean="0">
                <a:latin typeface="+mn-lt"/>
              </a:rPr>
              <a:t>N</a:t>
            </a:r>
            <a:r>
              <a:rPr lang="en-US" altLang="en-US" sz="100" dirty="0" smtClean="0">
                <a:latin typeface="+mn-lt"/>
              </a:rPr>
              <a:t> </a:t>
            </a:r>
            <a:r>
              <a:rPr lang="en-US" altLang="en-US" sz="1800" dirty="0" smtClean="0">
                <a:latin typeface="+mn-lt"/>
              </a:rPr>
              <a:t>S</a:t>
            </a:r>
            <a:endParaRPr lang="en-US" altLang="en-US" sz="1800" dirty="0">
              <a:latin typeface="+mn-lt"/>
            </a:endParaRPr>
          </a:p>
          <a:p>
            <a:pPr marL="0" indent="0">
              <a:spcBef>
                <a:spcPts val="400"/>
              </a:spcBef>
              <a:buNone/>
            </a:pPr>
            <a:r>
              <a:rPr lang="en-US" altLang="en-US" sz="1800" dirty="0">
                <a:latin typeface="+mn-lt"/>
              </a:rPr>
              <a:t>3. netcinema’s </a:t>
            </a:r>
            <a:r>
              <a:rPr lang="en-US" altLang="en-US" sz="1800" dirty="0" smtClean="0">
                <a:latin typeface="+mn-lt"/>
              </a:rPr>
              <a:t>D</a:t>
            </a:r>
            <a:r>
              <a:rPr lang="en-US" altLang="en-US" sz="100" dirty="0" smtClean="0">
                <a:latin typeface="+mn-lt"/>
              </a:rPr>
              <a:t> </a:t>
            </a:r>
            <a:r>
              <a:rPr lang="en-US" altLang="en-US" sz="1800" dirty="0" smtClean="0">
                <a:latin typeface="+mn-lt"/>
              </a:rPr>
              <a:t>N</a:t>
            </a:r>
            <a:r>
              <a:rPr lang="en-US" altLang="en-US" sz="100" dirty="0" smtClean="0">
                <a:latin typeface="+mn-lt"/>
              </a:rPr>
              <a:t> </a:t>
            </a:r>
            <a:r>
              <a:rPr lang="en-US" altLang="en-US" sz="1800" dirty="0" smtClean="0">
                <a:latin typeface="+mn-lt"/>
              </a:rPr>
              <a:t>S </a:t>
            </a:r>
            <a:r>
              <a:rPr lang="en-US" altLang="en-US" sz="1800" dirty="0">
                <a:latin typeface="+mn-lt"/>
              </a:rPr>
              <a:t>returns </a:t>
            </a:r>
            <a:r>
              <a:rPr lang="en-US" altLang="en-US" sz="1800" dirty="0" smtClean="0">
                <a:latin typeface="+mn-lt"/>
              </a:rPr>
              <a:t>U</a:t>
            </a:r>
            <a:r>
              <a:rPr lang="en-US" altLang="en-US" sz="100" dirty="0" smtClean="0">
                <a:latin typeface="+mn-lt"/>
              </a:rPr>
              <a:t> </a:t>
            </a:r>
            <a:r>
              <a:rPr lang="en-US" altLang="en-US" sz="1800" dirty="0" smtClean="0">
                <a:latin typeface="+mn-lt"/>
              </a:rPr>
              <a:t>R</a:t>
            </a:r>
            <a:r>
              <a:rPr lang="en-US" altLang="en-US" sz="100" dirty="0" smtClean="0">
                <a:latin typeface="+mn-lt"/>
              </a:rPr>
              <a:t> </a:t>
            </a:r>
            <a:r>
              <a:rPr lang="en-US" altLang="en-US" sz="1800" dirty="0" smtClean="0">
                <a:latin typeface="+mn-lt"/>
              </a:rPr>
              <a:t>L </a:t>
            </a:r>
            <a:r>
              <a:rPr lang="en-US" altLang="en-US" sz="1800" dirty="0" smtClean="0">
                <a:latin typeface="+mn-lt"/>
                <a:hlinkClick r:id="rId3" tooltip="http://KingCDN.com/NetC6y&amp;B23V"/>
              </a:rPr>
              <a:t>http</a:t>
            </a:r>
            <a:r>
              <a:rPr lang="en-US" altLang="en-US" sz="1800" dirty="0">
                <a:latin typeface="+mn-lt"/>
                <a:hlinkClick r:id="rId3" tooltip="http://KingCDN.com/NetC6y&amp;B23V"/>
              </a:rPr>
              <a:t>://</a:t>
            </a:r>
            <a:r>
              <a:rPr lang="en-US" altLang="en-US" sz="1800" dirty="0" smtClean="0">
                <a:latin typeface="+mn-lt"/>
                <a:hlinkClick r:id="rId3" tooltip="http://KingCDN.com/NetC6y&amp;B23V"/>
              </a:rPr>
              <a:t>KingCDN.com/NetC6y&amp;B23V</a:t>
            </a:r>
            <a:endParaRPr lang="en-US" altLang="en-US" sz="1800" dirty="0" smtClean="0">
              <a:latin typeface="+mn-lt"/>
            </a:endParaRPr>
          </a:p>
          <a:p>
            <a:pPr marL="0" indent="0">
              <a:spcBef>
                <a:spcPts val="400"/>
              </a:spcBef>
              <a:buNone/>
            </a:pPr>
            <a:r>
              <a:rPr lang="en-US" altLang="en-US" sz="1800" dirty="0">
                <a:latin typeface="+mn-lt"/>
              </a:rPr>
              <a:t>4&amp;5. Resolve </a:t>
            </a:r>
            <a:r>
              <a:rPr lang="en-US" altLang="en-US" sz="1800" dirty="0" smtClean="0">
                <a:latin typeface="+mn-lt"/>
                <a:hlinkClick r:id="rId4" tooltip="http://KingCDN.com/NetC6y&amp;B23 "/>
              </a:rPr>
              <a:t>http</a:t>
            </a:r>
            <a:r>
              <a:rPr lang="en-US" altLang="en-US" sz="1800" dirty="0">
                <a:latin typeface="+mn-lt"/>
                <a:hlinkClick r:id="rId4" tooltip="http://KingCDN.com/NetC6y&amp;B23 "/>
              </a:rPr>
              <a:t>://</a:t>
            </a:r>
            <a:r>
              <a:rPr lang="en-US" altLang="en-US" sz="1800" dirty="0" smtClean="0">
                <a:latin typeface="+mn-lt"/>
                <a:hlinkClick r:id="rId4" tooltip="http://KingCDN.com/NetC6y&amp;B23 "/>
              </a:rPr>
              <a:t>KingCDN.com/NetC6y&amp;B23 </a:t>
            </a:r>
            <a:r>
              <a:rPr lang="en-US" altLang="en-US" sz="1800" dirty="0" smtClean="0">
                <a:latin typeface="+mn-lt"/>
              </a:rPr>
              <a:t>via KingC</a:t>
            </a:r>
            <a:r>
              <a:rPr lang="en-US" altLang="en-US" sz="100" dirty="0" smtClean="0">
                <a:latin typeface="+mn-lt"/>
              </a:rPr>
              <a:t> </a:t>
            </a:r>
            <a:r>
              <a:rPr lang="en-US" altLang="en-US" sz="1800" dirty="0" smtClean="0">
                <a:latin typeface="+mn-lt"/>
              </a:rPr>
              <a:t>D</a:t>
            </a:r>
            <a:r>
              <a:rPr lang="en-US" altLang="en-US" sz="100" dirty="0" smtClean="0">
                <a:latin typeface="+mn-lt"/>
              </a:rPr>
              <a:t> </a:t>
            </a:r>
            <a:r>
              <a:rPr lang="en-US" altLang="en-US" sz="1800" dirty="0" smtClean="0">
                <a:latin typeface="+mn-lt"/>
              </a:rPr>
              <a:t>N’s </a:t>
            </a:r>
            <a:r>
              <a:rPr lang="en-US" altLang="en-US" sz="1800" dirty="0">
                <a:latin typeface="+mn-lt"/>
              </a:rPr>
              <a:t>authoritative </a:t>
            </a:r>
            <a:r>
              <a:rPr lang="en-US" altLang="en-US" sz="1800" dirty="0" smtClean="0">
                <a:latin typeface="+mn-lt"/>
              </a:rPr>
              <a:t>D</a:t>
            </a:r>
            <a:r>
              <a:rPr lang="en-US" altLang="en-US" sz="100" dirty="0" smtClean="0">
                <a:latin typeface="+mn-lt"/>
              </a:rPr>
              <a:t> </a:t>
            </a:r>
            <a:r>
              <a:rPr lang="en-US" altLang="en-US" sz="1800" dirty="0" smtClean="0">
                <a:latin typeface="+mn-lt"/>
              </a:rPr>
              <a:t>N</a:t>
            </a:r>
            <a:r>
              <a:rPr lang="en-US" altLang="en-US" sz="100" dirty="0" smtClean="0">
                <a:latin typeface="+mn-lt"/>
              </a:rPr>
              <a:t> </a:t>
            </a:r>
            <a:r>
              <a:rPr lang="en-US" altLang="en-US" sz="1800" dirty="0" smtClean="0">
                <a:latin typeface="+mn-lt"/>
              </a:rPr>
              <a:t>S</a:t>
            </a:r>
            <a:r>
              <a:rPr lang="en-US" altLang="en-US" sz="1800" dirty="0">
                <a:latin typeface="+mn-lt"/>
              </a:rPr>
              <a:t>, </a:t>
            </a:r>
            <a:r>
              <a:rPr lang="en-US" altLang="en-US" sz="1800" dirty="0" smtClean="0">
                <a:latin typeface="+mn-lt"/>
              </a:rPr>
              <a:t>which </a:t>
            </a:r>
            <a:r>
              <a:rPr lang="en-US" altLang="en-US" sz="1800" dirty="0">
                <a:latin typeface="+mn-lt"/>
              </a:rPr>
              <a:t>returns </a:t>
            </a:r>
            <a:r>
              <a:rPr lang="en-US" altLang="en-US" sz="1800" dirty="0" smtClean="0">
                <a:latin typeface="+mn-lt"/>
              </a:rPr>
              <a:t>I</a:t>
            </a:r>
            <a:r>
              <a:rPr lang="en-US" altLang="en-US" sz="100" dirty="0" smtClean="0">
                <a:latin typeface="+mn-lt"/>
              </a:rPr>
              <a:t> </a:t>
            </a:r>
            <a:r>
              <a:rPr lang="en-US" altLang="en-US" sz="1800" dirty="0" smtClean="0">
                <a:latin typeface="+mn-lt"/>
              </a:rPr>
              <a:t>P </a:t>
            </a:r>
            <a:r>
              <a:rPr lang="en-US" altLang="en-US" sz="1800" dirty="0">
                <a:latin typeface="+mn-lt"/>
              </a:rPr>
              <a:t>address of </a:t>
            </a:r>
            <a:r>
              <a:rPr lang="en-US" altLang="en-US" sz="1800" dirty="0" smtClean="0">
                <a:latin typeface="+mn-lt"/>
              </a:rPr>
              <a:t>KingC</a:t>
            </a:r>
            <a:r>
              <a:rPr lang="en-US" altLang="en-US" sz="100" dirty="0" smtClean="0">
                <a:latin typeface="+mn-lt"/>
              </a:rPr>
              <a:t> </a:t>
            </a:r>
            <a:r>
              <a:rPr lang="en-US" altLang="en-US" sz="1800" dirty="0" smtClean="0">
                <a:latin typeface="+mn-lt"/>
              </a:rPr>
              <a:t>D</a:t>
            </a:r>
            <a:r>
              <a:rPr lang="en-US" altLang="en-US" sz="100" dirty="0" smtClean="0">
                <a:latin typeface="+mn-lt"/>
              </a:rPr>
              <a:t> </a:t>
            </a:r>
            <a:r>
              <a:rPr lang="en-US" altLang="en-US" sz="1800" dirty="0" smtClean="0">
                <a:latin typeface="+mn-lt"/>
              </a:rPr>
              <a:t>N server with video</a:t>
            </a:r>
            <a:endParaRPr lang="en-US" altLang="en-US" sz="1800" dirty="0">
              <a:latin typeface="+mn-lt"/>
            </a:endParaRPr>
          </a:p>
        </p:txBody>
      </p:sp>
      <p:pic>
        <p:nvPicPr>
          <p:cNvPr id="6" name="Picture 5" descr="A content access process is as follows. 1, Bob’s P C connects with a net cinema server. 2, Bob’s P C connects with Bob’s local D N S server. 3, Bob’s local D N S server connects with and returns data from net cinema’s authoritative D N S server. 4, Bob’s local D N S server connects with the King C D N Authoritative D N S server and returns data. 5, Bob’s local D N S server connects with Bob’s P C. Bob’s P C connects to the King C D N dot com server, which returns with data."/>
          <p:cNvPicPr>
            <a:picLocks noChangeAspect="1"/>
          </p:cNvPicPr>
          <p:nvPr/>
        </p:nvPicPr>
        <p:blipFill>
          <a:blip r:embed="rId5"/>
          <a:stretch>
            <a:fillRect/>
          </a:stretch>
        </p:blipFill>
        <p:spPr>
          <a:xfrm>
            <a:off x="4526092" y="2988424"/>
            <a:ext cx="4243127" cy="3014745"/>
          </a:xfrm>
          <a:prstGeom prst="rect">
            <a:avLst/>
          </a:prstGeom>
        </p:spPr>
      </p:pic>
    </p:spTree>
    <p:extLst>
      <p:ext uri="{BB962C8B-B14F-4D97-AF65-F5344CB8AC3E}">
        <p14:creationId xmlns:p14="http://schemas.microsoft.com/office/powerpoint/2010/main" val="226134518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 Netflix</a:t>
            </a:r>
          </a:p>
        </p:txBody>
      </p:sp>
      <p:pic>
        <p:nvPicPr>
          <p:cNvPr id="17" name="Picture 16" descr="A Netflix process has 4 parts as follows. 1, Bob manages his Netflix account, using a P C that connects Bob’s P C to Netflix registration and accounting servers. 2, Bob browses Netflix video, connected to the Amazon cloud, which uploads copies of multiple versions of the video to C D N servers. 3, the manifest file for the requested video is returned to Bob’s P C from the cloud. 4, various C D N servers connect to Bob’s P C. "/>
          <p:cNvPicPr>
            <a:picLocks noChangeAspect="1"/>
          </p:cNvPicPr>
          <p:nvPr/>
        </p:nvPicPr>
        <p:blipFill>
          <a:blip r:embed="rId2"/>
          <a:stretch>
            <a:fillRect/>
          </a:stretch>
        </p:blipFill>
        <p:spPr>
          <a:xfrm>
            <a:off x="798249" y="1700406"/>
            <a:ext cx="7547502" cy="4438273"/>
          </a:xfrm>
          <a:prstGeom prst="rect">
            <a:avLst/>
          </a:prstGeom>
        </p:spPr>
      </p:pic>
    </p:spTree>
    <p:extLst>
      <p:ext uri="{BB962C8B-B14F-4D97-AF65-F5344CB8AC3E}">
        <p14:creationId xmlns:p14="http://schemas.microsoft.com/office/powerpoint/2010/main" val="151866297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txBox="1">
            <a:spLocks noGrp="1"/>
          </p:cNvSpPr>
          <p:nvPr>
            <p:ph type="title"/>
          </p:nvPr>
        </p:nvSpPr>
        <p:spPr/>
        <p:txBody>
          <a:bodyPr/>
          <a:lstStyle/>
          <a:p>
            <a:pPr>
              <a:spcBef>
                <a:spcPct val="0"/>
              </a:spcBef>
              <a:buFont typeface="Times New Roman" panose="02020603050405020304" pitchFamily="18" charset="0"/>
              <a:buNone/>
            </a:pPr>
            <a:r>
              <a:rPr lang="en-IN" altLang="en-US" sz="3400" b="1" dirty="0" smtClean="0">
                <a:solidFill>
                  <a:schemeClr val="tx2"/>
                </a:solidFill>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Learning Objectives </a:t>
            </a:r>
            <a:r>
              <a:rPr lang="en-IN" altLang="en-US" sz="2000" dirty="0" smtClean="0">
                <a:latin typeface="Times New Roman" panose="02020603050405020304" pitchFamily="18" charset="0"/>
                <a:ea typeface="MS PGothic" panose="020B0600070205080204" pitchFamily="34" charset="-128"/>
                <a:cs typeface="Times New Roman" panose="02020603050405020304" pitchFamily="18" charset="0"/>
                <a:sym typeface="Times New Roman" panose="02020603050405020304" pitchFamily="18" charset="0"/>
              </a:rPr>
              <a:t>(7 of 7)</a:t>
            </a:r>
          </a:p>
        </p:txBody>
      </p:sp>
      <p:sp>
        <p:nvSpPr>
          <p:cNvPr id="3" name="Text Placeholder 2"/>
          <p:cNvSpPr>
            <a:spLocks noGrp="1"/>
          </p:cNvSpPr>
          <p:nvPr>
            <p:ph idx="1"/>
          </p:nvPr>
        </p:nvSpPr>
        <p:spPr/>
        <p:txBody>
          <a:bodyPr/>
          <a:lstStyle/>
          <a:p>
            <a:pPr marL="0" indent="0">
              <a:spcBef>
                <a:spcPts val="1500"/>
              </a:spcBef>
              <a:buFont typeface="Wingdings" charset="0"/>
              <a:buNone/>
              <a:defRPr/>
            </a:pPr>
            <a:r>
              <a:rPr lang="en-US" sz="2400" b="1" dirty="0">
                <a:solidFill>
                  <a:schemeClr val="tx2"/>
                </a:solidFill>
                <a:latin typeface="+mn-lt"/>
                <a:ea typeface="ＭＳ Ｐゴシック" charset="0"/>
              </a:rPr>
              <a:t>2.1</a:t>
            </a:r>
            <a:r>
              <a:rPr lang="en-US" sz="2400" b="1" dirty="0">
                <a:solidFill>
                  <a:schemeClr val="tx1"/>
                </a:solidFill>
                <a:latin typeface="+mn-lt"/>
                <a:ea typeface="ＭＳ Ｐゴシック" charset="0"/>
              </a:rPr>
              <a:t> </a:t>
            </a:r>
            <a:r>
              <a:rPr lang="en-US" sz="2400" dirty="0" smtClean="0">
                <a:solidFill>
                  <a:schemeClr val="tx1"/>
                </a:solidFill>
                <a:latin typeface="+mn-lt"/>
                <a:ea typeface="ＭＳ Ｐゴシック" charset="0"/>
              </a:rPr>
              <a:t>Principles </a:t>
            </a:r>
            <a:r>
              <a:rPr lang="en-US" sz="2400" dirty="0">
                <a:solidFill>
                  <a:schemeClr val="tx1"/>
                </a:solidFill>
                <a:latin typeface="+mn-lt"/>
                <a:ea typeface="ＭＳ Ｐゴシック" charset="0"/>
              </a:rPr>
              <a:t>of network applications</a:t>
            </a:r>
          </a:p>
          <a:p>
            <a:pPr marL="0" indent="0">
              <a:spcBef>
                <a:spcPts val="1500"/>
              </a:spcBef>
              <a:buFont typeface="Wingdings" charset="0"/>
              <a:buNone/>
              <a:defRPr/>
            </a:pPr>
            <a:r>
              <a:rPr lang="en-US" sz="2400" b="1" dirty="0">
                <a:solidFill>
                  <a:schemeClr val="tx2"/>
                </a:solidFill>
                <a:latin typeface="+mn-lt"/>
                <a:ea typeface="ＭＳ Ｐゴシック" charset="0"/>
              </a:rPr>
              <a:t>2.2 </a:t>
            </a:r>
            <a:r>
              <a:rPr lang="en-US" sz="2400" dirty="0">
                <a:latin typeface="+mn-lt"/>
                <a:ea typeface="ＭＳ Ｐゴシック" charset="0"/>
              </a:rPr>
              <a:t>Web and </a:t>
            </a:r>
            <a:r>
              <a:rPr lang="en-US" sz="2400" dirty="0" smtClean="0">
                <a:latin typeface="+mn-lt"/>
                <a:ea typeface="ＭＳ Ｐゴシック" charset="0"/>
              </a:rPr>
              <a:t>H</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2.3</a:t>
            </a:r>
            <a:r>
              <a:rPr lang="en-US" sz="2400" dirty="0">
                <a:latin typeface="+mn-lt"/>
                <a:ea typeface="ＭＳ Ｐゴシック" charset="0"/>
              </a:rPr>
              <a:t> electronic mail</a:t>
            </a:r>
          </a:p>
          <a:p>
            <a:pPr marL="741600" lvl="1" indent="-284400">
              <a:spcBef>
                <a:spcPts val="600"/>
              </a:spcBef>
              <a:buFont typeface="Arial" panose="020B0604020202020204" pitchFamily="34" charset="0"/>
              <a:buChar char="−"/>
              <a:defRPr/>
            </a:pPr>
            <a:r>
              <a:rPr lang="en-US" sz="2400" dirty="0" smtClean="0">
                <a:latin typeface="+mn-lt"/>
                <a:ea typeface="ＭＳ Ｐゴシック" charset="0"/>
              </a:rPr>
              <a:t>S</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T</a:t>
            </a:r>
            <a:r>
              <a:rPr lang="en-US" sz="100" dirty="0" smtClean="0">
                <a:latin typeface="+mn-lt"/>
                <a:ea typeface="ＭＳ Ｐゴシック" charset="0"/>
              </a:rPr>
              <a:t> </a:t>
            </a:r>
            <a:r>
              <a:rPr lang="en-US" sz="2400" dirty="0" smtClean="0">
                <a:latin typeface="+mn-lt"/>
                <a:ea typeface="ＭＳ Ｐゴシック" charset="0"/>
              </a:rPr>
              <a:t>P</a:t>
            </a:r>
            <a:r>
              <a:rPr lang="en-US" sz="2400" dirty="0">
                <a:latin typeface="+mn-lt"/>
                <a:ea typeface="ＭＳ Ｐゴシック" charset="0"/>
              </a:rPr>
              <a:t>, </a:t>
            </a:r>
            <a:r>
              <a:rPr lang="en-US" sz="2400" dirty="0" smtClean="0">
                <a:latin typeface="+mn-lt"/>
                <a:ea typeface="ＭＳ Ｐゴシック" charset="0"/>
              </a:rPr>
              <a:t>P</a:t>
            </a:r>
            <a:r>
              <a:rPr lang="en-US" sz="100" dirty="0" smtClean="0">
                <a:latin typeface="+mn-lt"/>
                <a:ea typeface="ＭＳ Ｐゴシック" charset="0"/>
              </a:rPr>
              <a:t> </a:t>
            </a:r>
            <a:r>
              <a:rPr lang="en-US" sz="2400" dirty="0" smtClean="0">
                <a:latin typeface="+mn-lt"/>
                <a:ea typeface="ＭＳ Ｐゴシック" charset="0"/>
              </a:rPr>
              <a:t>O</a:t>
            </a:r>
            <a:r>
              <a:rPr lang="en-US" sz="100" dirty="0" smtClean="0">
                <a:latin typeface="+mn-lt"/>
                <a:ea typeface="ＭＳ Ｐゴシック" charset="0"/>
              </a:rPr>
              <a:t> </a:t>
            </a:r>
            <a:r>
              <a:rPr lang="en-US" sz="2400" dirty="0" smtClean="0">
                <a:latin typeface="+mn-lt"/>
                <a:ea typeface="ＭＳ Ｐゴシック" charset="0"/>
              </a:rPr>
              <a:t>P3</a:t>
            </a:r>
            <a:r>
              <a:rPr lang="en-US" sz="2400" dirty="0">
                <a:latin typeface="+mn-lt"/>
                <a:ea typeface="ＭＳ Ｐゴシック" charset="0"/>
              </a:rPr>
              <a:t>, </a:t>
            </a:r>
            <a:r>
              <a:rPr lang="en-US" sz="2400" dirty="0" smtClean="0">
                <a:latin typeface="+mn-lt"/>
                <a:ea typeface="ＭＳ Ｐゴシック" charset="0"/>
              </a:rPr>
              <a:t>I</a:t>
            </a:r>
            <a:r>
              <a:rPr lang="en-US" sz="100" dirty="0" smtClean="0">
                <a:latin typeface="+mn-lt"/>
                <a:ea typeface="ＭＳ Ｐゴシック" charset="0"/>
              </a:rPr>
              <a:t> </a:t>
            </a:r>
            <a:r>
              <a:rPr lang="en-US" sz="2400" dirty="0" smtClean="0">
                <a:latin typeface="+mn-lt"/>
                <a:ea typeface="ＭＳ Ｐゴシック" charset="0"/>
              </a:rPr>
              <a:t>M</a:t>
            </a:r>
            <a:r>
              <a:rPr lang="en-US" sz="100" dirty="0" smtClean="0">
                <a:latin typeface="+mn-lt"/>
                <a:ea typeface="ＭＳ Ｐゴシック" charset="0"/>
              </a:rPr>
              <a:t> </a:t>
            </a:r>
            <a:r>
              <a:rPr lang="en-US" sz="2400" dirty="0" smtClean="0">
                <a:latin typeface="+mn-lt"/>
                <a:ea typeface="ＭＳ Ｐゴシック" charset="0"/>
              </a:rPr>
              <a:t>A</a:t>
            </a:r>
            <a:r>
              <a:rPr lang="en-US" sz="100" dirty="0" smtClean="0">
                <a:latin typeface="+mn-lt"/>
                <a:ea typeface="ＭＳ Ｐゴシック" charset="0"/>
              </a:rPr>
              <a:t> </a:t>
            </a:r>
            <a:r>
              <a:rPr lang="en-US" sz="2400" dirty="0" smtClean="0">
                <a:latin typeface="+mn-lt"/>
                <a:ea typeface="ＭＳ Ｐゴシック" charset="0"/>
              </a:rPr>
              <a:t>P</a:t>
            </a:r>
            <a:endParaRPr lang="en-US" sz="2400" dirty="0">
              <a:latin typeface="+mn-lt"/>
              <a:ea typeface="ＭＳ Ｐゴシック" charset="0"/>
            </a:endParaRPr>
          </a:p>
          <a:p>
            <a:pPr marL="0" indent="0">
              <a:spcBef>
                <a:spcPts val="1500"/>
              </a:spcBef>
              <a:buFont typeface="Wingdings" charset="0"/>
              <a:buNone/>
              <a:defRPr/>
            </a:pPr>
            <a:r>
              <a:rPr lang="en-US" sz="2400" b="1" dirty="0">
                <a:solidFill>
                  <a:schemeClr val="tx2"/>
                </a:solidFill>
                <a:latin typeface="+mn-lt"/>
                <a:ea typeface="ＭＳ Ｐゴシック" charset="0"/>
              </a:rPr>
              <a:t>2.4</a:t>
            </a:r>
            <a:r>
              <a:rPr lang="en-US" sz="2400" dirty="0">
                <a:latin typeface="+mn-lt"/>
                <a:ea typeface="ＭＳ Ｐゴシック" charset="0"/>
              </a:rPr>
              <a:t> </a:t>
            </a:r>
            <a:r>
              <a:rPr lang="en-US" sz="2400" dirty="0" smtClean="0">
                <a:latin typeface="+mn-lt"/>
                <a:ea typeface="ＭＳ Ｐゴシック" charset="0"/>
              </a:rPr>
              <a:t>D</a:t>
            </a:r>
            <a:r>
              <a:rPr lang="en-US" sz="100" dirty="0" smtClean="0">
                <a:latin typeface="+mn-lt"/>
                <a:ea typeface="ＭＳ Ｐゴシック" charset="0"/>
              </a:rPr>
              <a:t> </a:t>
            </a:r>
            <a:r>
              <a:rPr lang="en-US" sz="2400" dirty="0" smtClean="0">
                <a:latin typeface="+mn-lt"/>
                <a:ea typeface="ＭＳ Ｐゴシック" charset="0"/>
              </a:rPr>
              <a:t>N</a:t>
            </a:r>
            <a:r>
              <a:rPr lang="en-US" sz="100" dirty="0" smtClean="0">
                <a:latin typeface="+mn-lt"/>
                <a:ea typeface="ＭＳ Ｐゴシック" charset="0"/>
              </a:rPr>
              <a:t> </a:t>
            </a:r>
            <a:r>
              <a:rPr lang="en-US" sz="2400" dirty="0" smtClean="0">
                <a:latin typeface="+mn-lt"/>
                <a:ea typeface="ＭＳ Ｐゴシック" charset="0"/>
              </a:rPr>
              <a:t>S</a:t>
            </a:r>
            <a:endParaRPr lang="en-US" sz="2400" dirty="0">
              <a:latin typeface="+mn-lt"/>
              <a:ea typeface="ＭＳ Ｐゴシック" charset="0"/>
            </a:endParaRPr>
          </a:p>
          <a:p>
            <a:pPr marL="0" indent="0">
              <a:spcBef>
                <a:spcPts val="1500"/>
              </a:spcBef>
              <a:buFont typeface="Wingdings" panose="05000000000000000000" pitchFamily="2" charset="2"/>
              <a:buNone/>
              <a:defRPr/>
            </a:pPr>
            <a:r>
              <a:rPr lang="en-US" altLang="en-US" sz="2400" b="1" dirty="0">
                <a:solidFill>
                  <a:schemeClr val="tx2"/>
                </a:solidFill>
                <a:latin typeface="+mn-lt"/>
              </a:rPr>
              <a:t>2.5</a:t>
            </a:r>
            <a:r>
              <a:rPr lang="en-US" altLang="en-US" sz="2400" dirty="0">
                <a:latin typeface="+mn-lt"/>
              </a:rPr>
              <a:t> </a:t>
            </a:r>
            <a:r>
              <a:rPr lang="en-US" altLang="en-US" sz="2400" dirty="0" smtClean="0">
                <a:latin typeface="+mn-lt"/>
              </a:rPr>
              <a:t>P</a:t>
            </a:r>
            <a:r>
              <a:rPr lang="en-US" altLang="en-US" sz="100" dirty="0" smtClean="0">
                <a:latin typeface="+mn-lt"/>
              </a:rPr>
              <a:t> </a:t>
            </a:r>
            <a:r>
              <a:rPr lang="en-US" altLang="en-US" sz="2400" dirty="0" smtClean="0">
                <a:latin typeface="+mn-lt"/>
              </a:rPr>
              <a:t>2</a:t>
            </a:r>
            <a:r>
              <a:rPr lang="en-US" altLang="en-US" sz="100" dirty="0" smtClean="0">
                <a:latin typeface="+mn-lt"/>
              </a:rPr>
              <a:t> </a:t>
            </a:r>
            <a:r>
              <a:rPr lang="en-US" altLang="en-US" sz="2400" dirty="0" smtClean="0">
                <a:latin typeface="+mn-lt"/>
              </a:rPr>
              <a:t>P </a:t>
            </a:r>
            <a:r>
              <a:rPr lang="en-US" altLang="en-US" sz="2400" dirty="0">
                <a:latin typeface="+mn-lt"/>
              </a:rPr>
              <a:t>applications</a:t>
            </a:r>
          </a:p>
          <a:p>
            <a:pPr marL="0" indent="0">
              <a:spcBef>
                <a:spcPts val="1500"/>
              </a:spcBef>
              <a:buFont typeface="Wingdings" panose="05000000000000000000" pitchFamily="2" charset="2"/>
              <a:buNone/>
              <a:defRPr/>
            </a:pPr>
            <a:r>
              <a:rPr lang="en-US" altLang="en-US" sz="2400" b="1" dirty="0">
                <a:solidFill>
                  <a:schemeClr val="tx2"/>
                </a:solidFill>
                <a:latin typeface="+mn-lt"/>
              </a:rPr>
              <a:t>2.6</a:t>
            </a:r>
            <a:r>
              <a:rPr lang="en-US" altLang="en-US" sz="2400" dirty="0">
                <a:latin typeface="+mn-lt"/>
              </a:rPr>
              <a:t> video streaming and content distribution networks</a:t>
            </a:r>
          </a:p>
          <a:p>
            <a:pPr marL="0" indent="0">
              <a:spcBef>
                <a:spcPts val="1500"/>
              </a:spcBef>
              <a:buFont typeface="Wingdings" panose="05000000000000000000" pitchFamily="2" charset="2"/>
              <a:buNone/>
              <a:defRPr/>
            </a:pPr>
            <a:r>
              <a:rPr lang="en-US" altLang="en-US" sz="2400" b="1" dirty="0">
                <a:solidFill>
                  <a:schemeClr val="tx2"/>
                </a:solidFill>
                <a:latin typeface="+mn-lt"/>
              </a:rPr>
              <a:t>2.7</a:t>
            </a:r>
            <a:r>
              <a:rPr lang="en-US" altLang="en-US" sz="2400" dirty="0">
                <a:latin typeface="+mn-lt"/>
              </a:rPr>
              <a:t> </a:t>
            </a:r>
            <a:r>
              <a:rPr lang="en-US" altLang="en-US" sz="2400" b="1" dirty="0">
                <a:latin typeface="+mn-lt"/>
              </a:rPr>
              <a:t>socket programming with </a:t>
            </a:r>
            <a:r>
              <a:rPr lang="en-US" altLang="en-US" sz="2400" b="1" dirty="0" smtClean="0">
                <a:latin typeface="+mn-lt"/>
              </a:rPr>
              <a:t>U</a:t>
            </a:r>
            <a:r>
              <a:rPr lang="en-US" altLang="en-US" sz="100" b="1" dirty="0" smtClean="0">
                <a:latin typeface="+mn-lt"/>
              </a:rPr>
              <a:t> </a:t>
            </a:r>
            <a:r>
              <a:rPr lang="en-US" altLang="en-US" sz="2400" b="1" dirty="0" smtClean="0">
                <a:latin typeface="+mn-lt"/>
              </a:rPr>
              <a:t>D</a:t>
            </a:r>
            <a:r>
              <a:rPr lang="en-US" altLang="en-US" sz="100" b="1" dirty="0" smtClean="0">
                <a:latin typeface="+mn-lt"/>
              </a:rPr>
              <a:t> </a:t>
            </a:r>
            <a:r>
              <a:rPr lang="en-US" altLang="en-US" sz="2400" b="1" dirty="0" smtClean="0">
                <a:latin typeface="+mn-lt"/>
              </a:rPr>
              <a:t>P </a:t>
            </a:r>
            <a:r>
              <a:rPr lang="en-US" altLang="en-US" sz="2400" b="1" dirty="0">
                <a:latin typeface="+mn-lt"/>
              </a:rPr>
              <a:t>and </a:t>
            </a:r>
            <a:r>
              <a:rPr lang="en-US" altLang="en-US" sz="2400" b="1" dirty="0" smtClean="0">
                <a:latin typeface="+mn-lt"/>
              </a:rPr>
              <a:t>T</a:t>
            </a:r>
            <a:r>
              <a:rPr lang="en-US" altLang="en-US" sz="100" b="1" dirty="0" smtClean="0">
                <a:latin typeface="+mn-lt"/>
              </a:rPr>
              <a:t> </a:t>
            </a:r>
            <a:r>
              <a:rPr lang="en-US" altLang="en-US" sz="2400" b="1" dirty="0" smtClean="0">
                <a:latin typeface="+mn-lt"/>
              </a:rPr>
              <a:t>C</a:t>
            </a:r>
            <a:r>
              <a:rPr lang="en-US" altLang="en-US" sz="100" b="1" dirty="0" smtClean="0">
                <a:latin typeface="+mn-lt"/>
              </a:rPr>
              <a:t> </a:t>
            </a:r>
            <a:r>
              <a:rPr lang="en-US" altLang="en-US" sz="2400" b="1" dirty="0" smtClean="0">
                <a:latin typeface="+mn-lt"/>
              </a:rPr>
              <a:t>P</a:t>
            </a:r>
            <a:endParaRPr lang="en-US" altLang="en-US" sz="2400" b="1" dirty="0">
              <a:latin typeface="+mn-lt"/>
            </a:endParaRPr>
          </a:p>
        </p:txBody>
      </p:sp>
    </p:spTree>
    <p:extLst>
      <p:ext uri="{BB962C8B-B14F-4D97-AF65-F5344CB8AC3E}">
        <p14:creationId xmlns:p14="http://schemas.microsoft.com/office/powerpoint/2010/main" val="3578188543"/>
      </p:ext>
    </p:extLst>
  </p:cSld>
  <p:clrMapOvr>
    <a:masterClrMapping/>
  </p:clrMapOvr>
  <p:transition spd="slow"/>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Socket </a:t>
            </a:r>
            <a:r>
              <a:rPr lang="en-US" dirty="0" smtClean="0"/>
              <a:t>Programming </a:t>
            </a:r>
            <a:r>
              <a:rPr lang="en-US" sz="2000" b="0" dirty="0" smtClean="0"/>
              <a:t>(1 of 2)</a:t>
            </a:r>
            <a:endParaRPr lang="en-US" sz="2000" b="0" dirty="0"/>
          </a:p>
        </p:txBody>
      </p:sp>
      <p:sp>
        <p:nvSpPr>
          <p:cNvPr id="3" name="Text Placeholder 2"/>
          <p:cNvSpPr>
            <a:spLocks noGrp="1"/>
          </p:cNvSpPr>
          <p:nvPr>
            <p:ph type="body" idx="1"/>
          </p:nvPr>
        </p:nvSpPr>
        <p:spPr>
          <a:xfrm>
            <a:off x="457200" y="1600200"/>
            <a:ext cx="8229600" cy="1845129"/>
          </a:xfrm>
        </p:spPr>
        <p:txBody>
          <a:bodyPr/>
          <a:lstStyle/>
          <a:p>
            <a:pPr marL="0" indent="0">
              <a:buFont typeface="Wingdings" panose="05000000000000000000" pitchFamily="2" charset="2"/>
              <a:buNone/>
            </a:pPr>
            <a:r>
              <a:rPr lang="en-US" altLang="en-US" sz="2400" b="1" dirty="0">
                <a:solidFill>
                  <a:schemeClr val="tx1"/>
                </a:solidFill>
                <a:latin typeface="+mn-lt"/>
              </a:rPr>
              <a:t>goal:</a:t>
            </a:r>
            <a:r>
              <a:rPr lang="en-US" altLang="en-US" sz="2400" dirty="0">
                <a:solidFill>
                  <a:srgbClr val="000000"/>
                </a:solidFill>
                <a:latin typeface="+mn-lt"/>
              </a:rPr>
              <a:t> learn how to build client/server applications that communicate using sockets</a:t>
            </a:r>
            <a:endParaRPr lang="en-US" altLang="en-US" sz="2400" i="1" dirty="0">
              <a:solidFill>
                <a:srgbClr val="CC0000"/>
              </a:solidFill>
              <a:latin typeface="+mn-lt"/>
            </a:endParaRPr>
          </a:p>
          <a:p>
            <a:pPr marL="0" indent="0">
              <a:buFont typeface="Wingdings" panose="05000000000000000000" pitchFamily="2" charset="2"/>
              <a:buNone/>
              <a:tabLst/>
            </a:pPr>
            <a:r>
              <a:rPr lang="en-US" altLang="en-US" sz="2400" b="1" dirty="0">
                <a:solidFill>
                  <a:schemeClr val="tx1"/>
                </a:solidFill>
                <a:latin typeface="+mn-lt"/>
              </a:rPr>
              <a:t>socket: </a:t>
            </a:r>
            <a:r>
              <a:rPr lang="en-US" altLang="en-US" sz="2400" dirty="0">
                <a:latin typeface="+mn-lt"/>
              </a:rPr>
              <a:t>door between application process and end-end-transport </a:t>
            </a:r>
            <a:r>
              <a:rPr lang="en-US" altLang="en-US" sz="2400" dirty="0" smtClean="0">
                <a:latin typeface="+mn-lt"/>
              </a:rPr>
              <a:t>protocol</a:t>
            </a:r>
            <a:endParaRPr lang="en-US" altLang="en-US" sz="2400" dirty="0">
              <a:latin typeface="+mn-lt"/>
            </a:endParaRPr>
          </a:p>
        </p:txBody>
      </p:sp>
      <p:pic>
        <p:nvPicPr>
          <p:cNvPr id="4" name="Picture 3" descr="2 P C’s are connected over the internet. The P C’s have parts as follows. Application process, which is controlled by the app developer, socket, and transport, network, link, and physical, which are controlled by the O S. "/>
          <p:cNvPicPr>
            <a:picLocks noChangeAspect="1"/>
          </p:cNvPicPr>
          <p:nvPr/>
        </p:nvPicPr>
        <p:blipFill>
          <a:blip r:embed="rId2"/>
          <a:stretch>
            <a:fillRect/>
          </a:stretch>
        </p:blipFill>
        <p:spPr>
          <a:xfrm>
            <a:off x="710511" y="3799172"/>
            <a:ext cx="7559695" cy="2305596"/>
          </a:xfrm>
          <a:prstGeom prst="rect">
            <a:avLst/>
          </a:prstGeom>
        </p:spPr>
      </p:pic>
    </p:spTree>
    <p:extLst>
      <p:ext uri="{BB962C8B-B14F-4D97-AF65-F5344CB8AC3E}">
        <p14:creationId xmlns:p14="http://schemas.microsoft.com/office/powerpoint/2010/main" val="410590529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Socket Programming </a:t>
            </a:r>
            <a:r>
              <a:rPr lang="en-US" sz="2000" b="0" dirty="0" smtClean="0"/>
              <a:t>(2 </a:t>
            </a:r>
            <a:r>
              <a:rPr lang="en-US" sz="2000" b="0" dirty="0"/>
              <a:t>of 2)</a:t>
            </a:r>
            <a:endParaRPr lang="en-US" dirty="0"/>
          </a:p>
        </p:txBody>
      </p:sp>
      <p:sp>
        <p:nvSpPr>
          <p:cNvPr id="3" name="Text Placeholder 2"/>
          <p:cNvSpPr>
            <a:spLocks noGrp="1"/>
          </p:cNvSpPr>
          <p:nvPr>
            <p:ph type="body" idx="1"/>
          </p:nvPr>
        </p:nvSpPr>
        <p:spPr>
          <a:xfrm>
            <a:off x="457200" y="1600200"/>
            <a:ext cx="8229600" cy="1469571"/>
          </a:xfrm>
        </p:spPr>
        <p:txBody>
          <a:bodyPr anchor="ctr"/>
          <a:lstStyle/>
          <a:p>
            <a:pPr marL="342900" lvl="1" indent="-342900">
              <a:buSzPct val="65000"/>
              <a:buFont typeface="Wingdings" panose="05000000000000000000" pitchFamily="2" charset="2"/>
              <a:buNone/>
            </a:pPr>
            <a:r>
              <a:rPr lang="en-US" altLang="en-US" sz="2200" b="1" dirty="0">
                <a:solidFill>
                  <a:schemeClr val="tx1"/>
                </a:solidFill>
                <a:latin typeface="+mn-lt"/>
              </a:rPr>
              <a:t>Two socket types for two transport </a:t>
            </a:r>
            <a:r>
              <a:rPr lang="en-US" altLang="en-US" sz="2200" b="1" dirty="0" smtClean="0">
                <a:solidFill>
                  <a:schemeClr val="tx1"/>
                </a:solidFill>
                <a:latin typeface="+mn-lt"/>
              </a:rPr>
              <a:t>services:</a:t>
            </a:r>
          </a:p>
          <a:p>
            <a:pPr marL="255600" lvl="1" indent="-255600">
              <a:spcBef>
                <a:spcPts val="1500"/>
              </a:spcBef>
              <a:buFont typeface="Arial" panose="020B0604020202020204" pitchFamily="34" charset="0"/>
              <a:buChar char="•"/>
            </a:pPr>
            <a:r>
              <a:rPr lang="en-US" altLang="en-US" sz="2200" b="1" dirty="0" smtClean="0">
                <a:solidFill>
                  <a:schemeClr val="tx1"/>
                </a:solidFill>
                <a:latin typeface="+mn-lt"/>
              </a:rPr>
              <a:t>U</a:t>
            </a:r>
            <a:r>
              <a:rPr lang="en-US" altLang="en-US" sz="100" b="1" dirty="0" smtClean="0">
                <a:solidFill>
                  <a:schemeClr val="tx1"/>
                </a:solidFill>
                <a:latin typeface="+mn-lt"/>
              </a:rPr>
              <a:t> </a:t>
            </a:r>
            <a:r>
              <a:rPr lang="en-US" altLang="en-US" sz="2200" b="1" dirty="0" smtClean="0">
                <a:solidFill>
                  <a:schemeClr val="tx1"/>
                </a:solidFill>
                <a:latin typeface="+mn-lt"/>
              </a:rPr>
              <a:t>D</a:t>
            </a:r>
            <a:r>
              <a:rPr lang="en-US" altLang="en-US" sz="100" b="1" dirty="0" smtClean="0">
                <a:solidFill>
                  <a:schemeClr val="tx1"/>
                </a:solidFill>
                <a:latin typeface="+mn-lt"/>
              </a:rPr>
              <a:t> </a:t>
            </a:r>
            <a:r>
              <a:rPr lang="en-US" altLang="en-US" sz="2200" b="1" dirty="0" smtClean="0">
                <a:solidFill>
                  <a:schemeClr val="tx1"/>
                </a:solidFill>
                <a:latin typeface="+mn-lt"/>
              </a:rPr>
              <a:t>P</a:t>
            </a:r>
            <a:r>
              <a:rPr lang="en-US" altLang="en-US" sz="2200" b="1" dirty="0">
                <a:solidFill>
                  <a:schemeClr val="tx1"/>
                </a:solidFill>
                <a:latin typeface="+mn-lt"/>
              </a:rPr>
              <a:t>:</a:t>
            </a:r>
            <a:r>
              <a:rPr lang="en-US" altLang="en-US" sz="2200" dirty="0">
                <a:solidFill>
                  <a:srgbClr val="000000"/>
                </a:solidFill>
                <a:latin typeface="+mn-lt"/>
              </a:rPr>
              <a:t> </a:t>
            </a:r>
            <a:r>
              <a:rPr lang="en-US" altLang="en-US" sz="2200" dirty="0">
                <a:latin typeface="+mn-lt"/>
              </a:rPr>
              <a:t>unreliable datagram</a:t>
            </a:r>
            <a:endParaRPr lang="en-US" altLang="en-US" sz="2200" i="1" dirty="0">
              <a:solidFill>
                <a:srgbClr val="CC0000"/>
              </a:solidFill>
              <a:latin typeface="+mn-lt"/>
            </a:endParaRPr>
          </a:p>
          <a:p>
            <a:pPr marL="255600" lvl="1" indent="-255600">
              <a:spcBef>
                <a:spcPts val="1500"/>
              </a:spcBef>
              <a:buFont typeface="Arial" panose="020B0604020202020204" pitchFamily="34" charset="0"/>
              <a:buChar char="•"/>
            </a:pPr>
            <a:r>
              <a:rPr lang="en-US" altLang="en-US" sz="2200" b="1" dirty="0" smtClean="0">
                <a:solidFill>
                  <a:schemeClr val="tx1"/>
                </a:solidFill>
                <a:latin typeface="+mn-lt"/>
              </a:rPr>
              <a:t>T</a:t>
            </a:r>
            <a:r>
              <a:rPr lang="en-US" altLang="en-US" sz="100" b="1" dirty="0" smtClean="0">
                <a:solidFill>
                  <a:schemeClr val="tx1"/>
                </a:solidFill>
                <a:latin typeface="+mn-lt"/>
              </a:rPr>
              <a:t> </a:t>
            </a:r>
            <a:r>
              <a:rPr lang="en-US" altLang="en-US" sz="2200" b="1" dirty="0" smtClean="0">
                <a:solidFill>
                  <a:schemeClr val="tx1"/>
                </a:solidFill>
                <a:latin typeface="+mn-lt"/>
              </a:rPr>
              <a:t>C</a:t>
            </a:r>
            <a:r>
              <a:rPr lang="en-US" altLang="en-US" sz="100" b="1" dirty="0" smtClean="0">
                <a:solidFill>
                  <a:schemeClr val="tx1"/>
                </a:solidFill>
                <a:latin typeface="+mn-lt"/>
              </a:rPr>
              <a:t> </a:t>
            </a:r>
            <a:r>
              <a:rPr lang="en-US" altLang="en-US" sz="2200" b="1" dirty="0" smtClean="0">
                <a:solidFill>
                  <a:schemeClr val="tx1"/>
                </a:solidFill>
                <a:latin typeface="+mn-lt"/>
              </a:rPr>
              <a:t>P</a:t>
            </a:r>
            <a:r>
              <a:rPr lang="en-US" altLang="en-US" sz="2200" b="1" dirty="0">
                <a:solidFill>
                  <a:schemeClr val="tx1"/>
                </a:solidFill>
                <a:latin typeface="+mn-lt"/>
              </a:rPr>
              <a:t>: </a:t>
            </a:r>
            <a:r>
              <a:rPr lang="en-US" altLang="en-US" sz="2200" dirty="0">
                <a:latin typeface="+mn-lt"/>
              </a:rPr>
              <a:t>reliable, byte </a:t>
            </a:r>
            <a:r>
              <a:rPr lang="en-US" altLang="en-US" sz="2200" dirty="0" smtClean="0">
                <a:latin typeface="+mn-lt"/>
              </a:rPr>
              <a:t>stream-oriented</a:t>
            </a:r>
          </a:p>
        </p:txBody>
      </p:sp>
      <p:sp>
        <p:nvSpPr>
          <p:cNvPr id="4" name="Text Placeholder 3"/>
          <p:cNvSpPr>
            <a:spLocks noGrp="1"/>
          </p:cNvSpPr>
          <p:nvPr>
            <p:ph type="body" idx="2"/>
          </p:nvPr>
        </p:nvSpPr>
        <p:spPr>
          <a:xfrm>
            <a:off x="457200" y="3226687"/>
            <a:ext cx="8229600" cy="3223099"/>
          </a:xfrm>
        </p:spPr>
        <p:txBody>
          <a:bodyPr/>
          <a:lstStyle/>
          <a:p>
            <a:pPr marL="342900" lvl="1" indent="-342900">
              <a:lnSpc>
                <a:spcPct val="85000"/>
              </a:lnSpc>
              <a:spcBef>
                <a:spcPts val="400"/>
              </a:spcBef>
              <a:buClr>
                <a:srgbClr val="000099"/>
              </a:buClr>
              <a:buSzPct val="65000"/>
              <a:buFont typeface="Wingdings" pitchFamily="2" charset="2"/>
              <a:buNone/>
              <a:defRPr/>
            </a:pPr>
            <a:r>
              <a:rPr lang="en-US" sz="2200" b="1" dirty="0">
                <a:solidFill>
                  <a:schemeClr val="tx1"/>
                </a:solidFill>
                <a:latin typeface="+mn-lt"/>
                <a:ea typeface="ＭＳ Ｐゴシック" charset="0"/>
              </a:rPr>
              <a:t>Application Example:</a:t>
            </a:r>
          </a:p>
          <a:p>
            <a:pPr marL="432000" indent="-432000">
              <a:buClr>
                <a:schemeClr val="tx2"/>
              </a:buClr>
              <a:buFont typeface="+mj-lt"/>
              <a:buAutoNum type="arabicPeriod"/>
              <a:tabLst/>
              <a:defRPr/>
            </a:pPr>
            <a:r>
              <a:rPr lang="en-US" sz="2200" dirty="0">
                <a:latin typeface="+mn-lt"/>
                <a:ea typeface="ＭＳ Ｐゴシック" pitchFamily="34" charset="-128"/>
                <a:cs typeface="ＭＳ Ｐゴシック" charset="0"/>
              </a:rPr>
              <a:t>client reads a line of characters (data) from its keyboard and sends data to server</a:t>
            </a:r>
          </a:p>
          <a:p>
            <a:pPr marL="432000" indent="-432000">
              <a:buClr>
                <a:schemeClr val="tx2"/>
              </a:buClr>
              <a:buFont typeface="+mj-lt"/>
              <a:buAutoNum type="arabicPeriod"/>
              <a:tabLst/>
              <a:defRPr/>
            </a:pPr>
            <a:r>
              <a:rPr lang="en-US" sz="2200" dirty="0">
                <a:latin typeface="+mn-lt"/>
                <a:ea typeface="ＭＳ Ｐゴシック" pitchFamily="34" charset="-128"/>
                <a:cs typeface="ＭＳ Ｐゴシック" charset="0"/>
              </a:rPr>
              <a:t>server receives the data and converts characters to uppercase</a:t>
            </a:r>
          </a:p>
          <a:p>
            <a:pPr marL="432000" indent="-432000">
              <a:buClr>
                <a:schemeClr val="tx2"/>
              </a:buClr>
              <a:buFont typeface="+mj-lt"/>
              <a:buAutoNum type="arabicPeriod"/>
              <a:tabLst/>
              <a:defRPr/>
            </a:pPr>
            <a:r>
              <a:rPr lang="en-US" sz="2200" dirty="0">
                <a:latin typeface="+mn-lt"/>
                <a:ea typeface="ＭＳ Ｐゴシック" pitchFamily="34" charset="-128"/>
                <a:cs typeface="ＭＳ Ｐゴシック" charset="0"/>
              </a:rPr>
              <a:t>server sends modified data to client</a:t>
            </a:r>
          </a:p>
          <a:p>
            <a:pPr marL="432000" indent="-432000">
              <a:buClr>
                <a:schemeClr val="tx2"/>
              </a:buClr>
              <a:buFont typeface="+mj-lt"/>
              <a:buAutoNum type="arabicPeriod"/>
              <a:tabLst/>
              <a:defRPr/>
            </a:pPr>
            <a:r>
              <a:rPr lang="en-US" sz="2200" dirty="0">
                <a:latin typeface="+mn-lt"/>
                <a:ea typeface="ＭＳ Ｐゴシック" pitchFamily="34" charset="-128"/>
                <a:cs typeface="ＭＳ Ｐゴシック" charset="0"/>
              </a:rPr>
              <a:t>client receives modified data and displays line on its </a:t>
            </a:r>
            <a:r>
              <a:rPr lang="en-US" sz="2200" dirty="0" smtClean="0">
                <a:latin typeface="+mn-lt"/>
                <a:ea typeface="ＭＳ Ｐゴシック" pitchFamily="34" charset="-128"/>
                <a:cs typeface="ＭＳ Ｐゴシック" charset="0"/>
              </a:rPr>
              <a:t>screen</a:t>
            </a:r>
            <a:endParaRPr lang="en-US" sz="2200" dirty="0">
              <a:latin typeface="+mn-lt"/>
              <a:ea typeface="ＭＳ Ｐゴシック" pitchFamily="34" charset="-128"/>
              <a:cs typeface="ＭＳ Ｐゴシック" charset="0"/>
            </a:endParaRPr>
          </a:p>
        </p:txBody>
      </p:sp>
    </p:spTree>
    <p:extLst>
      <p:ext uri="{BB962C8B-B14F-4D97-AF65-F5344CB8AC3E}">
        <p14:creationId xmlns:p14="http://schemas.microsoft.com/office/powerpoint/2010/main" val="2222112035"/>
      </p:ext>
    </p:extLst>
  </p:cSld>
  <p:clrMapOvr>
    <a:masterClrMapping/>
  </p:clrMapOvr>
  <p:timing>
    <p:tnLst>
      <p:par>
        <p:cTn id="1" dur="indefinite" restart="never" nodeType="tmRoot"/>
      </p:par>
    </p:tnLst>
  </p:timing>
</p:sld>
</file>

<file path=ppt/theme/theme1.xml><?xml version="1.0" encoding="utf-8"?>
<a:theme xmlns:a="http://schemas.openxmlformats.org/drawingml/2006/main" name="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10568</TotalTime>
  <Words>6319</Words>
  <Application>Microsoft Office PowerPoint</Application>
  <PresentationFormat>On-screen Show (4:3)</PresentationFormat>
  <Paragraphs>853</Paragraphs>
  <Slides>110</Slides>
  <Notes>5</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110</vt:i4>
      </vt:variant>
    </vt:vector>
  </HeadingPairs>
  <TitlesOfParts>
    <vt:vector size="124" baseType="lpstr">
      <vt:lpstr>ＭＳ Ｐゴシック</vt:lpstr>
      <vt:lpstr>ＭＳ Ｐゴシック</vt:lpstr>
      <vt:lpstr>Arial</vt:lpstr>
      <vt:lpstr>Arial (Body)</vt:lpstr>
      <vt:lpstr>Courier New</vt:lpstr>
      <vt:lpstr>Gill Sans MT</vt:lpstr>
      <vt:lpstr>Noto Sans Symbols</vt:lpstr>
      <vt:lpstr>Times New Roman</vt:lpstr>
      <vt:lpstr>Verdana</vt:lpstr>
      <vt:lpstr>Wingdings</vt:lpstr>
      <vt:lpstr>ZapfDingbats</vt:lpstr>
      <vt:lpstr>508 Lecture</vt:lpstr>
      <vt:lpstr>1_508 Lecture</vt:lpstr>
      <vt:lpstr>Equation</vt:lpstr>
      <vt:lpstr>Computer Networking: A Top Down Approach</vt:lpstr>
      <vt:lpstr>Learning Objectives (1 of 7)</vt:lpstr>
      <vt:lpstr>Application Layer</vt:lpstr>
      <vt:lpstr>Some Network Apps</vt:lpstr>
      <vt:lpstr>Creating a Network App</vt:lpstr>
      <vt:lpstr>Application Architectures</vt:lpstr>
      <vt:lpstr>Client-Server Architecture</vt:lpstr>
      <vt:lpstr>P2P Architecture</vt:lpstr>
      <vt:lpstr>Processes Communicating</vt:lpstr>
      <vt:lpstr>Sockets</vt:lpstr>
      <vt:lpstr>Addressing Processes</vt:lpstr>
      <vt:lpstr>App-layer protocol defines</vt:lpstr>
      <vt:lpstr>What Transport Service Does An App Need?</vt:lpstr>
      <vt:lpstr>Transport Service Requirements: Common Apps</vt:lpstr>
      <vt:lpstr>Internet Transport Protocols Services</vt:lpstr>
      <vt:lpstr>Internet Apps: Application, Transport Protocols</vt:lpstr>
      <vt:lpstr>Securing T C P</vt:lpstr>
      <vt:lpstr>Learning Objectives (2 of 7)</vt:lpstr>
      <vt:lpstr>Web and H T T P</vt:lpstr>
      <vt:lpstr>H T T P Overview (1 of 2)</vt:lpstr>
      <vt:lpstr>H T T P Overview (2 of 2)</vt:lpstr>
      <vt:lpstr>H T T P Connections</vt:lpstr>
      <vt:lpstr>Non-Persistent H T T P (1 of 2)</vt:lpstr>
      <vt:lpstr>Non-Persistent H T T P (2 of 2)</vt:lpstr>
      <vt:lpstr>Non-Persistent H T T P: Response Time</vt:lpstr>
      <vt:lpstr>Persistent H T T P</vt:lpstr>
      <vt:lpstr>H T T P Request Message</vt:lpstr>
      <vt:lpstr>H T T P Request Message: General Format</vt:lpstr>
      <vt:lpstr>Uploading Form Input</vt:lpstr>
      <vt:lpstr>Method Types</vt:lpstr>
      <vt:lpstr>H T T P Response Message</vt:lpstr>
      <vt:lpstr>H T T P Response Status Codes</vt:lpstr>
      <vt:lpstr>Trying out H T T P (Client Side) for Yourself</vt:lpstr>
      <vt:lpstr>User-Server State: Cookies</vt:lpstr>
      <vt:lpstr>Cookies: keeping “state”</vt:lpstr>
      <vt:lpstr>Cookies</vt:lpstr>
      <vt:lpstr>Web Caches (Proxy Server)</vt:lpstr>
      <vt:lpstr>More About Web Caching</vt:lpstr>
      <vt:lpstr>Caching Example: (1 of 2)</vt:lpstr>
      <vt:lpstr>Caching Example: (2 of 2)</vt:lpstr>
      <vt:lpstr>Caching Example: Fatter Access Link (1 of 2)</vt:lpstr>
      <vt:lpstr>Caching Example: Fatter Access Link (2 of 2)</vt:lpstr>
      <vt:lpstr>Caching Example: Install Local Cache (1 of 3)</vt:lpstr>
      <vt:lpstr>Caching Example: Install Local Cache (2 of 3)</vt:lpstr>
      <vt:lpstr>Caching Example: Install Local Cache (3 of 3)</vt:lpstr>
      <vt:lpstr>Conditional GET</vt:lpstr>
      <vt:lpstr>Learning Objectives (3 of 7)</vt:lpstr>
      <vt:lpstr>Electronic Mail</vt:lpstr>
      <vt:lpstr>Electronic Mail: Mail Servers</vt:lpstr>
      <vt:lpstr>Electronic Mail: S M T P [R F C 2821]</vt:lpstr>
      <vt:lpstr>Scenario: Alice Sends Message to Bob</vt:lpstr>
      <vt:lpstr>Sample S M T P Interaction</vt:lpstr>
      <vt:lpstr>Try S M T P Interaction for Yourself</vt:lpstr>
      <vt:lpstr>S M T P: Final Words</vt:lpstr>
      <vt:lpstr>Mail Message Format</vt:lpstr>
      <vt:lpstr>Mail Access Protocols</vt:lpstr>
      <vt:lpstr>P O P3 Protocol</vt:lpstr>
      <vt:lpstr>P O P3 (More) and I M A P</vt:lpstr>
      <vt:lpstr>Learning Objectives (4 of 7)</vt:lpstr>
      <vt:lpstr>D N S: Domain Name System</vt:lpstr>
      <vt:lpstr>D N S: Services, Structure</vt:lpstr>
      <vt:lpstr>D N S: A Distributed, Hierarchical Database</vt:lpstr>
      <vt:lpstr>D N S: Root Name Servers</vt:lpstr>
      <vt:lpstr>T L D, Authoritative Servers</vt:lpstr>
      <vt:lpstr>Local D N S Name Server</vt:lpstr>
      <vt:lpstr>D N S Name Resolution Example (1 of 2)</vt:lpstr>
      <vt:lpstr>D N S Name Resolution Example (2 of 2)</vt:lpstr>
      <vt:lpstr>D N S: Caching, Updating Records</vt:lpstr>
      <vt:lpstr>D N S Records</vt:lpstr>
      <vt:lpstr>D N S Protocol, Messages (1 of 2)</vt:lpstr>
      <vt:lpstr>D N S Protocol, Messages (2 of 2)</vt:lpstr>
      <vt:lpstr>Inserting Records into D N S</vt:lpstr>
      <vt:lpstr>Attacking D N S</vt:lpstr>
      <vt:lpstr>Learning Objectives (5 of 7)</vt:lpstr>
      <vt:lpstr>Pure P2P Architecture</vt:lpstr>
      <vt:lpstr>File Distribution: Client-Server versus P2P</vt:lpstr>
      <vt:lpstr>File Distribution Time: Client-Server</vt:lpstr>
      <vt:lpstr>File Distribution Time: P2P</vt:lpstr>
      <vt:lpstr>Client-Server versus P2P: Example</vt:lpstr>
      <vt:lpstr>P2P File Distribution: BitTorrent (1 of 2)</vt:lpstr>
      <vt:lpstr>P2P File Distribution: BitTorrent (2 of 2)</vt:lpstr>
      <vt:lpstr>BitTorrent: Requesting, Sending File Chunks</vt:lpstr>
      <vt:lpstr>BitTorrent: Tit-For-Tat</vt:lpstr>
      <vt:lpstr>Learning Objectives (6 of 7)</vt:lpstr>
      <vt:lpstr>Video Streaming and C D N s: Context</vt:lpstr>
      <vt:lpstr>Multimedia: Video (1 of 2)</vt:lpstr>
      <vt:lpstr>Multimedia: Video (2 of 2)</vt:lpstr>
      <vt:lpstr>Streaming Stored Video</vt:lpstr>
      <vt:lpstr>Streaming Multimedia: D A S H (1 of 2)</vt:lpstr>
      <vt:lpstr>Streaming Multimedia: D A S H (2 of 2)</vt:lpstr>
      <vt:lpstr>Content Distribution Networks (1 of 2)</vt:lpstr>
      <vt:lpstr>Content Distribution Networks (2 of 2)</vt:lpstr>
      <vt:lpstr>Content Distribution Networks (C D N s) (1 of 2)</vt:lpstr>
      <vt:lpstr>Content Distribution Networks (C D N s) (2 of 2)</vt:lpstr>
      <vt:lpstr>C D N Content Access: A Closer Look</vt:lpstr>
      <vt:lpstr>Case Study: Netflix</vt:lpstr>
      <vt:lpstr>Learning Objectives (7 of 7)</vt:lpstr>
      <vt:lpstr>Socket Programming (1 of 2)</vt:lpstr>
      <vt:lpstr>Socket Programming (2 of 2)</vt:lpstr>
      <vt:lpstr>Socket Programming with U D P</vt:lpstr>
      <vt:lpstr>Client/Server Socket Interaction: U D P</vt:lpstr>
      <vt:lpstr>Example App: U D P Client</vt:lpstr>
      <vt:lpstr>Example App: U D P Server</vt:lpstr>
      <vt:lpstr>Socket Programming with T C P</vt:lpstr>
      <vt:lpstr>Client/Server Socket Interaction: T C P</vt:lpstr>
      <vt:lpstr>Example App: T C P Client</vt:lpstr>
      <vt:lpstr>Example App: T C P Server</vt:lpstr>
      <vt:lpstr>Chapter 2: Summary (1 of 2)</vt:lpstr>
      <vt:lpstr>Chapter 2: Summary (2 of 2)</vt:lpstr>
      <vt:lpstr>Copyright</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Networking: A Top Down Approach, 7e</dc:title>
  <dc:subject>Computer Science</dc:subject>
  <dc:creator>Kurose/Ross</dc:creator>
  <cp:keywords>Computer Networking</cp:keywords>
  <cp:lastModifiedBy>P, Pavendan (Cognizant)</cp:lastModifiedBy>
  <cp:revision>1546</cp:revision>
  <dcterms:modified xsi:type="dcterms:W3CDTF">2018-04-12T11:05:05Z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UniqueId">
    <vt:lpwstr>682739</vt:lpwstr>
  </property>
  <property fmtid="{D5CDD505-2E9C-101B-9397-08002B2CF9AE}" pid="3" name="Offisync_ServerID">
    <vt:lpwstr>7e960520-0e88-4f05-9fa0-24079b61e486</vt:lpwstr>
  </property>
  <property fmtid="{D5CDD505-2E9C-101B-9397-08002B2CF9AE}" pid="4" name="Offisync_UpdateToken">
    <vt:lpwstr>2</vt:lpwstr>
  </property>
  <property fmtid="{D5CDD505-2E9C-101B-9397-08002B2CF9AE}" pid="5" name="Jive_VersionGuid">
    <vt:lpwstr>2e874262-9747-49d3-bf1e-677aeb587663</vt:lpwstr>
  </property>
  <property fmtid="{D5CDD505-2E9C-101B-9397-08002B2CF9AE}" pid="6" name="Offisync_ProviderInitializationData">
    <vt:lpwstr>https://neo.pearson.com</vt:lpwstr>
  </property>
  <property fmtid="{D5CDD505-2E9C-101B-9397-08002B2CF9AE}" pid="7" name="Jive_LatestUserAccountName">
    <vt:lpwstr>joel</vt:lpwstr>
  </property>
</Properties>
</file>