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81"/>
  </p:notesMasterIdLst>
  <p:handoutMasterIdLst>
    <p:handoutMasterId r:id="rId82"/>
  </p:handoutMasterIdLst>
  <p:sldIdLst>
    <p:sldId id="301" r:id="rId3"/>
    <p:sldId id="306" r:id="rId4"/>
    <p:sldId id="330" r:id="rId5"/>
    <p:sldId id="327" r:id="rId6"/>
    <p:sldId id="328" r:id="rId7"/>
    <p:sldId id="329" r:id="rId8"/>
    <p:sldId id="310" r:id="rId9"/>
    <p:sldId id="311" r:id="rId10"/>
    <p:sldId id="312" r:id="rId11"/>
    <p:sldId id="316" r:id="rId12"/>
    <p:sldId id="387" r:id="rId13"/>
    <p:sldId id="317" r:id="rId14"/>
    <p:sldId id="318" r:id="rId15"/>
    <p:sldId id="319" r:id="rId16"/>
    <p:sldId id="386" r:id="rId17"/>
    <p:sldId id="320" r:id="rId18"/>
    <p:sldId id="321" r:id="rId19"/>
    <p:sldId id="322" r:id="rId20"/>
    <p:sldId id="388" r:id="rId21"/>
    <p:sldId id="323" r:id="rId22"/>
    <p:sldId id="325" r:id="rId23"/>
    <p:sldId id="326" r:id="rId24"/>
    <p:sldId id="333" r:id="rId25"/>
    <p:sldId id="332" r:id="rId26"/>
    <p:sldId id="334" r:id="rId27"/>
    <p:sldId id="335" r:id="rId28"/>
    <p:sldId id="336" r:id="rId29"/>
    <p:sldId id="337" r:id="rId30"/>
    <p:sldId id="338" r:id="rId31"/>
    <p:sldId id="339" r:id="rId32"/>
    <p:sldId id="340" r:id="rId33"/>
    <p:sldId id="341" r:id="rId34"/>
    <p:sldId id="342" r:id="rId35"/>
    <p:sldId id="343" r:id="rId36"/>
    <p:sldId id="344" r:id="rId37"/>
    <p:sldId id="389" r:id="rId38"/>
    <p:sldId id="346" r:id="rId39"/>
    <p:sldId id="347" r:id="rId40"/>
    <p:sldId id="348" r:id="rId41"/>
    <p:sldId id="349" r:id="rId42"/>
    <p:sldId id="350" r:id="rId43"/>
    <p:sldId id="351" r:id="rId44"/>
    <p:sldId id="352" r:id="rId45"/>
    <p:sldId id="353" r:id="rId46"/>
    <p:sldId id="394" r:id="rId47"/>
    <p:sldId id="355" r:id="rId48"/>
    <p:sldId id="390" r:id="rId49"/>
    <p:sldId id="357" r:id="rId50"/>
    <p:sldId id="358" r:id="rId51"/>
    <p:sldId id="359" r:id="rId52"/>
    <p:sldId id="360" r:id="rId53"/>
    <p:sldId id="361" r:id="rId54"/>
    <p:sldId id="362" r:id="rId55"/>
    <p:sldId id="363" r:id="rId56"/>
    <p:sldId id="364" r:id="rId57"/>
    <p:sldId id="365" r:id="rId58"/>
    <p:sldId id="366" r:id="rId59"/>
    <p:sldId id="367" r:id="rId60"/>
    <p:sldId id="368" r:id="rId61"/>
    <p:sldId id="369" r:id="rId62"/>
    <p:sldId id="391" r:id="rId63"/>
    <p:sldId id="371" r:id="rId64"/>
    <p:sldId id="372" r:id="rId65"/>
    <p:sldId id="373" r:id="rId66"/>
    <p:sldId id="374" r:id="rId67"/>
    <p:sldId id="392" r:id="rId68"/>
    <p:sldId id="375" r:id="rId69"/>
    <p:sldId id="376" r:id="rId70"/>
    <p:sldId id="377" r:id="rId71"/>
    <p:sldId id="378" r:id="rId72"/>
    <p:sldId id="379" r:id="rId73"/>
    <p:sldId id="380" r:id="rId74"/>
    <p:sldId id="381" r:id="rId75"/>
    <p:sldId id="382" r:id="rId76"/>
    <p:sldId id="383" r:id="rId77"/>
    <p:sldId id="384" r:id="rId78"/>
    <p:sldId id="385" r:id="rId79"/>
    <p:sldId id="305" r:id="rId8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117" userDrawn="1">
          <p15:clr>
            <a:srgbClr val="A4A3A4"/>
          </p15:clr>
        </p15:guide>
        <p15:guide id="2" pos="3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12" autoAdjust="0"/>
    <p:restoredTop sz="90693" autoAdjust="0"/>
  </p:normalViewPr>
  <p:slideViewPr>
    <p:cSldViewPr snapToGrid="0" snapToObjects="1">
      <p:cViewPr varScale="1">
        <p:scale>
          <a:sx n="63" d="100"/>
          <a:sy n="63" d="100"/>
        </p:scale>
        <p:origin x="252" y="60"/>
      </p:cViewPr>
      <p:guideLst>
        <p:guide orient="horz" pos="1117"/>
        <p:guide pos="340"/>
      </p:guideLst>
    </p:cSldViewPr>
  </p:slideViewPr>
  <p:outlineViewPr>
    <p:cViewPr>
      <p:scale>
        <a:sx n="50" d="100"/>
        <a:sy n="50" d="100"/>
      </p:scale>
      <p:origin x="0" y="-1008"/>
    </p:cViewPr>
  </p:outlineViewPr>
  <p:notesTextViewPr>
    <p:cViewPr>
      <p:scale>
        <a:sx n="100" d="100"/>
        <a:sy n="100" d="100"/>
      </p:scale>
      <p:origin x="0" y="0"/>
    </p:cViewPr>
  </p:notesTextViewPr>
  <p:sorterViewPr>
    <p:cViewPr>
      <p:scale>
        <a:sx n="66" d="100"/>
        <a:sy n="66" d="100"/>
      </p:scale>
      <p:origin x="0" y="-711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presProps" Target="presProp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notesMaster" Target="notesMasters/notesMaster1.xml"/><Relationship Id="rId86"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tableStyles" Target="tableStyles.xml"/><Relationship Id="rId61" Type="http://schemas.openxmlformats.org/officeDocument/2006/relationships/slide" Target="slides/slide59.xml"/><Relationship Id="rId8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6" Type="http://schemas.openxmlformats.org/officeDocument/2006/relationships/image" Target="../media/image41.wmf"/><Relationship Id="rId5" Type="http://schemas.openxmlformats.org/officeDocument/2006/relationships/image" Target="../media/image40.wmf"/><Relationship Id="rId4" Type="http://schemas.openxmlformats.org/officeDocument/2006/relationships/image" Target="../media/image3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85CB01-6679-D646-ACB3-8B04B786C15F}" type="datetimeFigureOut">
              <a:rPr lang="en-US" smtClean="0"/>
              <a:t>4/16/2018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AC0F4D-8A6F-1C4A-B6BF-1558431E4F79}" type="slidenum">
              <a:rPr lang="en-US" smtClean="0"/>
              <a:t>‹#›</a:t>
            </a:fld>
            <a:endParaRPr lang="en-US" dirty="0"/>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cap="none" dirty="0" smtClean="0">
                <a:solidFill>
                  <a:schemeClr val="dk1"/>
                </a:solidFill>
                <a:latin typeface="Arial"/>
                <a:ea typeface="Arial"/>
                <a:cs typeface="Arial"/>
                <a:sym typeface="Arial"/>
              </a:rPr>
              <a:t>If this PowerPoint presentation contains mathematical equations, you may need to check that your computer has the following installed:</a:t>
            </a:r>
          </a:p>
          <a:p>
            <a:r>
              <a:rPr lang="en-US" sz="1200" b="0" i="0" u="none" strike="noStrike" kern="1200" cap="none" dirty="0" smtClean="0">
                <a:solidFill>
                  <a:schemeClr val="dk1"/>
                </a:solidFill>
                <a:latin typeface="Arial"/>
                <a:ea typeface="Arial"/>
                <a:cs typeface="Arial"/>
                <a:sym typeface="Arial"/>
              </a:rPr>
              <a:t>1) MathType Plugin</a:t>
            </a:r>
          </a:p>
          <a:p>
            <a:r>
              <a:rPr lang="en-US" sz="1200" b="0" i="0" u="none" strike="noStrike" kern="1200" cap="none" dirty="0" smtClean="0">
                <a:solidFill>
                  <a:schemeClr val="dk1"/>
                </a:solidFill>
                <a:latin typeface="Arial"/>
                <a:ea typeface="Arial"/>
                <a:cs typeface="Arial"/>
                <a:sym typeface="Arial"/>
              </a:rPr>
              <a:t>2) Math Player (free versions available)</a:t>
            </a:r>
          </a:p>
          <a:p>
            <a:r>
              <a:rPr lang="en-US" sz="1200" b="0" i="0" u="none" strike="noStrike" kern="1200" cap="none" dirty="0" smtClean="0">
                <a:solidFill>
                  <a:schemeClr val="dk1"/>
                </a:solidFill>
                <a:latin typeface="Arial"/>
                <a:ea typeface="Arial"/>
                <a:cs typeface="Arial"/>
                <a:sym typeface="Arial"/>
              </a:rPr>
              <a:t>3) NVDA Reader (free versions available)</a:t>
            </a:r>
            <a:endParaRPr lang="en-US" dirty="0" smtClean="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309911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35</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288882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70</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048867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dirty="0">
              <a:solidFill>
                <a:schemeClr val="lt1"/>
              </a:solidFill>
              <a:latin typeface="Arial"/>
              <a:ea typeface="Arial"/>
              <a:cs typeface="Arial"/>
              <a:sym typeface="Arial"/>
            </a:endParaRPr>
          </a:p>
        </p:txBody>
      </p:sp>
      <p:sp>
        <p:nvSpPr>
          <p:cNvPr id="19" name="Shape 19"/>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 name="Shape 20"/>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800" b="0" i="0" u="none" strike="noStrike" cap="none">
                <a:solidFill>
                  <a:schemeClr val="dk1"/>
                </a:solidFill>
                <a:latin typeface="Arial"/>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1" name="Shape 2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3245734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Two Conten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2" name="Shape 32"/>
          <p:cNvSpPr txBox="1">
            <a:spLocks noGrp="1"/>
          </p:cNvSpPr>
          <p:nvPr>
            <p:ph type="body" idx="1"/>
          </p:nvPr>
        </p:nvSpPr>
        <p:spPr>
          <a:xfrm>
            <a:off x="457200" y="1600200"/>
            <a:ext cx="8229600" cy="21637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6pPr>
            <a:lvl7pPr marL="2971800" marR="0" lvl="6"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7pPr>
            <a:lvl8pPr marL="3429000" marR="0" lvl="7"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8pPr>
            <a:lvl9pPr marL="3886200" marR="0" lvl="8"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9pPr>
          </a:lstStyle>
          <a:p>
            <a:endParaRPr lang="en-US" dirty="0" smtClean="0"/>
          </a:p>
          <a:p>
            <a:pPr lvl="1"/>
            <a:endParaRPr lang="en-US" dirty="0" smtClean="0"/>
          </a:p>
          <a:p>
            <a:pPr lvl="2"/>
            <a:endParaRPr dirty="0"/>
          </a:p>
        </p:txBody>
      </p:sp>
      <p:sp>
        <p:nvSpPr>
          <p:cNvPr id="33" name="Shape 33"/>
          <p:cNvSpPr txBox="1">
            <a:spLocks noGrp="1"/>
          </p:cNvSpPr>
          <p:nvPr>
            <p:ph type="body" idx="2"/>
          </p:nvPr>
        </p:nvSpPr>
        <p:spPr>
          <a:xfrm>
            <a:off x="457200" y="3962400"/>
            <a:ext cx="8229600" cy="21637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6pPr>
            <a:lvl7pPr marL="2971800" marR="0" lvl="6"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7pPr>
            <a:lvl8pPr marL="3429000" marR="0" lvl="7"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8pPr>
            <a:lvl9pPr marL="3886200" marR="0" lvl="8"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9pPr>
          </a:lstStyle>
          <a:p>
            <a:endParaRPr lang="en-US" dirty="0" smtClean="0"/>
          </a:p>
          <a:p>
            <a:pPr lvl="1"/>
            <a:endParaRPr lang="en-US" dirty="0" smtClean="0"/>
          </a:p>
          <a:p>
            <a:pPr lvl="2"/>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14617625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spTree>
      <p:nvGrpSpPr>
        <p:cNvPr id="1" name="Shape 79"/>
        <p:cNvGrpSpPr/>
        <p:nvPr/>
      </p:nvGrpSpPr>
      <p:grpSpPr>
        <a:xfrm>
          <a:off x="0" y="0"/>
          <a:ext cx="0" cy="0"/>
          <a:chOff x="0" y="0"/>
          <a:chExt cx="0" cy="0"/>
        </a:xfrm>
      </p:grpSpPr>
      <p:sp>
        <p:nvSpPr>
          <p:cNvPr id="80" name="Shape 80"/>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1" name="Shape 81"/>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2" name="Shape 82"/>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0" name="Rectangle 9"/>
          <p:cNvSpPr/>
          <p:nvPr/>
        </p:nvSpPr>
        <p:spPr bwMode="white">
          <a:xfrm>
            <a:off x="0" y="0"/>
            <a:ext cx="9144000" cy="3886200"/>
          </a:xfrm>
          <a:prstGeom prst="rect">
            <a:avLst/>
          </a:prstGeom>
          <a:solidFill>
            <a:srgbClr val="007FA3"/>
          </a:solidFill>
          <a:ln>
            <a:solidFill>
              <a:srgbClr val="007F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85800" y="762000"/>
            <a:ext cx="7772400" cy="2838451"/>
          </a:xfrm>
        </p:spPr>
        <p:txBody>
          <a:bodyPr anchor="b">
            <a:noAutofit/>
          </a:bodyPr>
          <a:lstStyle>
            <a:lvl1pPr algn="l">
              <a:defRPr sz="36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74687" y="3962400"/>
            <a:ext cx="7794626" cy="1752600"/>
          </a:xfrm>
        </p:spPr>
        <p:txBody>
          <a:bodyPr>
            <a:noAutofit/>
          </a:bodyPr>
          <a:lstStyle>
            <a:lvl1pPr marL="0" indent="0" algn="l">
              <a:spcBef>
                <a:spcPts val="0"/>
              </a:spcBef>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4" name="TextBox 13"/>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pic>
        <p:nvPicPr>
          <p:cNvPr id="15" name="Picture 14"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Tree>
    <p:extLst>
      <p:ext uri="{BB962C8B-B14F-4D97-AF65-F5344CB8AC3E}">
        <p14:creationId xmlns:p14="http://schemas.microsoft.com/office/powerpoint/2010/main" val="3243155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Chapter Opener">
    <p:spTree>
      <p:nvGrpSpPr>
        <p:cNvPr id="1" name=""/>
        <p:cNvGrpSpPr/>
        <p:nvPr/>
      </p:nvGrpSpPr>
      <p:grpSpPr>
        <a:xfrm>
          <a:off x="0" y="0"/>
          <a:ext cx="0" cy="0"/>
          <a:chOff x="0" y="0"/>
          <a:chExt cx="0" cy="0"/>
        </a:xfrm>
      </p:grpSpPr>
      <p:sp>
        <p:nvSpPr>
          <p:cNvPr id="11" name="Title 10"/>
          <p:cNvSpPr>
            <a:spLocks noGrp="1"/>
          </p:cNvSpPr>
          <p:nvPr>
            <p:ph type="title"/>
          </p:nvPr>
        </p:nvSpPr>
        <p:spPr>
          <a:xfrm>
            <a:off x="457200" y="215372"/>
            <a:ext cx="8229600" cy="622828"/>
          </a:xfrm>
        </p:spPr>
        <p:txBody>
          <a:bodyPr anchor="t"/>
          <a:lstStyle/>
          <a:p>
            <a:r>
              <a:rPr lang="en-US" smtClean="0"/>
              <a:t>Click to edit Master title style</a:t>
            </a:r>
            <a:endParaRPr lang="en-US" dirty="0"/>
          </a:p>
        </p:txBody>
      </p:sp>
      <p:sp>
        <p:nvSpPr>
          <p:cNvPr id="7" name="Text Placeholder 6"/>
          <p:cNvSpPr>
            <a:spLocks noGrp="1"/>
          </p:cNvSpPr>
          <p:nvPr>
            <p:ph type="body" sz="quarter" idx="13" hasCustomPrompt="1"/>
          </p:nvPr>
        </p:nvSpPr>
        <p:spPr>
          <a:xfrm>
            <a:off x="457200" y="816430"/>
            <a:ext cx="8229600" cy="478970"/>
          </a:xfrm>
        </p:spPr>
        <p:txBody>
          <a:bodyPr>
            <a:noAutofit/>
          </a:bodyPr>
          <a:lstStyle>
            <a:lvl1pPr marL="0" indent="0">
              <a:spcBef>
                <a:spcPts val="0"/>
              </a:spcBef>
              <a:buNone/>
              <a:defRPr sz="2000">
                <a:solidFill>
                  <a:srgbClr val="007FA3"/>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n-US" dirty="0" smtClean="0"/>
              <a:t>Add edition here</a:t>
            </a:r>
            <a:endParaRPr lang="en-US" dirty="0"/>
          </a:p>
        </p:txBody>
      </p:sp>
      <p:sp>
        <p:nvSpPr>
          <p:cNvPr id="9" name="Text Placeholder 8"/>
          <p:cNvSpPr>
            <a:spLocks noGrp="1"/>
          </p:cNvSpPr>
          <p:nvPr>
            <p:ph type="body" sz="quarter" idx="14" hasCustomPrompt="1"/>
          </p:nvPr>
        </p:nvSpPr>
        <p:spPr>
          <a:xfrm>
            <a:off x="5029200" y="1600201"/>
            <a:ext cx="3657600" cy="1600199"/>
          </a:xfrm>
        </p:spPr>
        <p:txBody>
          <a:bodyPr anchor="b">
            <a:noAutofit/>
          </a:bodyPr>
          <a:lstStyle>
            <a:lvl1pPr marL="0" indent="0">
              <a:spcBef>
                <a:spcPts val="0"/>
              </a:spcBef>
              <a:buNone/>
              <a:defRPr sz="3000" baseline="0"/>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smtClean="0"/>
              <a:t>Chapter ##</a:t>
            </a:r>
            <a:endParaRPr lang="en-US" dirty="0"/>
          </a:p>
        </p:txBody>
      </p:sp>
      <p:sp>
        <p:nvSpPr>
          <p:cNvPr id="10" name="Text Placeholder 8"/>
          <p:cNvSpPr>
            <a:spLocks noGrp="1"/>
          </p:cNvSpPr>
          <p:nvPr>
            <p:ph type="body" sz="quarter" idx="15" hasCustomPrompt="1"/>
          </p:nvPr>
        </p:nvSpPr>
        <p:spPr>
          <a:xfrm>
            <a:off x="5029200" y="3200400"/>
            <a:ext cx="3657600" cy="2925763"/>
          </a:xfrm>
        </p:spPr>
        <p:txBody>
          <a:bodyPr>
            <a:noAutofit/>
          </a:bodyPr>
          <a:lstStyle>
            <a:lvl1pPr marL="0" indent="0">
              <a:spcBef>
                <a:spcPts val="0"/>
              </a:spcBef>
              <a:buNone/>
              <a:defRPr sz="2200"/>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smtClean="0"/>
              <a:t>Chapter title</a:t>
            </a:r>
            <a:endParaRPr lang="en-US" dirty="0"/>
          </a:p>
        </p:txBody>
      </p:sp>
      <p:sp>
        <p:nvSpPr>
          <p:cNvPr id="16" name="Footer Placeholder 2"/>
          <p:cNvSpPr>
            <a:spLocks noGrp="1"/>
          </p:cNvSpPr>
          <p:nvPr>
            <p:ph type="ftr" sz="quarter" idx="10"/>
          </p:nvPr>
        </p:nvSpPr>
        <p:spPr>
          <a:xfrm>
            <a:off x="93969" y="6165337"/>
            <a:ext cx="8595360" cy="235463"/>
          </a:xfrm>
        </p:spPr>
        <p:txBody>
          <a:bodyPr/>
          <a:lstStyle/>
          <a:p>
            <a:endParaRPr lang="en-US" dirty="0"/>
          </a:p>
        </p:txBody>
      </p:sp>
      <p:sp>
        <p:nvSpPr>
          <p:cNvPr id="4" name="Date Placeholder 3"/>
          <p:cNvSpPr>
            <a:spLocks noGrp="1"/>
          </p:cNvSpPr>
          <p:nvPr>
            <p:ph type="dt" sz="half" idx="11"/>
          </p:nvPr>
        </p:nvSpPr>
        <p:spPr/>
        <p:txBody>
          <a:bodyPr/>
          <a:lstStyle/>
          <a:p>
            <a:fld id="{A9DF6EFB-3F44-496C-A842-1E0B3D3B975A}" type="datetimeFigureOut">
              <a:rPr lang="en-US" smtClean="0"/>
              <a:pPr/>
              <a:t>4/16/2018</a:t>
            </a:fld>
            <a:endParaRPr lang="en-US" dirty="0"/>
          </a:p>
        </p:txBody>
      </p:sp>
      <p:sp>
        <p:nvSpPr>
          <p:cNvPr id="5" name="Slide Number Placeholder 4"/>
          <p:cNvSpPr>
            <a:spLocks noGrp="1"/>
          </p:cNvSpPr>
          <p:nvPr>
            <p:ph type="sldNum" sz="quarter" idx="12"/>
          </p:nvPr>
        </p:nvSpPr>
        <p:spPr/>
        <p:txBody>
          <a:bodyPr/>
          <a:lstStyle/>
          <a:p>
            <a:fld id="{200B2350-5261-4F5C-9DF5-EF0D264FC8D2}" type="slidenum">
              <a:rPr lang="en-US" smtClean="0"/>
              <a:pPr/>
              <a:t>‹#›</a:t>
            </a:fld>
            <a:endParaRPr lang="en-US" dirty="0"/>
          </a:p>
        </p:txBody>
      </p:sp>
      <p:sp>
        <p:nvSpPr>
          <p:cNvPr id="20" name="Text Placeholder 17"/>
          <p:cNvSpPr>
            <a:spLocks noGrp="1"/>
          </p:cNvSpPr>
          <p:nvPr>
            <p:ph type="body" sz="quarter" idx="16" hasCustomPrompt="1"/>
          </p:nvPr>
        </p:nvSpPr>
        <p:spPr>
          <a:xfrm>
            <a:off x="3048000" y="6529254"/>
            <a:ext cx="5867400" cy="187537"/>
          </a:xfrm>
        </p:spPr>
        <p:txBody>
          <a:bodyPr/>
          <a:lstStyle>
            <a:lvl1pPr marL="0" indent="0" algn="r">
              <a:buNone/>
              <a:defRPr sz="800" baseline="0"/>
            </a:lvl1pPr>
          </a:lstStyle>
          <a:p>
            <a:pPr lvl="0"/>
            <a:r>
              <a:rPr lang="en-US" dirty="0" smtClean="0"/>
              <a:t>Click to add copyright line</a:t>
            </a:r>
            <a:endParaRPr lang="en-IN" dirty="0"/>
          </a:p>
        </p:txBody>
      </p:sp>
      <p:pic>
        <p:nvPicPr>
          <p:cNvPr id="12" name="Picture 11"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Tree>
    <p:extLst>
      <p:ext uri="{BB962C8B-B14F-4D97-AF65-F5344CB8AC3E}">
        <p14:creationId xmlns:p14="http://schemas.microsoft.com/office/powerpoint/2010/main" val="2305022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lvl1pPr>
              <a:defRPr baseline="0">
                <a:solidFill>
                  <a:schemeClr val="accent1"/>
                </a:solidFill>
                <a:latin typeface="+mj-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chemeClr val="accent1"/>
              </a:buClr>
              <a:buSzPct val="100000"/>
              <a:defRPr/>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a:t>
            </a:r>
          </a:p>
          <a:p>
            <a:pPr lvl="6"/>
            <a:r>
              <a:rPr lang="en-US" dirty="0" smtClean="0"/>
              <a:t>Seventh</a:t>
            </a:r>
          </a:p>
          <a:p>
            <a:pPr lvl="7"/>
            <a:r>
              <a:rPr lang="en-US" dirty="0" smtClean="0"/>
              <a:t>Eighth</a:t>
            </a:r>
          </a:p>
          <a:p>
            <a:pPr lvl="8"/>
            <a:r>
              <a:rPr lang="en-US" dirty="0" smtClean="0"/>
              <a:t>Ninth</a:t>
            </a:r>
            <a:endParaRPr lang="en-US" dirty="0"/>
          </a:p>
        </p:txBody>
      </p:sp>
      <p:sp>
        <p:nvSpPr>
          <p:cNvPr id="9" name="Date Placeholder 3"/>
          <p:cNvSpPr>
            <a:spLocks noGrp="1"/>
          </p:cNvSpPr>
          <p:nvPr>
            <p:ph type="dt" sz="half" idx="10"/>
          </p:nvPr>
        </p:nvSpPr>
        <p:spPr>
          <a:xfrm>
            <a:off x="6335713" y="113072"/>
            <a:ext cx="2133600" cy="182880"/>
          </a:xfrm>
        </p:spPr>
        <p:txBody>
          <a:bodyPr/>
          <a:lstStyle/>
          <a:p>
            <a:fld id="{891838CE-430E-45DE-B6AA-42DD655BB05E}" type="datetime1">
              <a:rPr lang="en-US" smtClean="0"/>
              <a:t>4/16/2018</a:t>
            </a:fld>
            <a:endParaRPr lang="en-US" dirty="0"/>
          </a:p>
        </p:txBody>
      </p:sp>
      <p:sp>
        <p:nvSpPr>
          <p:cNvPr id="10" name="Slide Number Placeholder 5"/>
          <p:cNvSpPr>
            <a:spLocks noGrp="1"/>
          </p:cNvSpPr>
          <p:nvPr>
            <p:ph type="sldNum" sz="quarter" idx="12"/>
          </p:nvPr>
        </p:nvSpPr>
        <p:spPr>
          <a:xfrm>
            <a:off x="8469312" y="113072"/>
            <a:ext cx="551783" cy="182880"/>
          </a:xfrm>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3858964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lvl1pPr>
              <a:defRPr>
                <a:solidFill>
                  <a:srgbClr val="3399B5"/>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118872" indent="-118872">
              <a:buClr>
                <a:srgbClr val="007FA3"/>
              </a:buClr>
              <a:buSzPct val="25000"/>
              <a:defRPr sz="1600"/>
            </a:lvl1pPr>
            <a:lvl2pPr marL="569913" indent="-285750">
              <a:buClr>
                <a:srgbClr val="007FA3"/>
              </a:buClr>
              <a:defRPr sz="1600"/>
            </a:lvl2pPr>
            <a:lvl3pPr>
              <a:buClr>
                <a:srgbClr val="007FA3"/>
              </a:buClr>
              <a:defRPr sz="1600"/>
            </a:lvl3pPr>
            <a:lvl4pPr>
              <a:buClr>
                <a:srgbClr val="007FA3"/>
              </a:buClr>
              <a:defRPr sz="1600"/>
            </a:lvl4pPr>
            <a:lvl5pPr>
              <a:buClr>
                <a:srgbClr val="007FA3"/>
              </a:buClr>
              <a:defRPr sz="1600"/>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5241565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Figure + Caption">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228600"/>
            <a:ext cx="8229600" cy="1066800"/>
          </a:xfrm>
        </p:spPr>
        <p:txBody>
          <a:bodyPr anchor="t"/>
          <a:lstStyle>
            <a:lvl1pPr>
              <a:defRPr sz="3400">
                <a:solidFill>
                  <a:srgbClr val="007FA3"/>
                </a:solidFill>
              </a:defRPr>
            </a:lvl1pPr>
          </a:lstStyle>
          <a:p>
            <a:r>
              <a:rPr lang="en-US" dirty="0" smtClean="0"/>
              <a:t>Click to add figure number and title</a:t>
            </a:r>
            <a:endParaRPr lang="en-US" dirty="0"/>
          </a:p>
        </p:txBody>
      </p:sp>
      <p:sp>
        <p:nvSpPr>
          <p:cNvPr id="10" name="Text Placeholder 9"/>
          <p:cNvSpPr>
            <a:spLocks noGrp="1"/>
          </p:cNvSpPr>
          <p:nvPr>
            <p:ph type="body" sz="quarter" idx="13" hasCustomPrompt="1"/>
          </p:nvPr>
        </p:nvSpPr>
        <p:spPr>
          <a:xfrm>
            <a:off x="457200" y="5368160"/>
            <a:ext cx="8229600" cy="916856"/>
          </a:xfrm>
        </p:spPr>
        <p:txBody>
          <a:bodyPr anchor="b"/>
          <a:lstStyle>
            <a:lvl1pPr marL="0" indent="0">
              <a:spcBef>
                <a:spcPts val="0"/>
              </a:spcBef>
              <a:buNone/>
              <a:defRPr sz="800"/>
            </a:lvl1pPr>
            <a:lvl2pPr marL="0" indent="0">
              <a:spcBef>
                <a:spcPts val="0"/>
              </a:spcBef>
              <a:buNone/>
              <a:defRPr sz="1600"/>
            </a:lvl2pPr>
            <a:lvl3pPr marL="0" indent="0">
              <a:spcBef>
                <a:spcPts val="0"/>
              </a:spcBef>
              <a:buNone/>
              <a:defRPr sz="1600"/>
            </a:lvl3pPr>
            <a:lvl4pPr marL="0" indent="0">
              <a:spcBef>
                <a:spcPts val="0"/>
              </a:spcBef>
              <a:buNone/>
              <a:defRPr sz="1600"/>
            </a:lvl4pPr>
            <a:lvl5pPr marL="0" indent="0">
              <a:spcBef>
                <a:spcPts val="0"/>
              </a:spcBef>
              <a:buNone/>
              <a:defRPr sz="1600"/>
            </a:lvl5pPr>
            <a:lvl6pPr marL="0" indent="0">
              <a:spcBef>
                <a:spcPts val="0"/>
              </a:spcBef>
              <a:buNone/>
              <a:defRPr sz="1600"/>
            </a:lvl6pPr>
            <a:lvl7pPr marL="0" indent="0">
              <a:spcBef>
                <a:spcPts val="0"/>
              </a:spcBef>
              <a:buNone/>
              <a:defRPr sz="1600"/>
            </a:lvl7pPr>
            <a:lvl8pPr marL="0" indent="0">
              <a:spcBef>
                <a:spcPts val="0"/>
              </a:spcBef>
              <a:buNone/>
              <a:defRPr sz="1600"/>
            </a:lvl8pPr>
            <a:lvl9pPr marL="0" indent="0">
              <a:spcBef>
                <a:spcPts val="0"/>
              </a:spcBef>
              <a:buNone/>
              <a:defRPr sz="1600"/>
            </a:lvl9pPr>
          </a:lstStyle>
          <a:p>
            <a:pPr lvl="0"/>
            <a:r>
              <a:rPr lang="en-US" dirty="0" smtClean="0"/>
              <a:t>Click to add caption</a:t>
            </a:r>
            <a:endParaRPr lang="en-US" dirty="0"/>
          </a:p>
        </p:txBody>
      </p:sp>
      <p:sp>
        <p:nvSpPr>
          <p:cNvPr id="11" name="Footer Placeholder 2"/>
          <p:cNvSpPr>
            <a:spLocks noGrp="1"/>
          </p:cNvSpPr>
          <p:nvPr>
            <p:ph type="ftr" sz="quarter" idx="11"/>
          </p:nvPr>
        </p:nvSpPr>
        <p:spPr>
          <a:xfrm>
            <a:off x="93969" y="6172200"/>
            <a:ext cx="8595360" cy="235463"/>
          </a:xfrm>
        </p:spPr>
        <p:txBody>
          <a:bodyPr/>
          <a:lstStyle/>
          <a:p>
            <a:endParaRPr lang="en-US" dirty="0"/>
          </a:p>
        </p:txBody>
      </p:sp>
      <p:sp>
        <p:nvSpPr>
          <p:cNvPr id="2" name="Date Placeholder 1"/>
          <p:cNvSpPr>
            <a:spLocks noGrp="1"/>
          </p:cNvSpPr>
          <p:nvPr>
            <p:ph type="dt" sz="half" idx="10"/>
          </p:nvPr>
        </p:nvSpPr>
        <p:spPr/>
        <p:txBody>
          <a:bodyPr/>
          <a:lstStyle>
            <a:lvl1pPr>
              <a:defRPr>
                <a:solidFill>
                  <a:schemeClr val="tx1"/>
                </a:solidFill>
              </a:defRPr>
            </a:lvl1pPr>
          </a:lstStyle>
          <a:p>
            <a:fld id="{A9DF6EFB-3F44-496C-A842-1E0B3D3B975A}" type="datetimeFigureOut">
              <a:rPr lang="en-US" smtClean="0"/>
              <a:pPr/>
              <a:t>4/16/2018</a:t>
            </a:fld>
            <a:endParaRPr lang="en-US" dirty="0"/>
          </a:p>
        </p:txBody>
      </p:sp>
      <p:sp>
        <p:nvSpPr>
          <p:cNvPr id="4" name="Slide Number Placeholder 3"/>
          <p:cNvSpPr>
            <a:spLocks noGrp="1"/>
          </p:cNvSpPr>
          <p:nvPr>
            <p:ph type="sldNum" sz="quarter" idx="12"/>
          </p:nvPr>
        </p:nvSpPr>
        <p:spPr/>
        <p:txBody>
          <a:bodyPr/>
          <a:lstStyle>
            <a:lvl1pPr>
              <a:defRPr>
                <a:solidFill>
                  <a:schemeClr val="tx1"/>
                </a:solidFill>
              </a:defRPr>
            </a:lvl1pPr>
          </a:lstStyle>
          <a:p>
            <a:fld id="{200B2350-5261-4F5C-9DF5-EF0D264FC8D2}" type="slidenum">
              <a:rPr lang="en-US" smtClean="0"/>
              <a:pPr/>
              <a:t>‹#›</a:t>
            </a:fld>
            <a:endParaRPr lang="en-US" dirty="0"/>
          </a:p>
        </p:txBody>
      </p:sp>
      <p:pic>
        <p:nvPicPr>
          <p:cNvPr id="9" name="Picture 8"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
        <p:nvSpPr>
          <p:cNvPr id="14" name="TextBox 13"/>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40544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21637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2"/>
          <p:cNvSpPr>
            <a:spLocks noGrp="1"/>
          </p:cNvSpPr>
          <p:nvPr>
            <p:ph idx="13"/>
          </p:nvPr>
        </p:nvSpPr>
        <p:spPr>
          <a:xfrm>
            <a:off x="457200" y="3962400"/>
            <a:ext cx="8229600" cy="21637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832AD23-A511-424E-9DD2-B8CE2D237B20}" type="datetime1">
              <a:rPr lang="en-US" smtClean="0"/>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Tree>
    <p:extLst>
      <p:ext uri="{BB962C8B-B14F-4D97-AF65-F5344CB8AC3E}">
        <p14:creationId xmlns:p14="http://schemas.microsoft.com/office/powerpoint/2010/main" val="2342578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1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rgbClr val="007FA3"/>
              </a:buClr>
              <a:buSzPct val="100000"/>
              <a:defRPr/>
            </a:lvl1pPr>
            <a:lvl2pPr>
              <a:buClr>
                <a:srgbClr val="007FA3"/>
              </a:buClr>
              <a:defRPr/>
            </a:lvl2pPr>
            <a:lvl3pPr>
              <a:buClr>
                <a:srgbClr val="007FA3"/>
              </a:buClr>
              <a:defRPr/>
            </a:lvl3pPr>
            <a:lvl4pPr>
              <a:buClr>
                <a:srgbClr val="007FA3"/>
              </a:buClr>
              <a:defRPr/>
            </a:lvl4pPr>
            <a:lvl5pPr>
              <a:buClr>
                <a:srgbClr val="007FA3"/>
              </a:buClr>
              <a:defRPr/>
            </a:lvl5pPr>
            <a:lvl6pPr>
              <a:buClr>
                <a:srgbClr val="007FA3"/>
              </a:buClr>
              <a:defRPr/>
            </a:lvl6pPr>
            <a:lvl7pPr>
              <a:buClr>
                <a:srgbClr val="007FA3"/>
              </a:buClr>
              <a:defRPr/>
            </a:lvl7pPr>
            <a:lvl8pPr>
              <a:buClr>
                <a:srgbClr val="007FA3"/>
              </a:buClr>
              <a:defRPr/>
            </a:lvl8pPr>
            <a:lvl9pPr>
              <a:buClr>
                <a:srgbClr val="007FA3"/>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4"/>
          <p:cNvSpPr>
            <a:spLocks noGrp="1"/>
          </p:cNvSpPr>
          <p:nvPr>
            <p:ph type="ftr" sz="quarter" idx="11"/>
          </p:nvPr>
        </p:nvSpPr>
        <p:spPr>
          <a:xfrm>
            <a:off x="93969" y="6172200"/>
            <a:ext cx="8595360" cy="235463"/>
          </a:xfrm>
        </p:spPr>
        <p:txBody>
          <a:bodyPr/>
          <a:lstStyle/>
          <a:p>
            <a:endParaRPr lang="en-US" dirty="0"/>
          </a:p>
        </p:txBody>
      </p:sp>
      <p:sp>
        <p:nvSpPr>
          <p:cNvPr id="9" name="Date Placeholder 3"/>
          <p:cNvSpPr>
            <a:spLocks noGrp="1"/>
          </p:cNvSpPr>
          <p:nvPr>
            <p:ph type="dt" sz="half" idx="10"/>
          </p:nvPr>
        </p:nvSpPr>
        <p:spPr>
          <a:xfrm>
            <a:off x="6335713" y="113072"/>
            <a:ext cx="2133600" cy="182880"/>
          </a:xfrm>
        </p:spPr>
        <p:txBody>
          <a:bodyPr/>
          <a:lstStyle/>
          <a:p>
            <a:fld id="{A9DF6EFB-3F44-496C-A842-1E0B3D3B975A}" type="datetimeFigureOut">
              <a:rPr lang="en-US" smtClean="0"/>
              <a:pPr/>
              <a:t>4/16/2018</a:t>
            </a:fld>
            <a:endParaRPr lang="en-US" dirty="0"/>
          </a:p>
        </p:txBody>
      </p:sp>
      <p:sp>
        <p:nvSpPr>
          <p:cNvPr id="10" name="Slide Number Placeholder 5"/>
          <p:cNvSpPr>
            <a:spLocks noGrp="1"/>
          </p:cNvSpPr>
          <p:nvPr>
            <p:ph type="sldNum" sz="quarter" idx="12"/>
          </p:nvPr>
        </p:nvSpPr>
        <p:spPr>
          <a:xfrm>
            <a:off x="8469312" y="113072"/>
            <a:ext cx="551783" cy="182880"/>
          </a:xfrm>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353605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1752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57200" y="3733800"/>
            <a:ext cx="8229600" cy="1752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20133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Figure +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28600"/>
            <a:ext cx="8229600" cy="1066799"/>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5" name="Shape 55"/>
          <p:cNvSpPr txBox="1">
            <a:spLocks noGrp="1"/>
          </p:cNvSpPr>
          <p:nvPr>
            <p:ph type="body" idx="1"/>
          </p:nvPr>
        </p:nvSpPr>
        <p:spPr>
          <a:xfrm>
            <a:off x="457200" y="5368160"/>
            <a:ext cx="8229600" cy="916856"/>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8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8263026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3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73720" y="2807084"/>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4"/>
          </p:nvPr>
        </p:nvSpPr>
        <p:spPr>
          <a:xfrm>
            <a:off x="473720" y="4013968"/>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1440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73720" y="264168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4"/>
          </p:nvPr>
        </p:nvSpPr>
        <p:spPr>
          <a:xfrm>
            <a:off x="457200" y="368316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idx="15"/>
          </p:nvPr>
        </p:nvSpPr>
        <p:spPr>
          <a:xfrm>
            <a:off x="457200" y="472464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57040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5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7783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6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9279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7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3750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8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87686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9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35231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10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46053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11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76204" y="4473387"/>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92613" y="5159852"/>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56944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12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76204" y="4473387"/>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92613" y="5159852"/>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65531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tabLst>
                <a:tab pos="176213" algn="l"/>
              </a:tabLst>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a:p>
            <a:pPr lvl="1"/>
            <a:endParaRPr lang="en-IN" dirty="0" smtClean="0"/>
          </a:p>
          <a:p>
            <a:pPr lvl="2"/>
            <a:endParaRPr lang="en-IN" dirty="0" smtClean="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13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57490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14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13"/>
          <p:cNvSpPr>
            <a:spLocks noGrp="1"/>
          </p:cNvSpPr>
          <p:nvPr>
            <p:ph sz="quarter" idx="27"/>
          </p:nvPr>
        </p:nvSpPr>
        <p:spPr>
          <a:xfrm>
            <a:off x="4326230" y="5065802"/>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80660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15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13"/>
          <p:cNvSpPr>
            <a:spLocks noGrp="1"/>
          </p:cNvSpPr>
          <p:nvPr>
            <p:ph sz="quarter" idx="27"/>
          </p:nvPr>
        </p:nvSpPr>
        <p:spPr>
          <a:xfrm>
            <a:off x="4326230" y="5065802"/>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13"/>
          <p:cNvSpPr>
            <a:spLocks noGrp="1"/>
          </p:cNvSpPr>
          <p:nvPr>
            <p:ph sz="quarter" idx="28"/>
          </p:nvPr>
        </p:nvSpPr>
        <p:spPr>
          <a:xfrm>
            <a:off x="4326230" y="5504746"/>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9209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20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4/16/2018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5" name="Content Placeholder 2"/>
          <p:cNvSpPr>
            <a:spLocks noGrp="1"/>
          </p:cNvSpPr>
          <p:nvPr>
            <p:ph idx="19"/>
          </p:nvPr>
        </p:nvSpPr>
        <p:spPr>
          <a:xfrm>
            <a:off x="4790255" y="1494526"/>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790256" y="1861415"/>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790255" y="2283032"/>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2"/>
          <p:cNvSpPr>
            <a:spLocks noGrp="1"/>
          </p:cNvSpPr>
          <p:nvPr>
            <p:ph idx="26"/>
          </p:nvPr>
        </p:nvSpPr>
        <p:spPr>
          <a:xfrm>
            <a:off x="4790255" y="270554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2"/>
          <p:cNvSpPr>
            <a:spLocks noGrp="1"/>
          </p:cNvSpPr>
          <p:nvPr>
            <p:ph idx="27"/>
          </p:nvPr>
        </p:nvSpPr>
        <p:spPr>
          <a:xfrm>
            <a:off x="4790256" y="3072434"/>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idx="28"/>
          </p:nvPr>
        </p:nvSpPr>
        <p:spPr>
          <a:xfrm>
            <a:off x="4790255" y="3494051"/>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5" name="Content Placeholder 2"/>
          <p:cNvSpPr>
            <a:spLocks noGrp="1"/>
          </p:cNvSpPr>
          <p:nvPr>
            <p:ph idx="29"/>
          </p:nvPr>
        </p:nvSpPr>
        <p:spPr>
          <a:xfrm>
            <a:off x="4790255" y="3908712"/>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Content Placeholder 2"/>
          <p:cNvSpPr>
            <a:spLocks noGrp="1"/>
          </p:cNvSpPr>
          <p:nvPr>
            <p:ph idx="30"/>
          </p:nvPr>
        </p:nvSpPr>
        <p:spPr>
          <a:xfrm>
            <a:off x="4790256" y="4275601"/>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Content Placeholder 2"/>
          <p:cNvSpPr>
            <a:spLocks noGrp="1"/>
          </p:cNvSpPr>
          <p:nvPr>
            <p:ph idx="31"/>
          </p:nvPr>
        </p:nvSpPr>
        <p:spPr>
          <a:xfrm>
            <a:off x="4790255" y="4697218"/>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Content Placeholder 2"/>
          <p:cNvSpPr>
            <a:spLocks noGrp="1"/>
          </p:cNvSpPr>
          <p:nvPr>
            <p:ph idx="32"/>
          </p:nvPr>
        </p:nvSpPr>
        <p:spPr>
          <a:xfrm>
            <a:off x="4790255" y="510555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1" name="Content Placeholder 2"/>
          <p:cNvSpPr>
            <a:spLocks noGrp="1"/>
          </p:cNvSpPr>
          <p:nvPr>
            <p:ph idx="33"/>
          </p:nvPr>
        </p:nvSpPr>
        <p:spPr>
          <a:xfrm>
            <a:off x="457200" y="1494526"/>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Content Placeholder 2"/>
          <p:cNvSpPr>
            <a:spLocks noGrp="1"/>
          </p:cNvSpPr>
          <p:nvPr>
            <p:ph idx="34"/>
          </p:nvPr>
        </p:nvSpPr>
        <p:spPr>
          <a:xfrm>
            <a:off x="457201" y="1861415"/>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3" name="Content Placeholder 2"/>
          <p:cNvSpPr>
            <a:spLocks noGrp="1"/>
          </p:cNvSpPr>
          <p:nvPr>
            <p:ph idx="35"/>
          </p:nvPr>
        </p:nvSpPr>
        <p:spPr>
          <a:xfrm>
            <a:off x="457200" y="2283032"/>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4" name="Content Placeholder 2"/>
          <p:cNvSpPr>
            <a:spLocks noGrp="1"/>
          </p:cNvSpPr>
          <p:nvPr>
            <p:ph idx="36"/>
          </p:nvPr>
        </p:nvSpPr>
        <p:spPr>
          <a:xfrm>
            <a:off x="457200" y="270554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5" name="Content Placeholder 2"/>
          <p:cNvSpPr>
            <a:spLocks noGrp="1"/>
          </p:cNvSpPr>
          <p:nvPr>
            <p:ph idx="37"/>
          </p:nvPr>
        </p:nvSpPr>
        <p:spPr>
          <a:xfrm>
            <a:off x="457201" y="3072434"/>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6" name="Content Placeholder 2"/>
          <p:cNvSpPr>
            <a:spLocks noGrp="1"/>
          </p:cNvSpPr>
          <p:nvPr>
            <p:ph idx="38"/>
          </p:nvPr>
        </p:nvSpPr>
        <p:spPr>
          <a:xfrm>
            <a:off x="457200" y="3494051"/>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7" name="Content Placeholder 2"/>
          <p:cNvSpPr>
            <a:spLocks noGrp="1"/>
          </p:cNvSpPr>
          <p:nvPr>
            <p:ph idx="39"/>
          </p:nvPr>
        </p:nvSpPr>
        <p:spPr>
          <a:xfrm>
            <a:off x="457200" y="3908712"/>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Content Placeholder 2"/>
          <p:cNvSpPr>
            <a:spLocks noGrp="1"/>
          </p:cNvSpPr>
          <p:nvPr>
            <p:ph idx="40"/>
          </p:nvPr>
        </p:nvSpPr>
        <p:spPr>
          <a:xfrm>
            <a:off x="457201" y="4275601"/>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Content Placeholder 2"/>
          <p:cNvSpPr>
            <a:spLocks noGrp="1"/>
          </p:cNvSpPr>
          <p:nvPr>
            <p:ph idx="41"/>
          </p:nvPr>
        </p:nvSpPr>
        <p:spPr>
          <a:xfrm>
            <a:off x="457200" y="4697218"/>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0" name="Content Placeholder 2"/>
          <p:cNvSpPr>
            <a:spLocks noGrp="1"/>
          </p:cNvSpPr>
          <p:nvPr>
            <p:ph idx="42"/>
          </p:nvPr>
        </p:nvSpPr>
        <p:spPr>
          <a:xfrm>
            <a:off x="457200" y="510555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250161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8" name="Footer Placeholder 2"/>
          <p:cNvSpPr>
            <a:spLocks noGrp="1"/>
          </p:cNvSpPr>
          <p:nvPr>
            <p:ph type="ftr" sz="quarter" idx="11"/>
          </p:nvPr>
        </p:nvSpPr>
        <p:spPr>
          <a:xfrm>
            <a:off x="93969" y="6172200"/>
            <a:ext cx="8595360" cy="235463"/>
          </a:xfrm>
        </p:spPr>
        <p:txBody>
          <a:bodyPr/>
          <a:lstStyle/>
          <a:p>
            <a:endParaRPr lang="en-US" dirty="0"/>
          </a:p>
        </p:txBody>
      </p:sp>
      <p:sp>
        <p:nvSpPr>
          <p:cNvPr id="2" name="Date Placeholder 1"/>
          <p:cNvSpPr>
            <a:spLocks noGrp="1"/>
          </p:cNvSpPr>
          <p:nvPr>
            <p:ph type="dt" sz="half" idx="10"/>
          </p:nvPr>
        </p:nvSpPr>
        <p:spPr/>
        <p:txBody>
          <a:bodyPr/>
          <a:lstStyle>
            <a:lvl1pPr>
              <a:defRPr>
                <a:solidFill>
                  <a:schemeClr val="tx1"/>
                </a:solidFill>
              </a:defRPr>
            </a:lvl1pPr>
          </a:lstStyle>
          <a:p>
            <a:fld id="{A9DF6EFB-3F44-496C-A842-1E0B3D3B975A}" type="datetimeFigureOut">
              <a:rPr lang="en-US" smtClean="0"/>
              <a:pPr/>
              <a:t>4/16/2018</a:t>
            </a:fld>
            <a:endParaRPr lang="en-US" dirty="0"/>
          </a:p>
        </p:txBody>
      </p:sp>
      <p:sp>
        <p:nvSpPr>
          <p:cNvPr id="4" name="Slide Number Placeholder 3"/>
          <p:cNvSpPr>
            <a:spLocks noGrp="1"/>
          </p:cNvSpPr>
          <p:nvPr>
            <p:ph type="sldNum" sz="quarter" idx="12"/>
          </p:nvPr>
        </p:nvSpPr>
        <p:spPr/>
        <p:txBody>
          <a:bodyPr/>
          <a:lstStyle>
            <a:lvl1pPr>
              <a:defRPr>
                <a:solidFill>
                  <a:schemeClr val="tx1"/>
                </a:solidFill>
              </a:defRPr>
            </a:lvl1pPr>
          </a:lstStyle>
          <a:p>
            <a:fld id="{200B2350-5261-4F5C-9DF5-EF0D264FC8D2}" type="slidenum">
              <a:rPr lang="en-US" smtClean="0"/>
              <a:pPr/>
              <a:t>‹#›</a:t>
            </a:fld>
            <a:endParaRPr lang="en-US" dirty="0"/>
          </a:p>
        </p:txBody>
      </p:sp>
      <p:pic>
        <p:nvPicPr>
          <p:cNvPr id="9" name="Picture 8"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
        <p:nvSpPr>
          <p:cNvPr id="10" name="TextBox 9"/>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11159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Footer Placeholder 1"/>
          <p:cNvSpPr>
            <a:spLocks noGrp="1"/>
          </p:cNvSpPr>
          <p:nvPr>
            <p:ph type="ftr" idx="10"/>
          </p:nvPr>
        </p:nvSpPr>
        <p:spPr/>
        <p:txBody>
          <a:bodyPr/>
          <a:lstStyle/>
          <a:p>
            <a:endParaRPr lang="en-US" dirty="0"/>
          </a:p>
        </p:txBody>
      </p:sp>
      <p:sp>
        <p:nvSpPr>
          <p:cNvPr id="3" name="Date Placeholder 2"/>
          <p:cNvSpPr>
            <a:spLocks noGrp="1"/>
          </p:cNvSpPr>
          <p:nvPr>
            <p:ph type="dt" idx="1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8444815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9" name="Shape 39"/>
          <p:cNvSpPr txBox="1">
            <a:spLocks noGrp="1"/>
          </p:cNvSpPr>
          <p:nvPr>
            <p:ph type="body" idx="13"/>
          </p:nvPr>
        </p:nvSpPr>
        <p:spPr>
          <a:xfrm>
            <a:off x="474779" y="1500547"/>
            <a:ext cx="8229600" cy="20515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30688579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idx="10"/>
          </p:nvPr>
        </p:nvSpPr>
        <p:spPr/>
        <p:txBody>
          <a:bodyPr/>
          <a:lstStyle/>
          <a:p>
            <a:endParaRPr lang="en-US" dirty="0"/>
          </a:p>
        </p:txBody>
      </p:sp>
      <p:sp>
        <p:nvSpPr>
          <p:cNvPr id="3" name="Date Placeholder 2"/>
          <p:cNvSpPr>
            <a:spLocks noGrp="1"/>
          </p:cNvSpPr>
          <p:nvPr>
            <p:ph type="dt" idx="1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277095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5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1"/>
          <p:cNvSpPr txBox="1">
            <a:spLocks noGrp="1"/>
          </p:cNvSpPr>
          <p:nvPr>
            <p:ph type="body" idx="1"/>
          </p:nvPr>
        </p:nvSpPr>
        <p:spPr>
          <a:xfrm>
            <a:off x="457200" y="1600201"/>
            <a:ext cx="8229600" cy="533400"/>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p:txBody>
      </p:sp>
      <p:sp>
        <p:nvSpPr>
          <p:cNvPr id="3" name="Content Placeholder 2"/>
          <p:cNvSpPr>
            <a:spLocks noGrp="1"/>
          </p:cNvSpPr>
          <p:nvPr>
            <p:ph sz="quarter" idx="13"/>
          </p:nvPr>
        </p:nvSpPr>
        <p:spPr>
          <a:xfrm>
            <a:off x="457200" y="2278063"/>
            <a:ext cx="8229600" cy="5588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5" name="Content Placeholder 4"/>
          <p:cNvSpPr>
            <a:spLocks noGrp="1"/>
          </p:cNvSpPr>
          <p:nvPr>
            <p:ph sz="quarter" idx="14"/>
          </p:nvPr>
        </p:nvSpPr>
        <p:spPr>
          <a:xfrm>
            <a:off x="457200" y="2954338"/>
            <a:ext cx="8232775" cy="6096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7" name="Content Placeholder 6"/>
          <p:cNvSpPr>
            <a:spLocks noGrp="1"/>
          </p:cNvSpPr>
          <p:nvPr>
            <p:ph sz="quarter" idx="15"/>
          </p:nvPr>
        </p:nvSpPr>
        <p:spPr>
          <a:xfrm>
            <a:off x="457200" y="3733800"/>
            <a:ext cx="8229600" cy="5508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9" name="Content Placeholder 8"/>
          <p:cNvSpPr>
            <a:spLocks noGrp="1"/>
          </p:cNvSpPr>
          <p:nvPr>
            <p:ph sz="quarter" idx="16"/>
          </p:nvPr>
        </p:nvSpPr>
        <p:spPr>
          <a:xfrm>
            <a:off x="457200" y="4427538"/>
            <a:ext cx="8229600" cy="652462"/>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11" name="Content Placeholder 10"/>
          <p:cNvSpPr>
            <a:spLocks noGrp="1"/>
          </p:cNvSpPr>
          <p:nvPr>
            <p:ph sz="quarter" idx="17"/>
          </p:nvPr>
        </p:nvSpPr>
        <p:spPr>
          <a:xfrm>
            <a:off x="457200" y="5181600"/>
            <a:ext cx="8229600" cy="5000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Tree>
    <p:extLst>
      <p:ext uri="{BB962C8B-B14F-4D97-AF65-F5344CB8AC3E}">
        <p14:creationId xmlns:p14="http://schemas.microsoft.com/office/powerpoint/2010/main" val="3428980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5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1"/>
          <p:cNvSpPr txBox="1">
            <a:spLocks noGrp="1"/>
          </p:cNvSpPr>
          <p:nvPr>
            <p:ph type="body" idx="1"/>
          </p:nvPr>
        </p:nvSpPr>
        <p:spPr>
          <a:xfrm>
            <a:off x="457200" y="1600201"/>
            <a:ext cx="8229600" cy="533400"/>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p:txBody>
      </p:sp>
      <p:sp>
        <p:nvSpPr>
          <p:cNvPr id="3" name="Content Placeholder 2"/>
          <p:cNvSpPr>
            <a:spLocks noGrp="1"/>
          </p:cNvSpPr>
          <p:nvPr>
            <p:ph sz="quarter" idx="13"/>
          </p:nvPr>
        </p:nvSpPr>
        <p:spPr>
          <a:xfrm>
            <a:off x="457200" y="2278063"/>
            <a:ext cx="8229600" cy="5588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5" name="Content Placeholder 4"/>
          <p:cNvSpPr>
            <a:spLocks noGrp="1"/>
          </p:cNvSpPr>
          <p:nvPr>
            <p:ph sz="quarter" idx="14"/>
          </p:nvPr>
        </p:nvSpPr>
        <p:spPr>
          <a:xfrm>
            <a:off x="457200" y="2954338"/>
            <a:ext cx="8232775" cy="6096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7" name="Content Placeholder 6"/>
          <p:cNvSpPr>
            <a:spLocks noGrp="1"/>
          </p:cNvSpPr>
          <p:nvPr>
            <p:ph sz="quarter" idx="15"/>
          </p:nvPr>
        </p:nvSpPr>
        <p:spPr>
          <a:xfrm>
            <a:off x="457200" y="3733800"/>
            <a:ext cx="8229600" cy="5508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9" name="Content Placeholder 8"/>
          <p:cNvSpPr>
            <a:spLocks noGrp="1"/>
          </p:cNvSpPr>
          <p:nvPr>
            <p:ph sz="quarter" idx="16"/>
          </p:nvPr>
        </p:nvSpPr>
        <p:spPr>
          <a:xfrm>
            <a:off x="457200" y="4427538"/>
            <a:ext cx="8229600" cy="652462"/>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11" name="Content Placeholder 10"/>
          <p:cNvSpPr>
            <a:spLocks noGrp="1"/>
          </p:cNvSpPr>
          <p:nvPr>
            <p:ph sz="quarter" idx="17"/>
          </p:nvPr>
        </p:nvSpPr>
        <p:spPr>
          <a:xfrm>
            <a:off x="457200" y="5181600"/>
            <a:ext cx="8229600" cy="5000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Content Placeholder 3"/>
          <p:cNvSpPr>
            <a:spLocks noGrp="1"/>
          </p:cNvSpPr>
          <p:nvPr>
            <p:ph sz="quarter" idx="18"/>
          </p:nvPr>
        </p:nvSpPr>
        <p:spPr>
          <a:xfrm>
            <a:off x="457200" y="5811838"/>
            <a:ext cx="8229600" cy="457200"/>
          </a:xfrm>
        </p:spPr>
        <p:txBody>
          <a:bodyPr/>
          <a:lstStyle>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9"/>
          </p:nvPr>
        </p:nvSpPr>
        <p:spPr>
          <a:xfrm>
            <a:off x="3657601" y="6418263"/>
            <a:ext cx="479834" cy="2984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20"/>
          </p:nvPr>
        </p:nvSpPr>
        <p:spPr>
          <a:xfrm>
            <a:off x="5503863" y="6418263"/>
            <a:ext cx="453317"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3"/>
          <p:cNvSpPr>
            <a:spLocks noGrp="1"/>
          </p:cNvSpPr>
          <p:nvPr>
            <p:ph sz="quarter" idx="21"/>
          </p:nvPr>
        </p:nvSpPr>
        <p:spPr>
          <a:xfrm>
            <a:off x="7200900" y="6418263"/>
            <a:ext cx="576027"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22"/>
          </p:nvPr>
        </p:nvSpPr>
        <p:spPr>
          <a:xfrm flipH="1">
            <a:off x="7976101" y="6418263"/>
            <a:ext cx="778599"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4479498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Learning Objectives and Content">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txBox="1">
            <a:spLocks noGrp="1"/>
          </p:cNvSpPr>
          <p:nvPr>
            <p:ph type="body" idx="1"/>
          </p:nvPr>
        </p:nvSpPr>
        <p:spPr>
          <a:xfrm>
            <a:off x="457200" y="816429"/>
            <a:ext cx="8229600" cy="402769"/>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64" name="Shape 64"/>
          <p:cNvSpPr txBox="1">
            <a:spLocks noGrp="1"/>
          </p:cNvSpPr>
          <p:nvPr>
            <p:ph type="body" idx="2"/>
          </p:nvPr>
        </p:nvSpPr>
        <p:spPr>
          <a:xfrm>
            <a:off x="457200" y="1600200"/>
            <a:ext cx="8229600" cy="45259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65" name="Shape 65"/>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66" name="Shape 66"/>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67" name="Shape 67"/>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a:p>
        </p:txBody>
      </p:sp>
      <p:sp>
        <p:nvSpPr>
          <p:cNvPr id="71" name="Shape 7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Title Only">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7" name="Shape 7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8" name="Shape 7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37">
            <a:alphaModFix/>
          </a:blip>
          <a:srcRect/>
          <a:stretch/>
        </p:blipFill>
        <p:spPr>
          <a:xfrm>
            <a:off x="443972" y="6429709"/>
            <a:ext cx="917999" cy="279914"/>
          </a:xfrm>
          <a:prstGeom prst="rect">
            <a:avLst/>
          </a:prstGeom>
          <a:noFill/>
          <a:ln>
            <a:noFill/>
          </a:ln>
        </p:spPr>
      </p:pic>
      <p:sp>
        <p:nvSpPr>
          <p:cNvPr id="9" name="Text Placeholder 5"/>
          <p:cNvSpPr txBox="1">
            <a:spLocks/>
          </p:cNvSpPr>
          <p:nvPr userDrawn="1"/>
        </p:nvSpPr>
        <p:spPr>
          <a:xfrm>
            <a:off x="2670048" y="6449931"/>
            <a:ext cx="6089854" cy="231285"/>
          </a:xfrm>
          <a:prstGeom prst="rect">
            <a:avLst/>
          </a:prstGeom>
        </p:spPr>
        <p:txBody>
          <a:bodyPr anchor="ctr"/>
          <a:lst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r"/>
            <a:r>
              <a:rPr lang="en-US" altLang="en-US" sz="1200" dirty="0" smtClean="0">
                <a:solidFill>
                  <a:schemeClr val="tx1"/>
                </a:solidFill>
                <a:latin typeface="Verdana"/>
                <a:ea typeface="Verdana" panose="020B0604030504040204" pitchFamily="34" charset="0"/>
                <a:cs typeface="Verdana" panose="020B0604030504040204" pitchFamily="34" charset="0"/>
              </a:rPr>
              <a:t>Copyright © 2017, 2013, 2010 Pearson Education, Inc. All Rights Reserved</a:t>
            </a:r>
            <a:endParaRPr lang="en-US" altLang="en-US" sz="1200" dirty="0">
              <a:solidFill>
                <a:schemeClr val="tx1"/>
              </a:solidFill>
              <a:latin typeface="Verdana"/>
              <a:ea typeface="Verdana" panose="020B0604030504040204" pitchFamily="34" charset="0"/>
              <a:cs typeface="Verdana" panose="020B0604030504040204" pitchFamily="34" charset="0"/>
            </a:endParaRPr>
          </a:p>
        </p:txBody>
      </p:sp>
    </p:spTree>
  </p:cSld>
  <p:clrMap bg1="lt1" tx1="dk1" bg2="dk2" tx2="lt2" accent1="accent1" accent2="accent2" accent3="accent3" accent4="accent4" accent5="accent5" accent6="accent6" hlink="hlink" folHlink="folHlink"/>
  <p:sldLayoutIdLst>
    <p:sldLayoutId id="2147483665" r:id="rId1"/>
    <p:sldLayoutId id="2147483666" r:id="rId2"/>
    <p:sldLayoutId id="2147483649" r:id="rId3"/>
    <p:sldLayoutId id="2147483668" r:id="rId4"/>
    <p:sldLayoutId id="2147483669" r:id="rId5"/>
    <p:sldLayoutId id="2147483651" r:id="rId6"/>
    <p:sldLayoutId id="2147483654" r:id="rId7"/>
    <p:sldLayoutId id="2147483655" r:id="rId8"/>
    <p:sldLayoutId id="2147483656" r:id="rId9"/>
    <p:sldLayoutId id="2147483667" r:id="rId10"/>
    <p:sldLayoutId id="2147483657"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4"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4">
            <a:alphaModFix/>
          </a:blip>
          <a:srcRect/>
          <a:stretch/>
        </p:blipFill>
        <p:spPr>
          <a:xfrm>
            <a:off x="443972" y="6429709"/>
            <a:ext cx="917999" cy="279914"/>
          </a:xfrm>
          <a:prstGeom prst="rect">
            <a:avLst/>
          </a:prstGeom>
          <a:noFill/>
          <a:ln>
            <a:noFill/>
          </a:ln>
        </p:spPr>
      </p:pic>
    </p:spTree>
    <p:extLst>
      <p:ext uri="{BB962C8B-B14F-4D97-AF65-F5344CB8AC3E}">
        <p14:creationId xmlns:p14="http://schemas.microsoft.com/office/powerpoint/2010/main" val="200283969"/>
      </p:ext>
    </p:extLst>
  </p:cSld>
  <p:clrMap bg1="lt1" tx1="dk1" bg2="dk2" tx2="lt2" accent1="accent1" accent2="accent2" accent3="accent3" accent4="accent4" accent5="accent5" accent6="accent6" hlink="hlink" folHlink="folHlink"/>
  <p:sldLayoutIdLst>
    <p:sldLayoutId id="2147483664" r:id="rId1"/>
    <p:sldLayoutId id="214748369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L="255588" marR="0" lvl="0" indent="-25603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0.xml"/><Relationship Id="rId1" Type="http://schemas.openxmlformats.org/officeDocument/2006/relationships/vmlDrawing" Target="../drawings/vmlDrawing1.v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7.wmf"/></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38.wmf"/><Relationship Id="rId13"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40.wmf"/><Relationship Id="rId17" Type="http://schemas.openxmlformats.org/officeDocument/2006/relationships/oleObject" Target="../embeddings/oleObject10.bin"/><Relationship Id="rId2" Type="http://schemas.openxmlformats.org/officeDocument/2006/relationships/slideLayout" Target="../slideLayouts/slideLayout3.xml"/><Relationship Id="rId16" Type="http://schemas.openxmlformats.org/officeDocument/2006/relationships/oleObject" Target="../embeddings/oleObject9.bin"/><Relationship Id="rId1" Type="http://schemas.openxmlformats.org/officeDocument/2006/relationships/vmlDrawing" Target="../drawings/vmlDrawing2.vml"/><Relationship Id="rId6" Type="http://schemas.openxmlformats.org/officeDocument/2006/relationships/image" Target="../media/image37.wmf"/><Relationship Id="rId11" Type="http://schemas.openxmlformats.org/officeDocument/2006/relationships/oleObject" Target="../embeddings/oleObject6.bin"/><Relationship Id="rId5" Type="http://schemas.openxmlformats.org/officeDocument/2006/relationships/oleObject" Target="../embeddings/oleObject3.bin"/><Relationship Id="rId15" Type="http://schemas.openxmlformats.org/officeDocument/2006/relationships/image" Target="../media/image41.wmf"/><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5.bin"/><Relationship Id="rId14" Type="http://schemas.openxmlformats.org/officeDocument/2006/relationships/oleObject" Target="../embeddings/oleObject8.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0.xml"/><Relationship Id="rId1" Type="http://schemas.openxmlformats.org/officeDocument/2006/relationships/vmlDrawing" Target="../drawings/vmlDrawing3.vml"/><Relationship Id="rId6" Type="http://schemas.openxmlformats.org/officeDocument/2006/relationships/image" Target="../media/image60.jpg"/><Relationship Id="rId5" Type="http://schemas.openxmlformats.org/officeDocument/2006/relationships/image" Target="../media/image59.wmf"/><Relationship Id="rId4" Type="http://schemas.openxmlformats.org/officeDocument/2006/relationships/oleObject" Target="../embeddings/oleObject11.bin"/></Relationships>
</file>

<file path=ppt/slides/_rels/slide71.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86396"/>
            <a:ext cx="8363663" cy="1024714"/>
          </a:xfrm>
        </p:spPr>
        <p:txBody>
          <a:bodyPr anchor="ctr"/>
          <a:lstStyle/>
          <a:p>
            <a:pPr>
              <a:buSzPct val="100000"/>
            </a:pPr>
            <a:r>
              <a:rPr lang="en-US" altLang="en-US" dirty="0">
                <a:solidFill>
                  <a:schemeClr val="tx2"/>
                </a:solidFill>
                <a:latin typeface="Times New Roman" panose="02020603050405020304" pitchFamily="18" charset="0"/>
                <a:ea typeface="Arial"/>
                <a:cs typeface="Times New Roman" panose="02020603050405020304" pitchFamily="18" charset="0"/>
                <a:sym typeface="Arial"/>
              </a:rPr>
              <a:t>Computer Networking: A Top Down Approach</a:t>
            </a:r>
            <a:endParaRPr lang="en-US" dirty="0">
              <a:solidFill>
                <a:schemeClr val="tx2"/>
              </a:solidFill>
              <a:latin typeface="Times New Roman" panose="02020603050405020304" pitchFamily="18" charset="0"/>
              <a:ea typeface="Arial"/>
              <a:cs typeface="Times New Roman" panose="02020603050405020304" pitchFamily="18" charset="0"/>
              <a:sym typeface="Arial"/>
            </a:endParaRPr>
          </a:p>
        </p:txBody>
      </p:sp>
      <p:sp>
        <p:nvSpPr>
          <p:cNvPr id="3" name="Text Placeholder 2"/>
          <p:cNvSpPr>
            <a:spLocks noGrp="1"/>
          </p:cNvSpPr>
          <p:nvPr>
            <p:ph type="body" idx="1"/>
          </p:nvPr>
        </p:nvSpPr>
        <p:spPr>
          <a:xfrm>
            <a:off x="457200" y="1252675"/>
            <a:ext cx="8363662" cy="440017"/>
          </a:xfrm>
        </p:spPr>
        <p:txBody>
          <a:bodyPr/>
          <a:lstStyle/>
          <a:p>
            <a:r>
              <a:rPr lang="en-US" dirty="0" smtClean="0">
                <a:solidFill>
                  <a:schemeClr val="tx2"/>
                </a:solidFill>
                <a:latin typeface="+mn-lt"/>
              </a:rPr>
              <a:t>Seventh Edition</a:t>
            </a:r>
            <a:endParaRPr lang="en-US" dirty="0">
              <a:solidFill>
                <a:schemeClr val="tx2"/>
              </a:solidFill>
              <a:latin typeface="+mn-lt"/>
            </a:endParaRPr>
          </a:p>
        </p:txBody>
      </p:sp>
      <p:sp>
        <p:nvSpPr>
          <p:cNvPr id="4" name="Text Placeholder 3"/>
          <p:cNvSpPr>
            <a:spLocks noGrp="1"/>
          </p:cNvSpPr>
          <p:nvPr>
            <p:ph type="body" idx="2"/>
          </p:nvPr>
        </p:nvSpPr>
        <p:spPr>
          <a:xfrm>
            <a:off x="4876800" y="2285999"/>
            <a:ext cx="3657600" cy="739083"/>
          </a:xfrm>
        </p:spPr>
        <p:txBody>
          <a:bodyPr/>
          <a:lstStyle/>
          <a:p>
            <a:pPr lvl="0" algn="ctr"/>
            <a:r>
              <a:rPr lang="en-US" b="1" dirty="0" smtClean="0">
                <a:latin typeface="+mn-lt"/>
              </a:rPr>
              <a:t>Chapter 7</a:t>
            </a:r>
            <a:endParaRPr lang="en-US" b="1" dirty="0">
              <a:latin typeface="+mn-lt"/>
            </a:endParaRPr>
          </a:p>
        </p:txBody>
      </p:sp>
      <p:sp>
        <p:nvSpPr>
          <p:cNvPr id="5" name="Text Placeholder 4"/>
          <p:cNvSpPr>
            <a:spLocks noGrp="1"/>
          </p:cNvSpPr>
          <p:nvPr>
            <p:ph type="body" idx="3"/>
          </p:nvPr>
        </p:nvSpPr>
        <p:spPr>
          <a:xfrm>
            <a:off x="5133004" y="3114461"/>
            <a:ext cx="3203275" cy="715667"/>
          </a:xfrm>
        </p:spPr>
        <p:txBody>
          <a:bodyPr/>
          <a:lstStyle/>
          <a:p>
            <a:pPr algn="ctr" eaLnBrk="1" hangingPunct="1">
              <a:lnSpc>
                <a:spcPct val="85000"/>
              </a:lnSpc>
            </a:pPr>
            <a:r>
              <a:rPr lang="en-US" dirty="0">
                <a:solidFill>
                  <a:schemeClr val="tx1"/>
                </a:solidFill>
                <a:latin typeface="+mn-lt"/>
                <a:cs typeface="Arial" charset="0"/>
              </a:rPr>
              <a:t>Wireless </a:t>
            </a:r>
            <a:r>
              <a:rPr lang="en-US" dirty="0" smtClean="0">
                <a:solidFill>
                  <a:schemeClr val="tx1"/>
                </a:solidFill>
                <a:latin typeface="+mn-lt"/>
                <a:cs typeface="Arial" charset="0"/>
              </a:rPr>
              <a:t>and Mobile </a:t>
            </a:r>
            <a:r>
              <a:rPr lang="en-US" dirty="0">
                <a:solidFill>
                  <a:schemeClr val="tx1"/>
                </a:solidFill>
                <a:latin typeface="+mn-lt"/>
                <a:cs typeface="Arial" charset="0"/>
              </a:rPr>
              <a:t>Networks</a:t>
            </a:r>
          </a:p>
        </p:txBody>
      </p:sp>
      <p:pic>
        <p:nvPicPr>
          <p:cNvPr id="9" name="Picture 1" descr="Front Cover: Computer Networking: A Top Down Approach Seventh Edition by Kurose and Ros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2056" y="1806237"/>
            <a:ext cx="3621420" cy="45154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Text Placeholder 5"/>
          <p:cNvSpPr>
            <a:spLocks noGrp="1"/>
          </p:cNvSpPr>
          <p:nvPr>
            <p:ph type="body" idx="13"/>
          </p:nvPr>
        </p:nvSpPr>
        <p:spPr>
          <a:xfrm>
            <a:off x="2670048" y="6449931"/>
            <a:ext cx="6089854" cy="231285"/>
          </a:xfrm>
        </p:spPr>
        <p:txBody>
          <a:bodyPr anchor="ctr"/>
          <a:lstStyle/>
          <a:p>
            <a:pPr algn="r"/>
            <a:r>
              <a:rPr lang="en-US" altLang="en-US" sz="1200" dirty="0">
                <a:solidFill>
                  <a:schemeClr val="tx1"/>
                </a:solidFill>
                <a:latin typeface="Verdana"/>
                <a:ea typeface="Verdana" panose="020B0604030504040204" pitchFamily="34" charset="0"/>
                <a:cs typeface="Verdana" panose="020B0604030504040204" pitchFamily="34" charset="0"/>
              </a:rPr>
              <a:t>Copyright © </a:t>
            </a:r>
            <a:r>
              <a:rPr lang="en-US" altLang="en-US" sz="1200" dirty="0" smtClean="0">
                <a:solidFill>
                  <a:schemeClr val="tx1"/>
                </a:solidFill>
                <a:latin typeface="Verdana"/>
                <a:ea typeface="Verdana" panose="020B0604030504040204" pitchFamily="34" charset="0"/>
                <a:cs typeface="Verdana" panose="020B0604030504040204" pitchFamily="34" charset="0"/>
              </a:rPr>
              <a:t>2017, 2013, 2010 Pearson </a:t>
            </a:r>
            <a:r>
              <a:rPr lang="en-US" altLang="en-US" sz="1200" dirty="0">
                <a:solidFill>
                  <a:schemeClr val="tx1"/>
                </a:solidFill>
                <a:latin typeface="Verdana"/>
                <a:ea typeface="Verdana" panose="020B0604030504040204" pitchFamily="34" charset="0"/>
                <a:cs typeface="Verdana" panose="020B0604030504040204" pitchFamily="34" charset="0"/>
              </a:rPr>
              <a:t>Education, Inc. All Rights </a:t>
            </a:r>
            <a:r>
              <a:rPr lang="en-US" altLang="en-US" sz="1200" dirty="0" smtClean="0">
                <a:solidFill>
                  <a:schemeClr val="tx1"/>
                </a:solidFill>
                <a:latin typeface="Verdana"/>
                <a:ea typeface="Verdana" panose="020B0604030504040204" pitchFamily="34" charset="0"/>
                <a:cs typeface="Verdana" panose="020B0604030504040204" pitchFamily="34" charset="0"/>
              </a:rPr>
              <a:t>Reserved</a:t>
            </a:r>
            <a:endParaRPr lang="en-US" altLang="en-US" sz="1200" dirty="0">
              <a:solidFill>
                <a:schemeClr val="tx1"/>
              </a:solidFill>
              <a:latin typeface="Verdana"/>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404159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Wireless Network Taxonomy</a:t>
            </a:r>
          </a:p>
        </p:txBody>
      </p:sp>
      <p:graphicFrame>
        <p:nvGraphicFramePr>
          <p:cNvPr id="4" name="Table 3"/>
          <p:cNvGraphicFramePr>
            <a:graphicFrameLocks noGrp="1"/>
          </p:cNvGraphicFramePr>
          <p:nvPr>
            <p:extLst>
              <p:ext uri="{D42A27DB-BD31-4B8C-83A1-F6EECF244321}">
                <p14:modId xmlns:p14="http://schemas.microsoft.com/office/powerpoint/2010/main" val="3084714888"/>
              </p:ext>
            </p:extLst>
          </p:nvPr>
        </p:nvGraphicFramePr>
        <p:xfrm>
          <a:off x="503238" y="1773238"/>
          <a:ext cx="8183562" cy="3931920"/>
        </p:xfrm>
        <a:graphic>
          <a:graphicData uri="http://schemas.openxmlformats.org/drawingml/2006/table">
            <a:tbl>
              <a:tblPr firstRow="1" bandRow="1">
                <a:tableStyleId>{5940675A-B579-460E-94D1-54222C63F5DA}</a:tableStyleId>
              </a:tblPr>
              <a:tblGrid>
                <a:gridCol w="2481502">
                  <a:extLst>
                    <a:ext uri="{9D8B030D-6E8A-4147-A177-3AD203B41FA5}">
                      <a16:colId xmlns:a16="http://schemas.microsoft.com/office/drawing/2014/main" val="1805155715"/>
                    </a:ext>
                  </a:extLst>
                </a:gridCol>
                <a:gridCol w="2656935">
                  <a:extLst>
                    <a:ext uri="{9D8B030D-6E8A-4147-A177-3AD203B41FA5}">
                      <a16:colId xmlns:a16="http://schemas.microsoft.com/office/drawing/2014/main" val="3100772207"/>
                    </a:ext>
                  </a:extLst>
                </a:gridCol>
                <a:gridCol w="3045125">
                  <a:extLst>
                    <a:ext uri="{9D8B030D-6E8A-4147-A177-3AD203B41FA5}">
                      <a16:colId xmlns:a16="http://schemas.microsoft.com/office/drawing/2014/main" val="815831940"/>
                    </a:ext>
                  </a:extLst>
                </a:gridCol>
              </a:tblGrid>
              <a:tr h="370840">
                <a:tc>
                  <a:txBody>
                    <a:bodyPr/>
                    <a:lstStyle/>
                    <a:p>
                      <a:pPr algn="l"/>
                      <a:r>
                        <a:rPr lang="en-US" sz="2000" dirty="0" smtClean="0">
                          <a:solidFill>
                            <a:schemeClr val="bg1"/>
                          </a:solidFill>
                          <a:latin typeface="+mn-lt"/>
                        </a:rPr>
                        <a:t>Blank</a:t>
                      </a:r>
                      <a:endParaRPr lang="en-US" sz="2000" dirty="0">
                        <a:solidFill>
                          <a:schemeClr val="bg1"/>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latin typeface="+mn-lt"/>
                          <a:cs typeface="+mn-cs"/>
                        </a:rPr>
                        <a:t>Single hop</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latin typeface="+mn-lt"/>
                          <a:cs typeface="+mn-cs"/>
                        </a:rPr>
                        <a:t>Multiple hops</a:t>
                      </a:r>
                    </a:p>
                  </a:txBody>
                  <a:tcPr/>
                </a:tc>
                <a:extLst>
                  <a:ext uri="{0D108BD9-81ED-4DB2-BD59-A6C34878D82A}">
                    <a16:rowId xmlns:a16="http://schemas.microsoft.com/office/drawing/2014/main" val="1047724403"/>
                  </a:ext>
                </a:extLst>
              </a:tr>
              <a:tr h="370840">
                <a:tc>
                  <a:txBody>
                    <a:bodyPr/>
                    <a:lstStyle/>
                    <a:p>
                      <a:pPr algn="l">
                        <a:defRPr/>
                      </a:pPr>
                      <a:r>
                        <a:rPr lang="en-US" sz="2000" b="1" dirty="0" smtClean="0">
                          <a:solidFill>
                            <a:schemeClr val="tx1"/>
                          </a:solidFill>
                          <a:latin typeface="+mn-lt"/>
                          <a:cs typeface="+mn-cs"/>
                        </a:rPr>
                        <a:t>Infrastructure (e.g.,APs)</a:t>
                      </a:r>
                    </a:p>
                  </a:txBody>
                  <a:tcPr/>
                </a:tc>
                <a:tc>
                  <a:txBody>
                    <a:bodyPr/>
                    <a:lstStyle/>
                    <a:p>
                      <a:pPr algn="l">
                        <a:defRPr/>
                      </a:pPr>
                      <a:r>
                        <a:rPr lang="en-US" sz="2000" dirty="0" smtClean="0">
                          <a:solidFill>
                            <a:schemeClr val="tx1"/>
                          </a:solidFill>
                          <a:latin typeface="+mn-lt"/>
                          <a:cs typeface="+mn-cs"/>
                        </a:rPr>
                        <a:t>Host connects to </a:t>
                      </a:r>
                    </a:p>
                    <a:p>
                      <a:pPr algn="l">
                        <a:defRPr/>
                      </a:pPr>
                      <a:r>
                        <a:rPr lang="en-US" sz="2000" dirty="0" smtClean="0">
                          <a:solidFill>
                            <a:schemeClr val="tx1"/>
                          </a:solidFill>
                          <a:latin typeface="+mn-lt"/>
                          <a:cs typeface="+mn-cs"/>
                        </a:rPr>
                        <a:t>base station (WiFi, WiMAX, cellular) </a:t>
                      </a:r>
                    </a:p>
                    <a:p>
                      <a:pPr algn="l">
                        <a:defRPr/>
                      </a:pPr>
                      <a:r>
                        <a:rPr lang="en-US" sz="2000" dirty="0" smtClean="0">
                          <a:solidFill>
                            <a:schemeClr val="tx1"/>
                          </a:solidFill>
                          <a:latin typeface="+mn-lt"/>
                          <a:cs typeface="+mn-cs"/>
                        </a:rPr>
                        <a:t>which connects to </a:t>
                      </a:r>
                    </a:p>
                    <a:p>
                      <a:pPr algn="l">
                        <a:defRPr/>
                      </a:pPr>
                      <a:r>
                        <a:rPr lang="en-US" sz="2000" dirty="0" smtClean="0">
                          <a:solidFill>
                            <a:schemeClr val="tx1"/>
                          </a:solidFill>
                          <a:latin typeface="+mn-lt"/>
                          <a:cs typeface="+mn-cs"/>
                        </a:rPr>
                        <a:t>larger Internet</a:t>
                      </a:r>
                    </a:p>
                  </a:txBody>
                  <a:tcPr/>
                </a:tc>
                <a:tc>
                  <a:txBody>
                    <a:bodyPr/>
                    <a:lstStyle/>
                    <a:p>
                      <a:pPr algn="l">
                        <a:defRPr/>
                      </a:pPr>
                      <a:r>
                        <a:rPr lang="en-US" sz="2000" dirty="0" smtClean="0">
                          <a:solidFill>
                            <a:schemeClr val="tx1"/>
                          </a:solidFill>
                          <a:latin typeface="+mn-lt"/>
                          <a:cs typeface="+mn-cs"/>
                        </a:rPr>
                        <a:t>Host may have to relay through several wireless nodes to connect to larger Internet: </a:t>
                      </a:r>
                      <a:r>
                        <a:rPr lang="en-US" sz="2000" b="1" i="0" dirty="0" smtClean="0">
                          <a:solidFill>
                            <a:schemeClr val="tx1"/>
                          </a:solidFill>
                          <a:latin typeface="+mn-lt"/>
                          <a:cs typeface="+mn-cs"/>
                        </a:rPr>
                        <a:t>mesh net</a:t>
                      </a:r>
                    </a:p>
                  </a:txBody>
                  <a:tcPr/>
                </a:tc>
                <a:extLst>
                  <a:ext uri="{0D108BD9-81ED-4DB2-BD59-A6C34878D82A}">
                    <a16:rowId xmlns:a16="http://schemas.microsoft.com/office/drawing/2014/main" val="1495769604"/>
                  </a:ext>
                </a:extLst>
              </a:tr>
              <a:tr h="370840">
                <a:tc>
                  <a:txBody>
                    <a:bodyPr/>
                    <a:lstStyle/>
                    <a:p>
                      <a:pPr algn="l">
                        <a:defRPr/>
                      </a:pPr>
                      <a:r>
                        <a:rPr lang="en-US" sz="2000" b="1" dirty="0" smtClean="0">
                          <a:solidFill>
                            <a:schemeClr val="tx1"/>
                          </a:solidFill>
                          <a:latin typeface="+mn-lt"/>
                          <a:cs typeface="+mn-cs"/>
                        </a:rPr>
                        <a:t>No infrastructure</a:t>
                      </a:r>
                    </a:p>
                  </a:txBody>
                  <a:tcPr/>
                </a:tc>
                <a:tc>
                  <a:txBody>
                    <a:bodyPr/>
                    <a:lstStyle/>
                    <a:p>
                      <a:pPr algn="l">
                        <a:defRPr/>
                      </a:pPr>
                      <a:r>
                        <a:rPr lang="en-US" sz="2000" dirty="0" smtClean="0">
                          <a:solidFill>
                            <a:schemeClr val="tx1"/>
                          </a:solidFill>
                          <a:latin typeface="+mn-lt"/>
                          <a:cs typeface="+mn-cs"/>
                        </a:rPr>
                        <a:t>No base station, no</a:t>
                      </a:r>
                    </a:p>
                    <a:p>
                      <a:pPr algn="l">
                        <a:defRPr/>
                      </a:pPr>
                      <a:r>
                        <a:rPr lang="en-US" sz="2000" dirty="0" smtClean="0">
                          <a:solidFill>
                            <a:schemeClr val="tx1"/>
                          </a:solidFill>
                          <a:latin typeface="+mn-lt"/>
                          <a:cs typeface="+mn-cs"/>
                        </a:rPr>
                        <a:t>connection to larger </a:t>
                      </a:r>
                    </a:p>
                    <a:p>
                      <a:pPr algn="l">
                        <a:defRPr/>
                      </a:pPr>
                      <a:r>
                        <a:rPr lang="en-US" sz="2000" dirty="0" smtClean="0">
                          <a:solidFill>
                            <a:schemeClr val="tx1"/>
                          </a:solidFill>
                          <a:latin typeface="+mn-lt"/>
                          <a:cs typeface="+mn-cs"/>
                        </a:rPr>
                        <a:t>Internet (Bluetooth, </a:t>
                      </a:r>
                    </a:p>
                    <a:p>
                      <a:pPr algn="l">
                        <a:defRPr/>
                      </a:pPr>
                      <a:r>
                        <a:rPr lang="en-US" sz="2000" dirty="0" smtClean="0">
                          <a:solidFill>
                            <a:schemeClr val="tx1"/>
                          </a:solidFill>
                          <a:latin typeface="+mn-lt"/>
                          <a:cs typeface="+mn-cs"/>
                        </a:rPr>
                        <a:t>ad hoc nets)</a:t>
                      </a:r>
                    </a:p>
                  </a:txBody>
                  <a:tcPr/>
                </a:tc>
                <a:tc>
                  <a:txBody>
                    <a:bodyPr/>
                    <a:lstStyle/>
                    <a:p>
                      <a:pPr algn="l">
                        <a:defRPr/>
                      </a:pPr>
                      <a:r>
                        <a:rPr lang="en-US" sz="2000" dirty="0" smtClean="0">
                          <a:solidFill>
                            <a:schemeClr val="tx1"/>
                          </a:solidFill>
                          <a:latin typeface="+mn-lt"/>
                          <a:cs typeface="+mn-cs"/>
                        </a:rPr>
                        <a:t>No base station, no connection to larger </a:t>
                      </a:r>
                    </a:p>
                    <a:p>
                      <a:pPr algn="l">
                        <a:defRPr/>
                      </a:pPr>
                      <a:r>
                        <a:rPr lang="en-US" sz="2000" dirty="0" smtClean="0">
                          <a:solidFill>
                            <a:schemeClr val="tx1"/>
                          </a:solidFill>
                          <a:latin typeface="+mn-lt"/>
                          <a:cs typeface="+mn-cs"/>
                        </a:rPr>
                        <a:t>Internet. May have to relay to reach other </a:t>
                      </a:r>
                    </a:p>
                    <a:p>
                      <a:pPr algn="l">
                        <a:defRPr/>
                      </a:pPr>
                      <a:r>
                        <a:rPr lang="en-US" sz="2000" dirty="0" smtClean="0">
                          <a:solidFill>
                            <a:schemeClr val="tx1"/>
                          </a:solidFill>
                          <a:latin typeface="+mn-lt"/>
                          <a:cs typeface="+mn-cs"/>
                        </a:rPr>
                        <a:t>a given wireless node M</a:t>
                      </a:r>
                      <a:r>
                        <a:rPr lang="en-US" sz="100" dirty="0" smtClean="0">
                          <a:solidFill>
                            <a:schemeClr val="tx1"/>
                          </a:solidFill>
                          <a:latin typeface="+mn-lt"/>
                          <a:cs typeface="+mn-cs"/>
                        </a:rPr>
                        <a:t> </a:t>
                      </a:r>
                      <a:r>
                        <a:rPr lang="en-US" sz="2000" dirty="0" smtClean="0">
                          <a:solidFill>
                            <a:schemeClr val="tx1"/>
                          </a:solidFill>
                          <a:latin typeface="+mn-lt"/>
                          <a:cs typeface="+mn-cs"/>
                        </a:rPr>
                        <a:t>A</a:t>
                      </a:r>
                      <a:r>
                        <a:rPr lang="en-US" sz="100" dirty="0" smtClean="0">
                          <a:solidFill>
                            <a:schemeClr val="tx1"/>
                          </a:solidFill>
                          <a:latin typeface="+mn-lt"/>
                          <a:cs typeface="+mn-cs"/>
                        </a:rPr>
                        <a:t> </a:t>
                      </a:r>
                      <a:r>
                        <a:rPr lang="en-US" sz="2000" dirty="0" smtClean="0">
                          <a:solidFill>
                            <a:schemeClr val="tx1"/>
                          </a:solidFill>
                          <a:latin typeface="+mn-lt"/>
                          <a:cs typeface="+mn-cs"/>
                        </a:rPr>
                        <a:t>N</a:t>
                      </a:r>
                      <a:r>
                        <a:rPr lang="en-US" sz="100" dirty="0" smtClean="0">
                          <a:solidFill>
                            <a:schemeClr val="tx1"/>
                          </a:solidFill>
                          <a:latin typeface="+mn-lt"/>
                          <a:cs typeface="+mn-cs"/>
                        </a:rPr>
                        <a:t> </a:t>
                      </a:r>
                      <a:r>
                        <a:rPr lang="en-US" sz="2000" dirty="0" smtClean="0">
                          <a:solidFill>
                            <a:schemeClr val="tx1"/>
                          </a:solidFill>
                          <a:latin typeface="+mn-lt"/>
                          <a:cs typeface="+mn-cs"/>
                        </a:rPr>
                        <a:t>E</a:t>
                      </a:r>
                      <a:r>
                        <a:rPr lang="en-US" sz="100" dirty="0" smtClean="0">
                          <a:solidFill>
                            <a:schemeClr val="tx1"/>
                          </a:solidFill>
                          <a:latin typeface="+mn-lt"/>
                          <a:cs typeface="+mn-cs"/>
                        </a:rPr>
                        <a:t> </a:t>
                      </a:r>
                      <a:r>
                        <a:rPr lang="en-US" sz="2000" dirty="0" smtClean="0">
                          <a:solidFill>
                            <a:schemeClr val="tx1"/>
                          </a:solidFill>
                          <a:latin typeface="+mn-lt"/>
                          <a:cs typeface="+mn-cs"/>
                        </a:rPr>
                        <a:t>T, V</a:t>
                      </a:r>
                      <a:r>
                        <a:rPr lang="en-US" sz="100" dirty="0" smtClean="0">
                          <a:solidFill>
                            <a:schemeClr val="tx1"/>
                          </a:solidFill>
                          <a:latin typeface="+mn-lt"/>
                          <a:cs typeface="+mn-cs"/>
                        </a:rPr>
                        <a:t> </a:t>
                      </a:r>
                      <a:r>
                        <a:rPr lang="en-US" sz="2000" dirty="0" smtClean="0">
                          <a:solidFill>
                            <a:schemeClr val="tx1"/>
                          </a:solidFill>
                          <a:latin typeface="+mn-lt"/>
                          <a:cs typeface="+mn-cs"/>
                        </a:rPr>
                        <a:t>A</a:t>
                      </a:r>
                      <a:r>
                        <a:rPr lang="en-US" sz="100" dirty="0" smtClean="0">
                          <a:solidFill>
                            <a:schemeClr val="tx1"/>
                          </a:solidFill>
                          <a:latin typeface="+mn-lt"/>
                          <a:cs typeface="+mn-cs"/>
                        </a:rPr>
                        <a:t> </a:t>
                      </a:r>
                      <a:r>
                        <a:rPr lang="en-US" sz="2000" dirty="0" smtClean="0">
                          <a:solidFill>
                            <a:schemeClr val="tx1"/>
                          </a:solidFill>
                          <a:latin typeface="+mn-lt"/>
                          <a:cs typeface="+mn-cs"/>
                        </a:rPr>
                        <a:t>N</a:t>
                      </a:r>
                      <a:r>
                        <a:rPr lang="en-US" sz="100" dirty="0" smtClean="0">
                          <a:solidFill>
                            <a:schemeClr val="tx1"/>
                          </a:solidFill>
                          <a:latin typeface="+mn-lt"/>
                          <a:cs typeface="+mn-cs"/>
                        </a:rPr>
                        <a:t> </a:t>
                      </a:r>
                      <a:r>
                        <a:rPr lang="en-US" sz="2000" dirty="0" smtClean="0">
                          <a:solidFill>
                            <a:schemeClr val="tx1"/>
                          </a:solidFill>
                          <a:latin typeface="+mn-lt"/>
                          <a:cs typeface="+mn-cs"/>
                        </a:rPr>
                        <a:t>E</a:t>
                      </a:r>
                      <a:r>
                        <a:rPr lang="en-US" sz="100" dirty="0" smtClean="0">
                          <a:solidFill>
                            <a:schemeClr val="tx1"/>
                          </a:solidFill>
                          <a:latin typeface="+mn-lt"/>
                          <a:cs typeface="+mn-cs"/>
                        </a:rPr>
                        <a:t> </a:t>
                      </a:r>
                      <a:r>
                        <a:rPr lang="en-US" sz="2000" dirty="0" smtClean="0">
                          <a:solidFill>
                            <a:schemeClr val="tx1"/>
                          </a:solidFill>
                          <a:latin typeface="+mn-lt"/>
                          <a:cs typeface="+mn-cs"/>
                        </a:rPr>
                        <a:t>T</a:t>
                      </a:r>
                      <a:endParaRPr lang="en-US" sz="2000" i="1" dirty="0" smtClean="0">
                        <a:solidFill>
                          <a:schemeClr val="tx1"/>
                        </a:solidFill>
                        <a:latin typeface="+mn-lt"/>
                        <a:cs typeface="+mn-cs"/>
                      </a:endParaRPr>
                    </a:p>
                  </a:txBody>
                  <a:tcPr/>
                </a:tc>
                <a:extLst>
                  <a:ext uri="{0D108BD9-81ED-4DB2-BD59-A6C34878D82A}">
                    <a16:rowId xmlns:a16="http://schemas.microsoft.com/office/drawing/2014/main" val="794450953"/>
                  </a:ext>
                </a:extLst>
              </a:tr>
            </a:tbl>
          </a:graphicData>
        </a:graphic>
      </p:graphicFrame>
    </p:spTree>
    <p:extLst>
      <p:ext uri="{BB962C8B-B14F-4D97-AF65-F5344CB8AC3E}">
        <p14:creationId xmlns:p14="http://schemas.microsoft.com/office/powerpoint/2010/main" val="22078370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Learning Objectives </a:t>
            </a:r>
            <a:r>
              <a:rPr lang="en-US" sz="2000" b="0" dirty="0" smtClean="0">
                <a:latin typeface="Times New Roman" panose="02020603050405020304" pitchFamily="18" charset="0"/>
                <a:cs typeface="Times New Roman" panose="02020603050405020304" pitchFamily="18" charset="0"/>
              </a:rPr>
              <a:t>(2 of 6)</a:t>
            </a:r>
            <a:endParaRPr lang="en-US" sz="2000" b="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4267200" cy="4404360"/>
          </a:xfrm>
        </p:spPr>
        <p:txBody>
          <a:bodyPr/>
          <a:lstStyle/>
          <a:p>
            <a:pPr marL="0" indent="0">
              <a:buFont typeface="Wingdings" charset="0"/>
              <a:buNone/>
              <a:defRPr/>
            </a:pPr>
            <a:r>
              <a:rPr lang="en-US" sz="2000" b="1" dirty="0">
                <a:solidFill>
                  <a:schemeClr val="tx2"/>
                </a:solidFill>
                <a:latin typeface="+mn-lt"/>
              </a:rPr>
              <a:t>7.1</a:t>
            </a:r>
            <a:r>
              <a:rPr lang="en-US" sz="2000" b="1" dirty="0">
                <a:solidFill>
                  <a:schemeClr val="tx1"/>
                </a:solidFill>
                <a:latin typeface="+mn-lt"/>
              </a:rPr>
              <a:t> </a:t>
            </a:r>
            <a:r>
              <a:rPr lang="en-US" sz="2000" dirty="0" smtClean="0">
                <a:solidFill>
                  <a:schemeClr val="tx1"/>
                </a:solidFill>
                <a:latin typeface="+mn-lt"/>
              </a:rPr>
              <a:t>Introduction</a:t>
            </a:r>
            <a:endParaRPr lang="en-US" sz="2000" dirty="0">
              <a:solidFill>
                <a:schemeClr val="tx1"/>
              </a:solidFill>
              <a:latin typeface="+mn-lt"/>
            </a:endParaRPr>
          </a:p>
          <a:p>
            <a:pPr marL="0" indent="0">
              <a:buFont typeface="Wingdings" charset="0"/>
              <a:buNone/>
              <a:defRPr/>
            </a:pPr>
            <a:r>
              <a:rPr lang="en-US" sz="2000" b="1" dirty="0">
                <a:solidFill>
                  <a:schemeClr val="tx1"/>
                </a:solidFill>
                <a:latin typeface="+mn-lt"/>
              </a:rPr>
              <a:t>Wireless</a:t>
            </a:r>
          </a:p>
          <a:p>
            <a:pPr marL="0" indent="0">
              <a:buFont typeface="Wingdings" charset="0"/>
              <a:buNone/>
              <a:defRPr/>
            </a:pPr>
            <a:r>
              <a:rPr lang="en-US" sz="2000" b="1" dirty="0">
                <a:solidFill>
                  <a:schemeClr val="tx2"/>
                </a:solidFill>
                <a:latin typeface="+mn-lt"/>
              </a:rPr>
              <a:t>7.2</a:t>
            </a:r>
            <a:r>
              <a:rPr lang="en-US" sz="2000" b="1" dirty="0">
                <a:solidFill>
                  <a:srgbClr val="0000FF"/>
                </a:solidFill>
                <a:latin typeface="+mn-lt"/>
              </a:rPr>
              <a:t> </a:t>
            </a:r>
            <a:r>
              <a:rPr lang="en-US" sz="2000" b="1" dirty="0">
                <a:latin typeface="+mn-lt"/>
              </a:rPr>
              <a:t>Wireless </a:t>
            </a:r>
            <a:r>
              <a:rPr lang="en-US" sz="2000" b="1" dirty="0" smtClean="0">
                <a:latin typeface="+mn-lt"/>
              </a:rPr>
              <a:t>links, characteristics</a:t>
            </a:r>
            <a:endParaRPr lang="en-US" sz="2000" b="1" dirty="0">
              <a:latin typeface="+mn-lt"/>
            </a:endParaRPr>
          </a:p>
          <a:p>
            <a:pPr lvl="1">
              <a:defRPr/>
            </a:pPr>
            <a:r>
              <a:rPr lang="en-US" sz="2000" b="1" dirty="0" smtClean="0">
                <a:latin typeface="+mn-lt"/>
              </a:rPr>
              <a:t>C</a:t>
            </a:r>
            <a:r>
              <a:rPr lang="en-US" sz="100" b="1" dirty="0" smtClean="0">
                <a:latin typeface="+mn-lt"/>
              </a:rPr>
              <a:t> </a:t>
            </a:r>
            <a:r>
              <a:rPr lang="en-US" sz="2000" b="1" dirty="0" smtClean="0">
                <a:latin typeface="+mn-lt"/>
              </a:rPr>
              <a:t>D</a:t>
            </a:r>
            <a:r>
              <a:rPr lang="en-US" sz="100" b="1" dirty="0" smtClean="0">
                <a:latin typeface="+mn-lt"/>
              </a:rPr>
              <a:t> </a:t>
            </a:r>
            <a:r>
              <a:rPr lang="en-US" sz="2000" b="1" dirty="0" smtClean="0">
                <a:latin typeface="+mn-lt"/>
              </a:rPr>
              <a:t>M</a:t>
            </a:r>
            <a:r>
              <a:rPr lang="en-US" sz="100" b="1" dirty="0" smtClean="0">
                <a:latin typeface="+mn-lt"/>
              </a:rPr>
              <a:t> </a:t>
            </a:r>
            <a:r>
              <a:rPr lang="en-US" sz="2000" b="1" dirty="0" smtClean="0">
                <a:latin typeface="+mn-lt"/>
              </a:rPr>
              <a:t>A</a:t>
            </a:r>
            <a:endParaRPr lang="en-US" sz="2000" b="1" dirty="0">
              <a:latin typeface="+mn-lt"/>
            </a:endParaRPr>
          </a:p>
          <a:p>
            <a:pPr marL="0" indent="0">
              <a:buFont typeface="Wingdings" charset="0"/>
              <a:buNone/>
              <a:defRPr/>
            </a:pPr>
            <a:r>
              <a:rPr lang="en-US" sz="2000" b="1" dirty="0" smtClean="0">
                <a:solidFill>
                  <a:schemeClr val="tx2"/>
                </a:solidFill>
                <a:latin typeface="+mn-lt"/>
              </a:rPr>
              <a:t>7.3</a:t>
            </a:r>
            <a:r>
              <a:rPr lang="en-US" sz="2000" dirty="0" smtClean="0">
                <a:solidFill>
                  <a:srgbClr val="000099"/>
                </a:solidFill>
                <a:latin typeface="+mn-lt"/>
              </a:rPr>
              <a:t> </a:t>
            </a:r>
            <a:r>
              <a:rPr lang="en-US" sz="2000" dirty="0" smtClean="0">
                <a:latin typeface="+mn-lt"/>
              </a:rPr>
              <a:t>I</a:t>
            </a:r>
            <a:r>
              <a:rPr lang="en-US" sz="100" dirty="0" smtClean="0">
                <a:latin typeface="+mn-lt"/>
              </a:rPr>
              <a:t> </a:t>
            </a:r>
            <a:r>
              <a:rPr lang="en-US" sz="2000" dirty="0" smtClean="0">
                <a:latin typeface="+mn-lt"/>
              </a:rPr>
              <a:t>E</a:t>
            </a:r>
            <a:r>
              <a:rPr lang="en-US" sz="100" dirty="0" smtClean="0">
                <a:latin typeface="+mn-lt"/>
              </a:rPr>
              <a:t> </a:t>
            </a:r>
            <a:r>
              <a:rPr lang="en-US" sz="2000" dirty="0" smtClean="0">
                <a:latin typeface="+mn-lt"/>
              </a:rPr>
              <a:t>E</a:t>
            </a:r>
            <a:r>
              <a:rPr lang="en-US" sz="100" dirty="0" smtClean="0">
                <a:latin typeface="+mn-lt"/>
              </a:rPr>
              <a:t> </a:t>
            </a:r>
            <a:r>
              <a:rPr lang="en-US" sz="2000" dirty="0" smtClean="0">
                <a:latin typeface="+mn-lt"/>
              </a:rPr>
              <a:t>E </a:t>
            </a:r>
            <a:r>
              <a:rPr lang="en-US" sz="2000" dirty="0">
                <a:latin typeface="+mn-lt"/>
              </a:rPr>
              <a:t>802.11 wireless LANs </a:t>
            </a:r>
            <a:r>
              <a:rPr lang="en-US" sz="2000" dirty="0" smtClean="0">
                <a:latin typeface="+mn-lt"/>
              </a:rPr>
              <a:t>(</a:t>
            </a:r>
            <a:r>
              <a:rPr lang="en-US" altLang="ja-JP" sz="2000" dirty="0" smtClean="0">
                <a:latin typeface="+mn-lt"/>
              </a:rPr>
              <a:t>“</a:t>
            </a:r>
            <a:r>
              <a:rPr lang="en-US" sz="2000" dirty="0" smtClean="0">
                <a:latin typeface="+mn-lt"/>
              </a:rPr>
              <a:t>Wi-Fi</a:t>
            </a:r>
            <a:r>
              <a:rPr lang="en-US" altLang="ja-JP" sz="2000" dirty="0" smtClean="0">
                <a:latin typeface="+mn-lt"/>
              </a:rPr>
              <a:t>”</a:t>
            </a:r>
            <a:r>
              <a:rPr lang="en-US" sz="2000" dirty="0" smtClean="0">
                <a:latin typeface="+mn-lt"/>
              </a:rPr>
              <a:t>)</a:t>
            </a:r>
            <a:endParaRPr lang="en-US" sz="2000" dirty="0">
              <a:latin typeface="+mn-lt"/>
            </a:endParaRPr>
          </a:p>
          <a:p>
            <a:pPr marL="0" indent="0">
              <a:buFont typeface="Wingdings" charset="0"/>
              <a:buNone/>
              <a:defRPr/>
            </a:pPr>
            <a:r>
              <a:rPr lang="en-US" sz="2000" b="1" dirty="0" smtClean="0">
                <a:solidFill>
                  <a:schemeClr val="tx2"/>
                </a:solidFill>
                <a:latin typeface="+mn-lt"/>
              </a:rPr>
              <a:t>7.4</a:t>
            </a:r>
            <a:r>
              <a:rPr lang="en-US" sz="2000" dirty="0" smtClean="0">
                <a:solidFill>
                  <a:srgbClr val="FF0000"/>
                </a:solidFill>
                <a:latin typeface="+mn-lt"/>
              </a:rPr>
              <a:t> </a:t>
            </a:r>
            <a:r>
              <a:rPr lang="en-US" sz="2000" dirty="0">
                <a:latin typeface="+mn-lt"/>
              </a:rPr>
              <a:t>Cellular Internet </a:t>
            </a:r>
            <a:r>
              <a:rPr lang="en-US" sz="2000" dirty="0" smtClean="0">
                <a:latin typeface="+mn-lt"/>
              </a:rPr>
              <a:t>Access</a:t>
            </a:r>
          </a:p>
          <a:p>
            <a:pPr marL="741600" indent="-284400">
              <a:spcBef>
                <a:spcPts val="600"/>
              </a:spcBef>
              <a:buFont typeface="Verdana" panose="020B0604030504040204" pitchFamily="34" charset="0"/>
              <a:buChar char="–"/>
              <a:defRPr/>
            </a:pPr>
            <a:r>
              <a:rPr lang="en-US" sz="2000" dirty="0" smtClean="0">
                <a:latin typeface="+mn-lt"/>
              </a:rPr>
              <a:t>architecture</a:t>
            </a:r>
            <a:endParaRPr lang="en-US" sz="2000" dirty="0">
              <a:latin typeface="+mn-lt"/>
            </a:endParaRPr>
          </a:p>
          <a:p>
            <a:pPr marL="741600" lvl="1" indent="-284400">
              <a:buFont typeface="Verdana" panose="020B0604030504040204" pitchFamily="34" charset="0"/>
              <a:buChar char="–"/>
              <a:defRPr/>
            </a:pPr>
            <a:r>
              <a:rPr lang="en-US" sz="2000" dirty="0">
                <a:latin typeface="+mn-lt"/>
              </a:rPr>
              <a:t>standards (e.g., 3G, </a:t>
            </a:r>
            <a:r>
              <a:rPr lang="en-US" sz="2000" dirty="0" smtClean="0">
                <a:latin typeface="+mn-lt"/>
              </a:rPr>
              <a:t>L</a:t>
            </a:r>
            <a:r>
              <a:rPr lang="en-US" sz="100" dirty="0" smtClean="0">
                <a:latin typeface="+mn-lt"/>
              </a:rPr>
              <a:t> </a:t>
            </a:r>
            <a:r>
              <a:rPr lang="en-US" sz="2000" dirty="0" smtClean="0">
                <a:latin typeface="+mn-lt"/>
              </a:rPr>
              <a:t>T</a:t>
            </a:r>
            <a:r>
              <a:rPr lang="en-US" sz="100" dirty="0" smtClean="0">
                <a:latin typeface="+mn-lt"/>
              </a:rPr>
              <a:t> </a:t>
            </a:r>
            <a:r>
              <a:rPr lang="en-US" sz="2000" dirty="0" smtClean="0">
                <a:latin typeface="+mn-lt"/>
              </a:rPr>
              <a:t>E)</a:t>
            </a:r>
          </a:p>
        </p:txBody>
      </p:sp>
      <p:sp>
        <p:nvSpPr>
          <p:cNvPr id="4" name="Text Placeholder 3"/>
          <p:cNvSpPr>
            <a:spLocks noGrp="1"/>
          </p:cNvSpPr>
          <p:nvPr>
            <p:ph type="body" idx="2"/>
          </p:nvPr>
        </p:nvSpPr>
        <p:spPr>
          <a:xfrm>
            <a:off x="4871720" y="1600200"/>
            <a:ext cx="3723640" cy="4404360"/>
          </a:xfrm>
        </p:spPr>
        <p:txBody>
          <a:bodyPr/>
          <a:lstStyle/>
          <a:p>
            <a:pPr marL="0" indent="0">
              <a:buFont typeface="Wingdings" pitchFamily="2" charset="2"/>
              <a:buNone/>
              <a:defRPr/>
            </a:pPr>
            <a:r>
              <a:rPr lang="en-US" sz="2000" b="1" dirty="0">
                <a:solidFill>
                  <a:schemeClr val="tx1"/>
                </a:solidFill>
                <a:latin typeface="+mn-lt"/>
              </a:rPr>
              <a:t>Mobility</a:t>
            </a:r>
          </a:p>
          <a:p>
            <a:pPr marL="0" indent="0">
              <a:buFont typeface="Wingdings" pitchFamily="2" charset="2"/>
              <a:buNone/>
              <a:defRPr/>
            </a:pPr>
            <a:r>
              <a:rPr lang="en-US" sz="2000" b="1" dirty="0">
                <a:solidFill>
                  <a:schemeClr val="tx2"/>
                </a:solidFill>
                <a:latin typeface="+mn-lt"/>
              </a:rPr>
              <a:t>7.5</a:t>
            </a:r>
            <a:r>
              <a:rPr lang="en-US" sz="2000" dirty="0">
                <a:latin typeface="+mn-lt"/>
              </a:rPr>
              <a:t> Principles: addressing and routing to mobile users</a:t>
            </a:r>
          </a:p>
          <a:p>
            <a:pPr marL="0" indent="0">
              <a:buFont typeface="Wingdings" pitchFamily="2" charset="2"/>
              <a:buNone/>
              <a:defRPr/>
            </a:pPr>
            <a:r>
              <a:rPr lang="en-US" sz="2000" b="1" dirty="0">
                <a:solidFill>
                  <a:schemeClr val="tx2"/>
                </a:solidFill>
                <a:latin typeface="+mn-lt"/>
              </a:rPr>
              <a:t>7.6</a:t>
            </a:r>
            <a:r>
              <a:rPr lang="en-US" sz="2000" dirty="0">
                <a:latin typeface="+mn-lt"/>
              </a:rPr>
              <a:t> Mobile </a:t>
            </a:r>
            <a:r>
              <a:rPr lang="en-US" sz="2000" dirty="0" smtClean="0">
                <a:latin typeface="+mn-lt"/>
              </a:rPr>
              <a:t>I</a:t>
            </a:r>
            <a:r>
              <a:rPr lang="en-US" sz="100" dirty="0" smtClean="0">
                <a:latin typeface="+mn-lt"/>
              </a:rPr>
              <a:t> </a:t>
            </a:r>
            <a:r>
              <a:rPr lang="en-US" sz="2000" dirty="0" smtClean="0">
                <a:latin typeface="+mn-lt"/>
              </a:rPr>
              <a:t>P</a:t>
            </a:r>
            <a:endParaRPr lang="en-US" sz="2000" dirty="0">
              <a:latin typeface="+mn-lt"/>
            </a:endParaRPr>
          </a:p>
          <a:p>
            <a:pPr marL="0" indent="0">
              <a:buFont typeface="Wingdings" pitchFamily="2" charset="2"/>
              <a:buNone/>
              <a:defRPr/>
            </a:pPr>
            <a:r>
              <a:rPr lang="en-US" sz="2000" b="1" dirty="0">
                <a:solidFill>
                  <a:schemeClr val="tx2"/>
                </a:solidFill>
                <a:latin typeface="+mn-lt"/>
              </a:rPr>
              <a:t>7.7</a:t>
            </a:r>
            <a:r>
              <a:rPr lang="en-US" sz="2000" dirty="0">
                <a:latin typeface="+mn-lt"/>
              </a:rPr>
              <a:t> Handling mobility in cellular networks</a:t>
            </a:r>
          </a:p>
          <a:p>
            <a:pPr marL="0" indent="0">
              <a:buFont typeface="Wingdings" pitchFamily="2" charset="2"/>
              <a:buNone/>
              <a:defRPr/>
            </a:pPr>
            <a:r>
              <a:rPr lang="en-US" sz="2000" b="1" dirty="0">
                <a:solidFill>
                  <a:schemeClr val="tx2"/>
                </a:solidFill>
                <a:latin typeface="+mn-lt"/>
              </a:rPr>
              <a:t>7.8</a:t>
            </a:r>
            <a:r>
              <a:rPr lang="en-US" sz="2000" dirty="0">
                <a:latin typeface="+mn-lt"/>
              </a:rPr>
              <a:t> Mobility and higher-layer </a:t>
            </a:r>
            <a:r>
              <a:rPr lang="en-US" sz="2000" dirty="0" smtClean="0">
                <a:latin typeface="+mn-lt"/>
              </a:rPr>
              <a:t>protocols</a:t>
            </a:r>
            <a:endParaRPr lang="en-US" sz="2000" dirty="0">
              <a:latin typeface="+mn-lt"/>
            </a:endParaRPr>
          </a:p>
        </p:txBody>
      </p:sp>
    </p:spTree>
    <p:extLst>
      <p:ext uri="{BB962C8B-B14F-4D97-AF65-F5344CB8AC3E}">
        <p14:creationId xmlns:p14="http://schemas.microsoft.com/office/powerpoint/2010/main" val="18789035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Wireless Link </a:t>
            </a:r>
            <a:r>
              <a:rPr lang="en-US" dirty="0" smtClean="0">
                <a:latin typeface="Times New Roman" panose="02020603050405020304" pitchFamily="18" charset="0"/>
                <a:cs typeface="Times New Roman" panose="02020603050405020304" pitchFamily="18" charset="0"/>
              </a:rPr>
              <a:t>Characteristics </a:t>
            </a:r>
            <a:r>
              <a:rPr lang="en-US" sz="2000" b="0" dirty="0" smtClean="0">
                <a:latin typeface="Times New Roman" panose="02020603050405020304" pitchFamily="18" charset="0"/>
                <a:cs typeface="Times New Roman" panose="02020603050405020304" pitchFamily="18" charset="0"/>
              </a:rPr>
              <a:t>(1 of 2)</a:t>
            </a:r>
            <a:endParaRPr lang="en-US" sz="2000" b="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8229600" cy="3618781"/>
          </a:xfrm>
        </p:spPr>
        <p:txBody>
          <a:bodyPr/>
          <a:lstStyle/>
          <a:p>
            <a:pPr marL="0" indent="0">
              <a:buFont typeface="Wingdings" charset="0"/>
              <a:buNone/>
              <a:defRPr/>
            </a:pPr>
            <a:r>
              <a:rPr lang="en-US" sz="2400" b="1" dirty="0" smtClean="0">
                <a:solidFill>
                  <a:schemeClr val="tx1"/>
                </a:solidFill>
                <a:latin typeface="+mn-lt"/>
              </a:rPr>
              <a:t>Important</a:t>
            </a:r>
            <a:r>
              <a:rPr lang="en-US" sz="2400" i="1" dirty="0" smtClean="0">
                <a:solidFill>
                  <a:srgbClr val="C00000"/>
                </a:solidFill>
                <a:latin typeface="+mn-lt"/>
              </a:rPr>
              <a:t> </a:t>
            </a:r>
            <a:r>
              <a:rPr lang="en-US" sz="2400" dirty="0">
                <a:latin typeface="+mn-lt"/>
              </a:rPr>
              <a:t>differences from wired link </a:t>
            </a:r>
            <a:r>
              <a:rPr lang="en-US" sz="2400" dirty="0" smtClean="0">
                <a:latin typeface="+mn-lt"/>
              </a:rPr>
              <a:t>….</a:t>
            </a:r>
            <a:endParaRPr lang="en-US" sz="2400" dirty="0">
              <a:latin typeface="+mn-lt"/>
            </a:endParaRPr>
          </a:p>
          <a:p>
            <a:pPr marL="255600" lvl="1" indent="-255600">
              <a:spcBef>
                <a:spcPts val="1500"/>
              </a:spcBef>
              <a:buFont typeface="Arial" panose="020B0604020202020204" pitchFamily="34" charset="0"/>
              <a:buChar char="•"/>
              <a:defRPr/>
            </a:pPr>
            <a:r>
              <a:rPr lang="en-US" sz="2400" b="1" dirty="0" smtClean="0">
                <a:solidFill>
                  <a:schemeClr val="tx1"/>
                </a:solidFill>
                <a:latin typeface="+mn-lt"/>
              </a:rPr>
              <a:t>Decreased </a:t>
            </a:r>
            <a:r>
              <a:rPr lang="en-US" sz="2400" b="1" dirty="0">
                <a:solidFill>
                  <a:schemeClr val="tx1"/>
                </a:solidFill>
                <a:latin typeface="+mn-lt"/>
              </a:rPr>
              <a:t>signal strength</a:t>
            </a:r>
            <a:r>
              <a:rPr lang="en-US" sz="2400" dirty="0">
                <a:solidFill>
                  <a:schemeClr val="tx1"/>
                </a:solidFill>
                <a:latin typeface="+mn-lt"/>
              </a:rPr>
              <a:t>: </a:t>
            </a:r>
            <a:r>
              <a:rPr lang="en-US" sz="2400" dirty="0">
                <a:latin typeface="+mn-lt"/>
              </a:rPr>
              <a:t>radio signal attenuates as it propagates through matter (path loss)</a:t>
            </a:r>
          </a:p>
          <a:p>
            <a:pPr marL="255600" lvl="1" indent="-255600">
              <a:spcBef>
                <a:spcPts val="1500"/>
              </a:spcBef>
              <a:buFont typeface="Arial" panose="020B0604020202020204" pitchFamily="34" charset="0"/>
              <a:buChar char="•"/>
              <a:defRPr/>
            </a:pPr>
            <a:r>
              <a:rPr lang="en-US" sz="2400" b="1" dirty="0" smtClean="0">
                <a:solidFill>
                  <a:schemeClr val="tx1"/>
                </a:solidFill>
                <a:latin typeface="+mn-lt"/>
              </a:rPr>
              <a:t>Interference </a:t>
            </a:r>
            <a:r>
              <a:rPr lang="en-US" sz="2400" b="1" dirty="0">
                <a:solidFill>
                  <a:schemeClr val="tx1"/>
                </a:solidFill>
                <a:latin typeface="+mn-lt"/>
              </a:rPr>
              <a:t>from other sources: </a:t>
            </a:r>
            <a:r>
              <a:rPr lang="en-US" sz="2400" dirty="0">
                <a:latin typeface="+mn-lt"/>
              </a:rPr>
              <a:t>standardized wireless network frequencies (e.g., 2.4 </a:t>
            </a:r>
            <a:r>
              <a:rPr lang="en-US" sz="2400" dirty="0" smtClean="0">
                <a:latin typeface="+mn-lt"/>
              </a:rPr>
              <a:t>G</a:t>
            </a:r>
            <a:r>
              <a:rPr lang="en-US" sz="100" dirty="0" smtClean="0">
                <a:solidFill>
                  <a:schemeClr val="bg1"/>
                </a:solidFill>
                <a:latin typeface="+mn-lt"/>
              </a:rPr>
              <a:t>iga</a:t>
            </a:r>
            <a:r>
              <a:rPr lang="en-US" sz="2400" dirty="0" smtClean="0">
                <a:latin typeface="+mn-lt"/>
              </a:rPr>
              <a:t>H</a:t>
            </a:r>
            <a:r>
              <a:rPr lang="en-US" sz="100" dirty="0" smtClean="0">
                <a:solidFill>
                  <a:schemeClr val="bg1"/>
                </a:solidFill>
                <a:latin typeface="+mn-lt"/>
              </a:rPr>
              <a:t>ert</a:t>
            </a:r>
            <a:r>
              <a:rPr lang="en-US" sz="2400" dirty="0" smtClean="0">
                <a:latin typeface="+mn-lt"/>
              </a:rPr>
              <a:t>z</a:t>
            </a:r>
            <a:r>
              <a:rPr lang="en-US" sz="2400" dirty="0">
                <a:latin typeface="+mn-lt"/>
              </a:rPr>
              <a:t>) shared by other devices (e.g., phone); devices (motors) interfere as well</a:t>
            </a:r>
          </a:p>
          <a:p>
            <a:pPr marL="255600" lvl="1" indent="-255600">
              <a:spcBef>
                <a:spcPts val="1500"/>
              </a:spcBef>
              <a:buFont typeface="Arial" panose="020B0604020202020204" pitchFamily="34" charset="0"/>
              <a:buChar char="•"/>
              <a:defRPr/>
            </a:pPr>
            <a:r>
              <a:rPr lang="en-US" sz="2400" b="1" dirty="0" smtClean="0">
                <a:solidFill>
                  <a:schemeClr val="tx1"/>
                </a:solidFill>
                <a:latin typeface="+mn-lt"/>
              </a:rPr>
              <a:t>Multipath </a:t>
            </a:r>
            <a:r>
              <a:rPr lang="en-US" sz="2400" b="1" dirty="0">
                <a:solidFill>
                  <a:schemeClr val="tx1"/>
                </a:solidFill>
                <a:latin typeface="+mn-lt"/>
              </a:rPr>
              <a:t>propagation: </a:t>
            </a:r>
            <a:r>
              <a:rPr lang="en-US" sz="2400" dirty="0">
                <a:latin typeface="+mn-lt"/>
              </a:rPr>
              <a:t>radio signal reflects off objects ground, arriving ad destination at slightly different </a:t>
            </a:r>
            <a:r>
              <a:rPr lang="en-US" sz="2400" dirty="0" smtClean="0">
                <a:latin typeface="+mn-lt"/>
              </a:rPr>
              <a:t>times</a:t>
            </a:r>
          </a:p>
        </p:txBody>
      </p:sp>
      <p:sp>
        <p:nvSpPr>
          <p:cNvPr id="5" name="Text Placeholder 4"/>
          <p:cNvSpPr>
            <a:spLocks noGrp="1"/>
          </p:cNvSpPr>
          <p:nvPr>
            <p:ph type="body" idx="2"/>
          </p:nvPr>
        </p:nvSpPr>
        <p:spPr>
          <a:xfrm>
            <a:off x="457200" y="5279366"/>
            <a:ext cx="8229600" cy="846797"/>
          </a:xfrm>
        </p:spPr>
        <p:txBody>
          <a:bodyPr/>
          <a:lstStyle/>
          <a:p>
            <a:pPr marL="0" indent="0">
              <a:buNone/>
            </a:pPr>
            <a:r>
              <a:rPr lang="en-US" sz="2400" dirty="0">
                <a:latin typeface="+mn-lt"/>
              </a:rPr>
              <a:t>…. make communication across (even a point to point) wireless link much more </a:t>
            </a:r>
            <a:r>
              <a:rPr lang="en-US" altLang="ja-JP" sz="2400" dirty="0" smtClean="0">
                <a:latin typeface="+mn-lt"/>
              </a:rPr>
              <a:t>“</a:t>
            </a:r>
            <a:r>
              <a:rPr lang="en-US" sz="2400" dirty="0" smtClean="0">
                <a:latin typeface="+mn-lt"/>
              </a:rPr>
              <a:t>difficult</a:t>
            </a:r>
            <a:r>
              <a:rPr lang="en-US" altLang="ja-JP" sz="2400" dirty="0" smtClean="0">
                <a:latin typeface="+mn-lt"/>
              </a:rPr>
              <a:t>”</a:t>
            </a:r>
            <a:endParaRPr lang="en-US" sz="2400" dirty="0">
              <a:latin typeface="+mn-lt"/>
            </a:endParaRPr>
          </a:p>
        </p:txBody>
      </p:sp>
    </p:spTree>
    <p:extLst>
      <p:ext uri="{BB962C8B-B14F-4D97-AF65-F5344CB8AC3E}">
        <p14:creationId xmlns:p14="http://schemas.microsoft.com/office/powerpoint/2010/main" val="40628019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Wireless Link Characteristics </a:t>
            </a:r>
            <a:r>
              <a:rPr lang="en-US" sz="2000" b="0" dirty="0" smtClean="0">
                <a:latin typeface="Times New Roman" panose="02020603050405020304" pitchFamily="18" charset="0"/>
                <a:cs typeface="Times New Roman" panose="02020603050405020304" pitchFamily="18" charset="0"/>
              </a:rPr>
              <a:t>(2 </a:t>
            </a:r>
            <a:r>
              <a:rPr lang="en-US" sz="2000" b="0" dirty="0">
                <a:latin typeface="Times New Roman" panose="02020603050405020304" pitchFamily="18" charset="0"/>
                <a:cs typeface="Times New Roman" panose="02020603050405020304" pitchFamily="18" charset="0"/>
              </a:rPr>
              <a:t>of 2)</a:t>
            </a:r>
            <a:endParaRPr lang="en-US" dirty="0"/>
          </a:p>
        </p:txBody>
      </p:sp>
      <p:sp>
        <p:nvSpPr>
          <p:cNvPr id="3" name="Text Placeholder 2"/>
          <p:cNvSpPr>
            <a:spLocks noGrp="1"/>
          </p:cNvSpPr>
          <p:nvPr>
            <p:ph type="body" idx="1"/>
          </p:nvPr>
        </p:nvSpPr>
        <p:spPr>
          <a:xfrm>
            <a:off x="457199" y="1600200"/>
            <a:ext cx="5039361" cy="4525963"/>
          </a:xfrm>
        </p:spPr>
        <p:txBody>
          <a:bodyPr/>
          <a:lstStyle/>
          <a:p>
            <a:pPr>
              <a:defRPr/>
            </a:pPr>
            <a:r>
              <a:rPr lang="en-US" sz="2000" dirty="0" smtClean="0">
                <a:latin typeface="+mn-lt"/>
              </a:rPr>
              <a:t>S</a:t>
            </a:r>
            <a:r>
              <a:rPr lang="en-US" sz="100" dirty="0" smtClean="0">
                <a:latin typeface="+mn-lt"/>
              </a:rPr>
              <a:t> </a:t>
            </a:r>
            <a:r>
              <a:rPr lang="en-US" sz="2000" dirty="0" smtClean="0">
                <a:latin typeface="+mn-lt"/>
              </a:rPr>
              <a:t>N</a:t>
            </a:r>
            <a:r>
              <a:rPr lang="en-US" sz="100" dirty="0" smtClean="0">
                <a:latin typeface="+mn-lt"/>
              </a:rPr>
              <a:t> </a:t>
            </a:r>
            <a:r>
              <a:rPr lang="en-US" sz="2000" dirty="0" smtClean="0">
                <a:latin typeface="+mn-lt"/>
              </a:rPr>
              <a:t>R</a:t>
            </a:r>
            <a:r>
              <a:rPr lang="en-US" sz="2000" dirty="0">
                <a:latin typeface="+mn-lt"/>
              </a:rPr>
              <a:t>: signal-to-noise ratio</a:t>
            </a:r>
          </a:p>
          <a:p>
            <a:pPr lvl="1">
              <a:defRPr/>
            </a:pPr>
            <a:r>
              <a:rPr lang="en-US" sz="2000" dirty="0" smtClean="0">
                <a:latin typeface="+mn-lt"/>
              </a:rPr>
              <a:t>Larger S</a:t>
            </a:r>
            <a:r>
              <a:rPr lang="en-US" sz="100" dirty="0" smtClean="0">
                <a:latin typeface="+mn-lt"/>
              </a:rPr>
              <a:t> </a:t>
            </a:r>
            <a:r>
              <a:rPr lang="en-US" sz="2000" dirty="0">
                <a:latin typeface="+mn-lt"/>
              </a:rPr>
              <a:t>N</a:t>
            </a:r>
            <a:r>
              <a:rPr lang="en-US" sz="100" dirty="0">
                <a:latin typeface="+mn-lt"/>
              </a:rPr>
              <a:t> </a:t>
            </a:r>
            <a:r>
              <a:rPr lang="en-US" sz="2000" dirty="0">
                <a:latin typeface="+mn-lt"/>
              </a:rPr>
              <a:t>R</a:t>
            </a:r>
            <a:r>
              <a:rPr lang="en-US" sz="2000" dirty="0" smtClean="0">
                <a:latin typeface="+mn-lt"/>
              </a:rPr>
              <a:t> </a:t>
            </a:r>
            <a:r>
              <a:rPr lang="en-US" sz="2000" dirty="0">
                <a:latin typeface="+mn-lt"/>
              </a:rPr>
              <a:t>– easier to extract signal from noise (a </a:t>
            </a:r>
            <a:r>
              <a:rPr lang="en-US" sz="2000" dirty="0" smtClean="0">
                <a:latin typeface="+mn-lt"/>
              </a:rPr>
              <a:t>“good thing”)</a:t>
            </a:r>
            <a:endParaRPr lang="en-US" sz="2000" dirty="0">
              <a:latin typeface="+mn-lt"/>
            </a:endParaRPr>
          </a:p>
          <a:p>
            <a:pPr marL="255600" lvl="1" indent="-255600">
              <a:spcBef>
                <a:spcPts val="1500"/>
              </a:spcBef>
              <a:buFont typeface="Arial" panose="020B0604020202020204" pitchFamily="34" charset="0"/>
              <a:buChar char="•"/>
              <a:tabLst>
                <a:tab pos="176213" algn="l"/>
              </a:tabLst>
              <a:defRPr/>
            </a:pPr>
            <a:r>
              <a:rPr lang="en-US" sz="2000" b="1" dirty="0">
                <a:latin typeface="+mn-lt"/>
              </a:rPr>
              <a:t>S</a:t>
            </a:r>
            <a:r>
              <a:rPr lang="en-US" sz="100" b="1" dirty="0">
                <a:latin typeface="+mn-lt"/>
              </a:rPr>
              <a:t> </a:t>
            </a:r>
            <a:r>
              <a:rPr lang="en-US" sz="2000" b="1" dirty="0">
                <a:latin typeface="+mn-lt"/>
              </a:rPr>
              <a:t>N</a:t>
            </a:r>
            <a:r>
              <a:rPr lang="en-US" sz="100" b="1" dirty="0">
                <a:latin typeface="+mn-lt"/>
              </a:rPr>
              <a:t> </a:t>
            </a:r>
            <a:r>
              <a:rPr lang="en-US" sz="2000" b="1" dirty="0">
                <a:latin typeface="+mn-lt"/>
              </a:rPr>
              <a:t>R</a:t>
            </a:r>
            <a:r>
              <a:rPr lang="en-US" sz="2000" b="1" dirty="0" smtClean="0">
                <a:solidFill>
                  <a:schemeClr val="tx1"/>
                </a:solidFill>
                <a:latin typeface="+mn-lt"/>
              </a:rPr>
              <a:t> </a:t>
            </a:r>
            <a:r>
              <a:rPr lang="en-US" sz="2000" b="1" dirty="0">
                <a:solidFill>
                  <a:schemeClr val="tx1"/>
                </a:solidFill>
                <a:latin typeface="+mn-lt"/>
              </a:rPr>
              <a:t>versus </a:t>
            </a:r>
            <a:r>
              <a:rPr lang="en-US" sz="2000" b="1" dirty="0">
                <a:latin typeface="+mn-lt"/>
              </a:rPr>
              <a:t>B</a:t>
            </a:r>
            <a:r>
              <a:rPr lang="en-US" sz="100" b="1" dirty="0">
                <a:latin typeface="+mn-lt"/>
              </a:rPr>
              <a:t> </a:t>
            </a:r>
            <a:r>
              <a:rPr lang="en-US" sz="2000" b="1" dirty="0">
                <a:latin typeface="+mn-lt"/>
              </a:rPr>
              <a:t>E</a:t>
            </a:r>
            <a:r>
              <a:rPr lang="en-US" sz="100" b="1" dirty="0">
                <a:latin typeface="+mn-lt"/>
              </a:rPr>
              <a:t> </a:t>
            </a:r>
            <a:r>
              <a:rPr lang="en-US" sz="2000" b="1" dirty="0" smtClean="0">
                <a:latin typeface="+mn-lt"/>
              </a:rPr>
              <a:t>R</a:t>
            </a:r>
            <a:r>
              <a:rPr lang="en-US" sz="2000" b="1" dirty="0" smtClean="0">
                <a:solidFill>
                  <a:schemeClr val="tx1"/>
                </a:solidFill>
                <a:latin typeface="+mn-lt"/>
              </a:rPr>
              <a:t> </a:t>
            </a:r>
            <a:r>
              <a:rPr lang="en-US" sz="2000" b="1" dirty="0">
                <a:solidFill>
                  <a:schemeClr val="tx1"/>
                </a:solidFill>
                <a:latin typeface="+mn-lt"/>
              </a:rPr>
              <a:t>tradeoffs</a:t>
            </a:r>
          </a:p>
          <a:p>
            <a:pPr lvl="1">
              <a:defRPr/>
            </a:pPr>
            <a:r>
              <a:rPr lang="en-US" sz="2000" b="1" dirty="0">
                <a:solidFill>
                  <a:schemeClr val="tx1"/>
                </a:solidFill>
                <a:latin typeface="+mn-lt"/>
              </a:rPr>
              <a:t>given physical layer: </a:t>
            </a:r>
            <a:r>
              <a:rPr lang="en-US" sz="2000" dirty="0">
                <a:latin typeface="+mn-lt"/>
              </a:rPr>
              <a:t>increase power -&gt; increase </a:t>
            </a:r>
            <a:r>
              <a:rPr lang="en-US" sz="2000" dirty="0" smtClean="0">
                <a:latin typeface="+mn-lt"/>
              </a:rPr>
              <a:t>S</a:t>
            </a:r>
            <a:r>
              <a:rPr lang="en-US" sz="100" dirty="0" smtClean="0">
                <a:latin typeface="+mn-lt"/>
              </a:rPr>
              <a:t> </a:t>
            </a:r>
            <a:r>
              <a:rPr lang="en-US" sz="2000" dirty="0">
                <a:latin typeface="+mn-lt"/>
              </a:rPr>
              <a:t>N</a:t>
            </a:r>
            <a:r>
              <a:rPr lang="en-US" sz="100" dirty="0">
                <a:latin typeface="+mn-lt"/>
              </a:rPr>
              <a:t> </a:t>
            </a:r>
            <a:r>
              <a:rPr lang="en-US" sz="2000" dirty="0" smtClean="0">
                <a:latin typeface="+mn-lt"/>
              </a:rPr>
              <a:t>R -&gt;</a:t>
            </a:r>
            <a:r>
              <a:rPr lang="en-US" sz="2000" dirty="0">
                <a:latin typeface="+mn-lt"/>
              </a:rPr>
              <a:t>decrease </a:t>
            </a:r>
            <a:r>
              <a:rPr lang="en-US" sz="2000" dirty="0" smtClean="0">
                <a:latin typeface="+mn-lt"/>
              </a:rPr>
              <a:t>B</a:t>
            </a:r>
            <a:r>
              <a:rPr lang="en-US" sz="100" dirty="0" smtClean="0">
                <a:latin typeface="+mn-lt"/>
              </a:rPr>
              <a:t> </a:t>
            </a:r>
            <a:r>
              <a:rPr lang="en-US" sz="2000" dirty="0" smtClean="0">
                <a:latin typeface="+mn-lt"/>
              </a:rPr>
              <a:t>E</a:t>
            </a:r>
            <a:r>
              <a:rPr lang="en-US" sz="100" dirty="0" smtClean="0">
                <a:latin typeface="+mn-lt"/>
              </a:rPr>
              <a:t> </a:t>
            </a:r>
            <a:r>
              <a:rPr lang="en-US" sz="2000" dirty="0" smtClean="0">
                <a:latin typeface="+mn-lt"/>
              </a:rPr>
              <a:t>R</a:t>
            </a:r>
          </a:p>
          <a:p>
            <a:pPr lvl="1">
              <a:defRPr/>
            </a:pPr>
            <a:r>
              <a:rPr lang="en-US" sz="2000" b="1" dirty="0" smtClean="0">
                <a:solidFill>
                  <a:schemeClr val="tx1"/>
                </a:solidFill>
                <a:latin typeface="+mn-lt"/>
              </a:rPr>
              <a:t>given </a:t>
            </a:r>
            <a:r>
              <a:rPr lang="en-US" sz="2000" b="1" dirty="0">
                <a:latin typeface="+mn-lt"/>
              </a:rPr>
              <a:t>S</a:t>
            </a:r>
            <a:r>
              <a:rPr lang="en-US" sz="100" b="1" dirty="0">
                <a:latin typeface="+mn-lt"/>
              </a:rPr>
              <a:t> </a:t>
            </a:r>
            <a:r>
              <a:rPr lang="en-US" sz="2000" b="1" dirty="0">
                <a:latin typeface="+mn-lt"/>
              </a:rPr>
              <a:t>N</a:t>
            </a:r>
            <a:r>
              <a:rPr lang="en-US" sz="100" b="1" dirty="0">
                <a:latin typeface="+mn-lt"/>
              </a:rPr>
              <a:t> </a:t>
            </a:r>
            <a:r>
              <a:rPr lang="en-US" sz="2000" b="1" dirty="0" smtClean="0">
                <a:latin typeface="+mn-lt"/>
              </a:rPr>
              <a:t>R</a:t>
            </a:r>
            <a:r>
              <a:rPr lang="en-US" sz="2000" b="1" dirty="0" smtClean="0">
                <a:solidFill>
                  <a:schemeClr val="tx1"/>
                </a:solidFill>
                <a:latin typeface="+mn-lt"/>
              </a:rPr>
              <a:t>: </a:t>
            </a:r>
            <a:r>
              <a:rPr lang="en-US" sz="2000" dirty="0" smtClean="0">
                <a:latin typeface="+mn-lt"/>
              </a:rPr>
              <a:t>choose physical layer that meets </a:t>
            </a:r>
            <a:r>
              <a:rPr lang="en-US" sz="2000" dirty="0">
                <a:latin typeface="+mn-lt"/>
              </a:rPr>
              <a:t>B</a:t>
            </a:r>
            <a:r>
              <a:rPr lang="en-US" sz="100" dirty="0">
                <a:latin typeface="+mn-lt"/>
              </a:rPr>
              <a:t> </a:t>
            </a:r>
            <a:r>
              <a:rPr lang="en-US" sz="2000" dirty="0">
                <a:latin typeface="+mn-lt"/>
              </a:rPr>
              <a:t>E</a:t>
            </a:r>
            <a:r>
              <a:rPr lang="en-US" sz="100" dirty="0">
                <a:latin typeface="+mn-lt"/>
              </a:rPr>
              <a:t> </a:t>
            </a:r>
            <a:r>
              <a:rPr lang="en-US" sz="2000" dirty="0" smtClean="0">
                <a:latin typeface="+mn-lt"/>
              </a:rPr>
              <a:t>R requirement, giving highest thruput</a:t>
            </a:r>
          </a:p>
          <a:p>
            <a:pPr lvl="2">
              <a:defRPr/>
            </a:pPr>
            <a:r>
              <a:rPr lang="en-US" sz="2000" dirty="0" smtClean="0">
                <a:latin typeface="+mn-lt"/>
              </a:rPr>
              <a:t>S</a:t>
            </a:r>
            <a:r>
              <a:rPr lang="en-US" sz="100" dirty="0" smtClean="0">
                <a:latin typeface="+mn-lt"/>
              </a:rPr>
              <a:t> </a:t>
            </a:r>
            <a:r>
              <a:rPr lang="en-US" sz="2000" dirty="0">
                <a:latin typeface="+mn-lt"/>
              </a:rPr>
              <a:t>N</a:t>
            </a:r>
            <a:r>
              <a:rPr lang="en-US" sz="100" dirty="0">
                <a:latin typeface="+mn-lt"/>
              </a:rPr>
              <a:t> </a:t>
            </a:r>
            <a:r>
              <a:rPr lang="en-US" sz="2000" dirty="0">
                <a:latin typeface="+mn-lt"/>
              </a:rPr>
              <a:t>R</a:t>
            </a:r>
            <a:r>
              <a:rPr lang="en-US" sz="2000" dirty="0" smtClean="0">
                <a:latin typeface="+mn-lt"/>
              </a:rPr>
              <a:t> </a:t>
            </a:r>
            <a:r>
              <a:rPr lang="en-US" sz="2000" dirty="0">
                <a:latin typeface="+mn-lt"/>
              </a:rPr>
              <a:t>may change with mobility: dynamically adapt physical layer (modulation technique, rate</a:t>
            </a:r>
            <a:r>
              <a:rPr lang="en-US" sz="2000" dirty="0" smtClean="0">
                <a:latin typeface="+mn-lt"/>
              </a:rPr>
              <a:t>) </a:t>
            </a:r>
          </a:p>
        </p:txBody>
      </p:sp>
      <p:pic>
        <p:nvPicPr>
          <p:cNvPr id="5" name="Picture 4" descr="A graph plots B E R over S N R. B E R spans from 10 to the negative seventh power to 10 to the negative first power. S N R, in decibels, spans from 10 to 40 in increments of 10. There are 3 curves plotted. Each curve falls with an increasing slope. The first curve, B P S K, 1 megabit per second, falls from 0 decibels, 10 to the negative second power, to 8 decibels, 10 to the negative seventh power. The second curve, Q A M 16, 4 megabits per second, falls from 9 decibels, 10 to the negative first power, to 18 decibels, 10 to the negative seventh power. The third curve, Q A M 256, 8 megabits per second, falls from 22 decibels, 10 to the negative first power, to 31 decibels, 10 to the negative seventh power."/>
          <p:cNvPicPr>
            <a:picLocks noChangeAspect="1"/>
          </p:cNvPicPr>
          <p:nvPr/>
        </p:nvPicPr>
        <p:blipFill>
          <a:blip r:embed="rId2"/>
          <a:stretch>
            <a:fillRect/>
          </a:stretch>
        </p:blipFill>
        <p:spPr>
          <a:xfrm>
            <a:off x="5625813" y="1953245"/>
            <a:ext cx="2931656" cy="3772627"/>
          </a:xfrm>
          <a:prstGeom prst="rect">
            <a:avLst/>
          </a:prstGeom>
        </p:spPr>
      </p:pic>
    </p:spTree>
    <p:extLst>
      <p:ext uri="{BB962C8B-B14F-4D97-AF65-F5344CB8AC3E}">
        <p14:creationId xmlns:p14="http://schemas.microsoft.com/office/powerpoint/2010/main" val="41520741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Wireless Network </a:t>
            </a:r>
            <a:r>
              <a:rPr lang="en-US" dirty="0" smtClean="0">
                <a:latin typeface="Times New Roman" panose="02020603050405020304" pitchFamily="18" charset="0"/>
                <a:cs typeface="Times New Roman" panose="02020603050405020304" pitchFamily="18" charset="0"/>
              </a:rPr>
              <a:t>Characteristics </a:t>
            </a:r>
            <a:r>
              <a:rPr lang="en-US" sz="2000" b="0" dirty="0" smtClean="0">
                <a:latin typeface="Times New Roman" panose="02020603050405020304" pitchFamily="18" charset="0"/>
                <a:cs typeface="Times New Roman" panose="02020603050405020304" pitchFamily="18" charset="0"/>
              </a:rPr>
              <a:t>(1 of 2)</a:t>
            </a:r>
            <a:endParaRPr lang="en-US" sz="2000" b="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509987"/>
            <a:ext cx="8229600" cy="797559"/>
          </a:xfrm>
        </p:spPr>
        <p:txBody>
          <a:bodyPr/>
          <a:lstStyle/>
          <a:p>
            <a:pPr marL="0" indent="0">
              <a:buNone/>
            </a:pPr>
            <a:r>
              <a:rPr lang="en-US" sz="2400" dirty="0">
                <a:latin typeface="+mn-lt"/>
                <a:cs typeface="Times New Roman" panose="02020603050405020304" pitchFamily="18" charset="0"/>
              </a:rPr>
              <a:t>Multiple wireless senders and receivers create additional problems (beyond multiple access</a:t>
            </a:r>
            <a:r>
              <a:rPr lang="en-US" sz="2400" dirty="0" smtClean="0">
                <a:latin typeface="+mn-lt"/>
                <a:cs typeface="Times New Roman" panose="02020603050405020304" pitchFamily="18" charset="0"/>
              </a:rPr>
              <a:t>):</a:t>
            </a:r>
            <a:endParaRPr lang="en-US" sz="2400" dirty="0">
              <a:latin typeface="+mn-lt"/>
              <a:cs typeface="Times New Roman" panose="02020603050405020304" pitchFamily="18" charset="0"/>
            </a:endParaRPr>
          </a:p>
        </p:txBody>
      </p:sp>
      <p:pic>
        <p:nvPicPr>
          <p:cNvPr id="9" name="Picture 8" descr="There are 3 linked wireless laptops near a mountain. Laptop C is behind the mountain, linked to laptop B. Laptop A is in front of the mountain, linked to laptop B."/>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427" y="2993099"/>
            <a:ext cx="4124503" cy="1994637"/>
          </a:xfrm>
          <a:prstGeom prst="rect">
            <a:avLst/>
          </a:prstGeom>
        </p:spPr>
      </p:pic>
      <p:pic>
        <p:nvPicPr>
          <p:cNvPr id="10" name="Picture 9" descr="A graph plots signal strength over space. There are three laptops on the graph, A, B, and C. Laptop A’s signal strength decreases as space increases, first with an increasing slope and then with a decreasing slope. Laptop C’s signal strength increases as space increases with an increasing slope and then with a decreasing slope. The curves intersect at laptop B."/>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3339" y="2895046"/>
            <a:ext cx="3341555" cy="2129783"/>
          </a:xfrm>
          <a:prstGeom prst="rect">
            <a:avLst/>
          </a:prstGeom>
        </p:spPr>
      </p:pic>
    </p:spTree>
    <p:extLst>
      <p:ext uri="{BB962C8B-B14F-4D97-AF65-F5344CB8AC3E}">
        <p14:creationId xmlns:p14="http://schemas.microsoft.com/office/powerpoint/2010/main" val="22229738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Wireless Network </a:t>
            </a:r>
            <a:r>
              <a:rPr lang="en-US" dirty="0" smtClean="0">
                <a:latin typeface="Times New Roman" panose="02020603050405020304" pitchFamily="18" charset="0"/>
                <a:cs typeface="Times New Roman" panose="02020603050405020304" pitchFamily="18" charset="0"/>
              </a:rPr>
              <a:t>Characteristics </a:t>
            </a:r>
            <a:r>
              <a:rPr lang="en-US" sz="2000" b="0" dirty="0" smtClean="0">
                <a:latin typeface="Times New Roman" panose="02020603050405020304" pitchFamily="18" charset="0"/>
                <a:cs typeface="Times New Roman" panose="02020603050405020304" pitchFamily="18" charset="0"/>
              </a:rPr>
              <a:t>(2 of 2)</a:t>
            </a:r>
            <a:endParaRPr lang="en-US" sz="2000" b="0" dirty="0"/>
          </a:p>
        </p:txBody>
      </p:sp>
      <p:sp>
        <p:nvSpPr>
          <p:cNvPr id="12" name="Text Placeholder 11"/>
          <p:cNvSpPr>
            <a:spLocks noGrp="1"/>
          </p:cNvSpPr>
          <p:nvPr>
            <p:ph type="body" idx="1"/>
          </p:nvPr>
        </p:nvSpPr>
        <p:spPr>
          <a:xfrm>
            <a:off x="457200" y="1600199"/>
            <a:ext cx="8229600" cy="2451313"/>
          </a:xfrm>
        </p:spPr>
        <p:txBody>
          <a:bodyPr/>
          <a:lstStyle/>
          <a:p>
            <a:pPr marL="0" indent="0">
              <a:spcBef>
                <a:spcPts val="600"/>
              </a:spcBef>
              <a:buClr>
                <a:srgbClr val="000099"/>
              </a:buClr>
              <a:buSzPct val="75000"/>
              <a:buNone/>
              <a:defRPr/>
            </a:pPr>
            <a:r>
              <a:rPr lang="en-US" sz="2400" b="1" dirty="0">
                <a:solidFill>
                  <a:schemeClr val="tx1"/>
                </a:solidFill>
                <a:latin typeface="+mn-lt"/>
              </a:rPr>
              <a:t>Hidden terminal problem</a:t>
            </a:r>
          </a:p>
          <a:p>
            <a:pPr marL="255600">
              <a:buClr>
                <a:schemeClr val="tx2"/>
              </a:buClr>
              <a:defRPr/>
            </a:pPr>
            <a:r>
              <a:rPr lang="en-US" sz="2400" dirty="0" smtClean="0">
                <a:latin typeface="+mn-lt"/>
              </a:rPr>
              <a:t>B, A hear each other</a:t>
            </a:r>
          </a:p>
          <a:p>
            <a:pPr marL="255600">
              <a:buClr>
                <a:schemeClr val="tx2"/>
              </a:buClr>
              <a:defRPr/>
            </a:pPr>
            <a:r>
              <a:rPr lang="en-US" sz="2400" dirty="0" smtClean="0">
                <a:latin typeface="+mn-lt"/>
              </a:rPr>
              <a:t>B, C hear each other</a:t>
            </a:r>
          </a:p>
          <a:p>
            <a:pPr marL="255600">
              <a:buClr>
                <a:schemeClr val="tx2"/>
              </a:buClr>
              <a:defRPr/>
            </a:pPr>
            <a:r>
              <a:rPr lang="en-US" sz="2400" dirty="0" smtClean="0">
                <a:latin typeface="+mn-lt"/>
              </a:rPr>
              <a:t>A, C can not hear each other means A, C unaware of their interference at B</a:t>
            </a:r>
            <a:endParaRPr lang="en-US" sz="2400" dirty="0">
              <a:latin typeface="+mn-lt"/>
            </a:endParaRPr>
          </a:p>
        </p:txBody>
      </p:sp>
      <p:sp>
        <p:nvSpPr>
          <p:cNvPr id="13" name="Text Placeholder 12"/>
          <p:cNvSpPr>
            <a:spLocks noGrp="1"/>
          </p:cNvSpPr>
          <p:nvPr>
            <p:ph type="body" idx="2"/>
          </p:nvPr>
        </p:nvSpPr>
        <p:spPr>
          <a:xfrm>
            <a:off x="457200" y="4135120"/>
            <a:ext cx="8229600" cy="2090315"/>
          </a:xfrm>
        </p:spPr>
        <p:txBody>
          <a:bodyPr/>
          <a:lstStyle/>
          <a:p>
            <a:pPr marL="0" indent="0">
              <a:buClr>
                <a:srgbClr val="000099"/>
              </a:buClr>
              <a:buSzPct val="75000"/>
              <a:buFont typeface="Wingdings" charset="0"/>
              <a:buNone/>
              <a:defRPr/>
            </a:pPr>
            <a:r>
              <a:rPr lang="en-US" sz="2400" b="1" dirty="0">
                <a:solidFill>
                  <a:schemeClr val="tx1"/>
                </a:solidFill>
                <a:latin typeface="+mn-lt"/>
              </a:rPr>
              <a:t>Signal attenuation:</a:t>
            </a:r>
          </a:p>
          <a:p>
            <a:pPr>
              <a:buClr>
                <a:schemeClr val="tx2"/>
              </a:buClr>
              <a:buFont typeface="Arial" panose="020B0604020202020204" pitchFamily="34" charset="0"/>
              <a:buChar char="•"/>
              <a:defRPr/>
            </a:pPr>
            <a:r>
              <a:rPr lang="en-US" sz="2400" dirty="0">
                <a:latin typeface="+mn-lt"/>
              </a:rPr>
              <a:t>B, A hear each other</a:t>
            </a:r>
          </a:p>
          <a:p>
            <a:pPr>
              <a:buClr>
                <a:schemeClr val="tx2"/>
              </a:buClr>
              <a:buFont typeface="Arial" panose="020B0604020202020204" pitchFamily="34" charset="0"/>
              <a:buChar char="•"/>
              <a:defRPr/>
            </a:pPr>
            <a:r>
              <a:rPr lang="en-US" sz="2400" dirty="0">
                <a:latin typeface="+mn-lt"/>
              </a:rPr>
              <a:t>B, C hear each other</a:t>
            </a:r>
          </a:p>
          <a:p>
            <a:pPr>
              <a:buClr>
                <a:schemeClr val="tx2"/>
              </a:buClr>
              <a:buFont typeface="Arial" panose="020B0604020202020204" pitchFamily="34" charset="0"/>
              <a:buChar char="•"/>
              <a:defRPr/>
            </a:pPr>
            <a:r>
              <a:rPr lang="en-US" sz="2400" dirty="0">
                <a:latin typeface="+mn-lt"/>
              </a:rPr>
              <a:t>A, C can not hear each other interfering at </a:t>
            </a:r>
            <a:r>
              <a:rPr lang="en-US" sz="2400" dirty="0" smtClean="0">
                <a:latin typeface="+mn-lt"/>
              </a:rPr>
              <a:t>B</a:t>
            </a:r>
            <a:endParaRPr lang="en-US" sz="2400" dirty="0">
              <a:latin typeface="+mn-lt"/>
            </a:endParaRPr>
          </a:p>
        </p:txBody>
      </p:sp>
    </p:spTree>
    <p:extLst>
      <p:ext uri="{BB962C8B-B14F-4D97-AF65-F5344CB8AC3E}">
        <p14:creationId xmlns:p14="http://schemas.microsoft.com/office/powerpoint/2010/main" val="5077432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Code Division Multiple Access (</a:t>
            </a:r>
            <a:r>
              <a:rPr lang="en-US" dirty="0" smtClean="0">
                <a:latin typeface="Times New Roman" panose="02020603050405020304" pitchFamily="18" charset="0"/>
                <a:cs typeface="Times New Roman" panose="02020603050405020304" pitchFamily="18" charset="0"/>
              </a:rPr>
              <a:t>C</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a:t>
            </a:r>
          </a:p>
        </p:txBody>
      </p:sp>
      <p:sp>
        <p:nvSpPr>
          <p:cNvPr id="3" name="Text Placeholder 2"/>
          <p:cNvSpPr>
            <a:spLocks noGrp="1"/>
          </p:cNvSpPr>
          <p:nvPr>
            <p:ph type="body" idx="1"/>
          </p:nvPr>
        </p:nvSpPr>
        <p:spPr/>
        <p:txBody>
          <a:bodyPr/>
          <a:lstStyle/>
          <a:p>
            <a:pPr>
              <a:defRPr/>
            </a:pPr>
            <a:r>
              <a:rPr lang="en-US" sz="2400" dirty="0">
                <a:latin typeface="+mn-lt"/>
              </a:rPr>
              <a:t>Unique “code” assigned to each user; i.e., code set partitioning</a:t>
            </a:r>
          </a:p>
          <a:p>
            <a:pPr lvl="1">
              <a:defRPr/>
            </a:pPr>
            <a:r>
              <a:rPr lang="en-US" sz="2400" dirty="0">
                <a:latin typeface="+mn-lt"/>
              </a:rPr>
              <a:t>all users share same frequency, but each user has own “chipping” sequence (i.e., code) to encode data</a:t>
            </a:r>
          </a:p>
          <a:p>
            <a:pPr lvl="1">
              <a:defRPr/>
            </a:pPr>
            <a:r>
              <a:rPr lang="en-US" sz="2400" dirty="0">
                <a:latin typeface="+mn-lt"/>
              </a:rPr>
              <a:t>allows multiple users to “coexist” and transmit simultaneously with minimal interference (if codes are “orthogonal”)</a:t>
            </a:r>
          </a:p>
          <a:p>
            <a:pPr>
              <a:defRPr/>
            </a:pPr>
            <a:r>
              <a:rPr lang="en-US" sz="2400" b="1" dirty="0">
                <a:solidFill>
                  <a:schemeClr val="tx1"/>
                </a:solidFill>
                <a:latin typeface="+mn-lt"/>
              </a:rPr>
              <a:t>Encoded signal </a:t>
            </a:r>
            <a:r>
              <a:rPr lang="en-US" sz="2400" dirty="0">
                <a:latin typeface="+mn-lt"/>
              </a:rPr>
              <a:t>= (original data) X (chipping sequence)</a:t>
            </a:r>
          </a:p>
          <a:p>
            <a:pPr>
              <a:defRPr/>
            </a:pPr>
            <a:r>
              <a:rPr lang="en-US" sz="2400" b="1" dirty="0">
                <a:solidFill>
                  <a:schemeClr val="tx1"/>
                </a:solidFill>
                <a:latin typeface="+mn-lt"/>
              </a:rPr>
              <a:t>Decoding:</a:t>
            </a:r>
            <a:r>
              <a:rPr lang="en-US" sz="2400" dirty="0">
                <a:solidFill>
                  <a:srgbClr val="C00000"/>
                </a:solidFill>
                <a:latin typeface="+mn-lt"/>
              </a:rPr>
              <a:t> </a:t>
            </a:r>
            <a:r>
              <a:rPr lang="en-US" sz="2400" dirty="0">
                <a:latin typeface="+mn-lt"/>
              </a:rPr>
              <a:t>inner-product of encoded signal and chipping </a:t>
            </a:r>
            <a:r>
              <a:rPr lang="en-US" sz="2400" dirty="0" smtClean="0">
                <a:latin typeface="+mn-lt"/>
              </a:rPr>
              <a:t>sequence</a:t>
            </a:r>
            <a:endParaRPr lang="en-US" sz="2400" dirty="0">
              <a:latin typeface="+mn-lt"/>
            </a:endParaRPr>
          </a:p>
        </p:txBody>
      </p:sp>
    </p:spTree>
    <p:extLst>
      <p:ext uri="{BB962C8B-B14F-4D97-AF65-F5344CB8AC3E}">
        <p14:creationId xmlns:p14="http://schemas.microsoft.com/office/powerpoint/2010/main" val="2213585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a:latin typeface="Times New Roman" panose="02020603050405020304" pitchFamily="18" charset="0"/>
                <a:cs typeface="Times New Roman" panose="02020603050405020304" pitchFamily="18" charset="0"/>
              </a:rPr>
              <a:t>C</a:t>
            </a:r>
            <a:r>
              <a:rPr lang="pt-BR" sz="100" dirty="0">
                <a:latin typeface="Times New Roman" panose="02020603050405020304" pitchFamily="18" charset="0"/>
                <a:cs typeface="Times New Roman" panose="02020603050405020304" pitchFamily="18" charset="0"/>
              </a:rPr>
              <a:t> </a:t>
            </a:r>
            <a:r>
              <a:rPr lang="pt-BR" dirty="0">
                <a:latin typeface="Times New Roman" panose="02020603050405020304" pitchFamily="18" charset="0"/>
                <a:cs typeface="Times New Roman" panose="02020603050405020304" pitchFamily="18" charset="0"/>
              </a:rPr>
              <a:t>D</a:t>
            </a:r>
            <a:r>
              <a:rPr lang="pt-BR" sz="100" dirty="0">
                <a:latin typeface="Times New Roman" panose="02020603050405020304" pitchFamily="18" charset="0"/>
                <a:cs typeface="Times New Roman" panose="02020603050405020304" pitchFamily="18" charset="0"/>
              </a:rPr>
              <a:t> </a:t>
            </a:r>
            <a:r>
              <a:rPr lang="pt-BR" dirty="0">
                <a:latin typeface="Times New Roman" panose="02020603050405020304" pitchFamily="18" charset="0"/>
                <a:cs typeface="Times New Roman" panose="02020603050405020304" pitchFamily="18" charset="0"/>
              </a:rPr>
              <a:t>M</a:t>
            </a:r>
            <a:r>
              <a:rPr lang="pt-BR" sz="100" dirty="0">
                <a:latin typeface="Times New Roman" panose="02020603050405020304" pitchFamily="18" charset="0"/>
                <a:cs typeface="Times New Roman" panose="02020603050405020304" pitchFamily="18" charset="0"/>
              </a:rPr>
              <a:t> </a:t>
            </a:r>
            <a:r>
              <a:rPr lang="pt-BR" dirty="0" smtClean="0">
                <a:latin typeface="Times New Roman" panose="02020603050405020304" pitchFamily="18" charset="0"/>
                <a:cs typeface="Times New Roman" panose="02020603050405020304" pitchFamily="18" charset="0"/>
              </a:rPr>
              <a:t>A </a:t>
            </a:r>
            <a:r>
              <a:rPr lang="pt-BR" dirty="0">
                <a:latin typeface="Times New Roman" panose="02020603050405020304" pitchFamily="18" charset="0"/>
                <a:cs typeface="Times New Roman" panose="02020603050405020304" pitchFamily="18" charset="0"/>
              </a:rPr>
              <a:t>Encode/Decode</a:t>
            </a:r>
            <a:endParaRPr lang="en-US" dirty="0">
              <a:latin typeface="Times New Roman" panose="02020603050405020304" pitchFamily="18" charset="0"/>
              <a:cs typeface="Times New Roman" panose="02020603050405020304" pitchFamily="18" charset="0"/>
            </a:endParaRPr>
          </a:p>
        </p:txBody>
      </p:sp>
      <p:pic>
        <p:nvPicPr>
          <p:cNvPr id="4" name="Picture 3" descr="There are 2 linked diagrams, sender and receiver. There are 5 columns in each diagram. Sender. Column 1, time slot 1. There are 2 rows. 1, data bits. d sub 1 – negative 1. 2, code. There are 2 rows of code with 8 spaces in each row. Spaces are filled with labeled boxes. All row 1 boxes = 1. All row 2 boxes = negative 1. Boxes 1 through 3, row 1. 4, row 2. Row 5, row 1. 6 through 8, row 2. Column 2, time slot 0. Data bits, d sub 0 = 1. Code. The same pattern from column 1. Column 3. Both rows of time slot 0 point to an equation. Z sub i, m = d sub i times c sub m. The equation points to the next column. Columns 4 and 5, channel output Z sub i, m. Column 4, time slot 1 channel output. There are 2 rows of spaces and boxes. Boxes 1 through 3, row 2. 4, row 1. 5, row 2. 6 through 8, row 1. Column 5, time slot 0 channel output. Boxes 1 through 3, row 1. 4, row 2. 5, row 1. 6 through 8, row 2. Receiver. The last 2 columns of sender are repeated in the first 2 columns of receiver. Below this, is code. Column 1, time slot 1 received input. There are 2 rows of spaces and boxes. Boxes 1 through 3, row 1. 4, row 2. 5, row 1. 6 through 8, row 2. This same pattern repeats in column 2, time slot 0 received input. The 2 parts point to an equation in column 3. d sub i = start fraction the sum from lower m = 1 to upper M of Z sub i, m times C sub m over M end fraction. The equation points to the next column. Column 4, d sub 1 = negative 1. Column 5, d sub 0 =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8393" y="1601634"/>
            <a:ext cx="5187214" cy="4536644"/>
          </a:xfrm>
          <a:prstGeom prst="rect">
            <a:avLst/>
          </a:prstGeom>
        </p:spPr>
      </p:pic>
    </p:spTree>
    <p:extLst>
      <p:ext uri="{BB962C8B-B14F-4D97-AF65-F5344CB8AC3E}">
        <p14:creationId xmlns:p14="http://schemas.microsoft.com/office/powerpoint/2010/main" val="14972085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a:t>
            </a:r>
            <a:r>
              <a:rPr lang="en-US" sz="1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a:t>
            </a:r>
            <a:r>
              <a:rPr lang="en-US" sz="1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a:t>
            </a:r>
            <a:r>
              <a:rPr lang="en-US" sz="1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 Two-Sender Interference</a:t>
            </a:r>
          </a:p>
        </p:txBody>
      </p:sp>
      <p:pic>
        <p:nvPicPr>
          <p:cNvPr id="4" name="Picture 3" descr="There are 2 linked diagrams, sender and receiver. There are 5 columns in each diagram. Sender. Columns 1 and 2 have 2 parts. Column 1, time slot 1. Part 1. There are 2 sections. 1, data bits. d first power sub 1 – negative 1. 2, code. There are 2 rows of code with 8 boxes split between rows 1 and 2. All row 1 boxes = 1. All row 2 boxes = negative 1. Boxes 1 through 3, row 1. Box 4, row 2. Box 5, row 1. Boxes 6 through 8, row 2. Part 2. There are 2 sections. 1, data bits, d squared sub 1 = 1. 2, code. Box 1, row 1. Box 2, row 2. Boxes 3 through 5, row 1. Box 6, row 2. Boxes 7 and 8, row 1. Column 2. Part 1. Data bits, d first power sub 0 = 1. Code. Boxes 1 through 3, row 1. Box 4, row 2. Box 5, row 1. Boxes 6 through 8, row 2. Part 2. Data bits, d squared sub 0 = 1. Code. Box 1, row 1. Box 2, row 2. Boxes 3 through 5, row 1. Box 6, row 2. Boxes 7 and 8, row 1. Column 3. Parts 1 and 2 from the previous columns point to 2 different equations. Part 1, Z first power sub i, m = d first power sub i times C first power sub m. Part 2, Z squared sub i, m = d squared sub i times C squared m. Both equations link at a circle, +. The circle connects to the next column. Columns 4 and 5, channel output Z sub i, m. There are 2 rows of boxes and spaces. Row 1 boxes labeled 2, row 2 labeled negative 2. Column 4. 1, space. 2, row 2. 3, space. 4, row 1. 5, space. 6, space. 7 and 8, row 1. Column 5. 1, row 1. 2, space. 3, row 1. 4, space. 5, row 1. 6, row 2. 7 and 8, space. Receiver. The last 2 columns of sender are repeated in the first 2 columns of receiver. Below this, is code. Column 1, time slot 1 received input. There are 2 rows of spaces and boxes. Row 1 boxes labeled 1, row 2 boxes labeled negative 1. 1 through 3, row 1. 4, row 2. 5, row 1. 6 through 8, row 2. This same pattern repeats in column 2, time slot 0 received input. The 2 parts point to an equation in column 3. d first power sub i = start fraction the sum from lower m = 1 to upper M of Z star sub i, m times C first power sub m over M end fraction. The equation points to the next column. Column 4, d first power sub 1 = negative 1. Column 5, d first power sub 0 =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6034" y="1650463"/>
            <a:ext cx="4331931" cy="4580015"/>
          </a:xfrm>
          <a:prstGeom prst="rect">
            <a:avLst/>
          </a:prstGeom>
        </p:spPr>
      </p:pic>
    </p:spTree>
    <p:extLst>
      <p:ext uri="{BB962C8B-B14F-4D97-AF65-F5344CB8AC3E}">
        <p14:creationId xmlns:p14="http://schemas.microsoft.com/office/powerpoint/2010/main" val="17519110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Learning Objectives </a:t>
            </a:r>
            <a:r>
              <a:rPr lang="en-US" sz="2000" b="0" dirty="0" smtClean="0">
                <a:latin typeface="Times New Roman" panose="02020603050405020304" pitchFamily="18" charset="0"/>
                <a:cs typeface="Times New Roman" panose="02020603050405020304" pitchFamily="18" charset="0"/>
              </a:rPr>
              <a:t>(3 of 6)</a:t>
            </a:r>
            <a:endParaRPr lang="en-US" sz="2000" b="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3962400" cy="4404360"/>
          </a:xfrm>
        </p:spPr>
        <p:txBody>
          <a:bodyPr/>
          <a:lstStyle/>
          <a:p>
            <a:pPr marL="0" indent="0">
              <a:buFont typeface="Wingdings" charset="0"/>
              <a:buNone/>
              <a:defRPr/>
            </a:pPr>
            <a:r>
              <a:rPr lang="en-US" sz="2000" b="1" dirty="0">
                <a:solidFill>
                  <a:schemeClr val="tx2"/>
                </a:solidFill>
                <a:latin typeface="+mn-lt"/>
              </a:rPr>
              <a:t>7.1</a:t>
            </a:r>
            <a:r>
              <a:rPr lang="en-US" sz="2000" b="1" dirty="0">
                <a:solidFill>
                  <a:schemeClr val="tx1"/>
                </a:solidFill>
                <a:latin typeface="+mn-lt"/>
              </a:rPr>
              <a:t> </a:t>
            </a:r>
            <a:r>
              <a:rPr lang="en-US" sz="2000" dirty="0" smtClean="0">
                <a:solidFill>
                  <a:schemeClr val="tx1"/>
                </a:solidFill>
                <a:latin typeface="+mn-lt"/>
              </a:rPr>
              <a:t>Introduction</a:t>
            </a:r>
            <a:endParaRPr lang="en-US" sz="2000" dirty="0">
              <a:solidFill>
                <a:schemeClr val="tx1"/>
              </a:solidFill>
              <a:latin typeface="+mn-lt"/>
            </a:endParaRPr>
          </a:p>
          <a:p>
            <a:pPr marL="0" indent="0">
              <a:buFont typeface="Wingdings" charset="0"/>
              <a:buNone/>
              <a:defRPr/>
            </a:pPr>
            <a:r>
              <a:rPr lang="en-US" sz="2000" b="1" dirty="0">
                <a:solidFill>
                  <a:schemeClr val="tx1"/>
                </a:solidFill>
                <a:latin typeface="+mn-lt"/>
              </a:rPr>
              <a:t>Wireless</a:t>
            </a:r>
          </a:p>
          <a:p>
            <a:pPr marL="0" indent="0">
              <a:buFont typeface="Wingdings" charset="0"/>
              <a:buNone/>
              <a:defRPr/>
            </a:pPr>
            <a:r>
              <a:rPr lang="en-US" sz="2000" b="1" dirty="0">
                <a:solidFill>
                  <a:schemeClr val="tx2"/>
                </a:solidFill>
                <a:latin typeface="+mn-lt"/>
              </a:rPr>
              <a:t>7.2</a:t>
            </a:r>
            <a:r>
              <a:rPr lang="en-US" sz="2000" b="1" dirty="0">
                <a:solidFill>
                  <a:srgbClr val="0000FF"/>
                </a:solidFill>
                <a:latin typeface="+mn-lt"/>
              </a:rPr>
              <a:t> </a:t>
            </a:r>
            <a:r>
              <a:rPr lang="en-US" sz="2000" dirty="0">
                <a:latin typeface="+mn-lt"/>
              </a:rPr>
              <a:t>Wireless </a:t>
            </a:r>
            <a:r>
              <a:rPr lang="en-US" sz="2000" dirty="0" smtClean="0">
                <a:latin typeface="+mn-lt"/>
              </a:rPr>
              <a:t>links, characteristics</a:t>
            </a:r>
            <a:endParaRPr lang="en-US" sz="2000" dirty="0">
              <a:latin typeface="+mn-lt"/>
            </a:endParaRPr>
          </a:p>
          <a:p>
            <a:pPr lvl="1">
              <a:defRPr/>
            </a:pPr>
            <a:r>
              <a:rPr lang="en-US" sz="2000" dirty="0" smtClean="0">
                <a:latin typeface="+mn-lt"/>
              </a:rPr>
              <a:t>C</a:t>
            </a:r>
            <a:r>
              <a:rPr lang="en-US" sz="100" dirty="0" smtClean="0">
                <a:latin typeface="+mn-lt"/>
              </a:rPr>
              <a:t> </a:t>
            </a:r>
            <a:r>
              <a:rPr lang="en-US" sz="2000" dirty="0" smtClean="0">
                <a:latin typeface="+mn-lt"/>
              </a:rPr>
              <a:t>D</a:t>
            </a:r>
            <a:r>
              <a:rPr lang="en-US" sz="100" dirty="0" smtClean="0">
                <a:latin typeface="+mn-lt"/>
              </a:rPr>
              <a:t> </a:t>
            </a:r>
            <a:r>
              <a:rPr lang="en-US" sz="2000" dirty="0" smtClean="0">
                <a:latin typeface="+mn-lt"/>
              </a:rPr>
              <a:t>M</a:t>
            </a:r>
            <a:r>
              <a:rPr lang="en-US" sz="100" dirty="0" smtClean="0">
                <a:latin typeface="+mn-lt"/>
              </a:rPr>
              <a:t> </a:t>
            </a:r>
            <a:r>
              <a:rPr lang="en-US" sz="2000" dirty="0" smtClean="0">
                <a:latin typeface="+mn-lt"/>
              </a:rPr>
              <a:t>A</a:t>
            </a:r>
            <a:endParaRPr lang="en-US" sz="2000" dirty="0">
              <a:latin typeface="+mn-lt"/>
            </a:endParaRPr>
          </a:p>
          <a:p>
            <a:pPr marL="0" indent="0">
              <a:buFont typeface="Wingdings" charset="0"/>
              <a:buNone/>
              <a:defRPr/>
            </a:pPr>
            <a:r>
              <a:rPr lang="en-US" sz="2000" b="1" dirty="0" smtClean="0">
                <a:solidFill>
                  <a:schemeClr val="tx2"/>
                </a:solidFill>
                <a:latin typeface="+mn-lt"/>
              </a:rPr>
              <a:t>7.3</a:t>
            </a:r>
            <a:r>
              <a:rPr lang="en-US" sz="2000" b="1" dirty="0" smtClean="0">
                <a:solidFill>
                  <a:srgbClr val="000099"/>
                </a:solidFill>
                <a:latin typeface="+mn-lt"/>
              </a:rPr>
              <a:t> </a:t>
            </a:r>
            <a:r>
              <a:rPr lang="en-US" sz="2000" b="1" dirty="0" smtClean="0">
                <a:latin typeface="+mn-lt"/>
              </a:rPr>
              <a:t>I</a:t>
            </a:r>
            <a:r>
              <a:rPr lang="en-US" sz="100" b="1" dirty="0" smtClean="0">
                <a:latin typeface="+mn-lt"/>
              </a:rPr>
              <a:t> </a:t>
            </a:r>
            <a:r>
              <a:rPr lang="en-US" sz="2000" b="1" dirty="0" smtClean="0">
                <a:latin typeface="+mn-lt"/>
              </a:rPr>
              <a:t>E</a:t>
            </a:r>
            <a:r>
              <a:rPr lang="en-US" sz="100" b="1" dirty="0" smtClean="0">
                <a:latin typeface="+mn-lt"/>
              </a:rPr>
              <a:t> </a:t>
            </a:r>
            <a:r>
              <a:rPr lang="en-US" sz="2000" b="1" dirty="0" smtClean="0">
                <a:latin typeface="+mn-lt"/>
              </a:rPr>
              <a:t>E</a:t>
            </a:r>
            <a:r>
              <a:rPr lang="en-US" sz="100" b="1" dirty="0" smtClean="0">
                <a:latin typeface="+mn-lt"/>
              </a:rPr>
              <a:t> </a:t>
            </a:r>
            <a:r>
              <a:rPr lang="en-US" sz="2000" b="1" dirty="0" smtClean="0">
                <a:latin typeface="+mn-lt"/>
              </a:rPr>
              <a:t>E </a:t>
            </a:r>
            <a:r>
              <a:rPr lang="en-US" sz="2000" b="1" dirty="0">
                <a:latin typeface="+mn-lt"/>
              </a:rPr>
              <a:t>802.11 wireless LANs </a:t>
            </a:r>
            <a:r>
              <a:rPr lang="en-US" sz="2000" b="1" dirty="0" smtClean="0">
                <a:latin typeface="+mn-lt"/>
              </a:rPr>
              <a:t>(</a:t>
            </a:r>
            <a:r>
              <a:rPr lang="en-US" altLang="ja-JP" sz="2000" b="1" dirty="0" smtClean="0">
                <a:latin typeface="+mn-lt"/>
              </a:rPr>
              <a:t>“</a:t>
            </a:r>
            <a:r>
              <a:rPr lang="en-US" sz="2000" b="1" dirty="0" smtClean="0">
                <a:latin typeface="+mn-lt"/>
              </a:rPr>
              <a:t>Wi-Fi</a:t>
            </a:r>
            <a:r>
              <a:rPr lang="en-US" altLang="ja-JP" sz="2000" b="1" dirty="0" smtClean="0">
                <a:latin typeface="+mn-lt"/>
              </a:rPr>
              <a:t>”</a:t>
            </a:r>
            <a:r>
              <a:rPr lang="en-US" sz="2000" b="1" dirty="0" smtClean="0">
                <a:latin typeface="+mn-lt"/>
              </a:rPr>
              <a:t>)</a:t>
            </a:r>
            <a:endParaRPr lang="en-US" sz="2000" b="1" dirty="0">
              <a:latin typeface="+mn-lt"/>
            </a:endParaRPr>
          </a:p>
          <a:p>
            <a:pPr marL="0" indent="0">
              <a:buFont typeface="Wingdings" charset="0"/>
              <a:buNone/>
              <a:defRPr/>
            </a:pPr>
            <a:r>
              <a:rPr lang="en-US" sz="2000" b="1" dirty="0" smtClean="0">
                <a:solidFill>
                  <a:schemeClr val="tx2"/>
                </a:solidFill>
                <a:latin typeface="+mn-lt"/>
              </a:rPr>
              <a:t>7.4</a:t>
            </a:r>
            <a:r>
              <a:rPr lang="en-US" sz="2000" dirty="0" smtClean="0">
                <a:solidFill>
                  <a:srgbClr val="FF0000"/>
                </a:solidFill>
                <a:latin typeface="+mn-lt"/>
              </a:rPr>
              <a:t> </a:t>
            </a:r>
            <a:r>
              <a:rPr lang="en-US" sz="2000" dirty="0">
                <a:latin typeface="+mn-lt"/>
              </a:rPr>
              <a:t>Cellular Internet </a:t>
            </a:r>
            <a:r>
              <a:rPr lang="en-US" sz="2000" dirty="0" smtClean="0">
                <a:latin typeface="+mn-lt"/>
              </a:rPr>
              <a:t>Access</a:t>
            </a:r>
          </a:p>
          <a:p>
            <a:pPr marL="741600" indent="-284400">
              <a:spcBef>
                <a:spcPts val="600"/>
              </a:spcBef>
              <a:buFont typeface="Verdana" panose="020B0604030504040204" pitchFamily="34" charset="0"/>
              <a:buChar char="–"/>
              <a:defRPr/>
            </a:pPr>
            <a:r>
              <a:rPr lang="en-US" sz="2000" dirty="0" smtClean="0">
                <a:latin typeface="+mn-lt"/>
              </a:rPr>
              <a:t>architecture</a:t>
            </a:r>
            <a:endParaRPr lang="en-US" sz="2000" dirty="0">
              <a:latin typeface="+mn-lt"/>
            </a:endParaRPr>
          </a:p>
          <a:p>
            <a:pPr marL="741600" lvl="1" indent="-284400">
              <a:buFont typeface="Verdana" panose="020B0604030504040204" pitchFamily="34" charset="0"/>
              <a:buChar char="–"/>
              <a:defRPr/>
            </a:pPr>
            <a:r>
              <a:rPr lang="en-US" sz="2000" dirty="0">
                <a:latin typeface="+mn-lt"/>
              </a:rPr>
              <a:t>standards (e.g., 3G, </a:t>
            </a:r>
            <a:r>
              <a:rPr lang="en-US" sz="2000" dirty="0" smtClean="0">
                <a:latin typeface="+mn-lt"/>
              </a:rPr>
              <a:t>L</a:t>
            </a:r>
            <a:r>
              <a:rPr lang="en-US" sz="100" dirty="0" smtClean="0">
                <a:latin typeface="+mn-lt"/>
              </a:rPr>
              <a:t> </a:t>
            </a:r>
            <a:r>
              <a:rPr lang="en-US" sz="2000" dirty="0" smtClean="0">
                <a:latin typeface="+mn-lt"/>
              </a:rPr>
              <a:t>T</a:t>
            </a:r>
            <a:r>
              <a:rPr lang="en-US" sz="100" dirty="0" smtClean="0">
                <a:latin typeface="+mn-lt"/>
              </a:rPr>
              <a:t> </a:t>
            </a:r>
            <a:r>
              <a:rPr lang="en-US" sz="2000" dirty="0" smtClean="0">
                <a:latin typeface="+mn-lt"/>
              </a:rPr>
              <a:t>E)</a:t>
            </a:r>
          </a:p>
        </p:txBody>
      </p:sp>
      <p:sp>
        <p:nvSpPr>
          <p:cNvPr id="4" name="Text Placeholder 3"/>
          <p:cNvSpPr>
            <a:spLocks noGrp="1"/>
          </p:cNvSpPr>
          <p:nvPr>
            <p:ph type="body" idx="2"/>
          </p:nvPr>
        </p:nvSpPr>
        <p:spPr>
          <a:xfrm>
            <a:off x="4521200" y="1600200"/>
            <a:ext cx="4165600" cy="4404360"/>
          </a:xfrm>
        </p:spPr>
        <p:txBody>
          <a:bodyPr/>
          <a:lstStyle/>
          <a:p>
            <a:pPr marL="0" indent="0">
              <a:buFont typeface="Wingdings" pitchFamily="2" charset="2"/>
              <a:buNone/>
              <a:defRPr/>
            </a:pPr>
            <a:r>
              <a:rPr lang="en-US" sz="2000" b="1" dirty="0">
                <a:solidFill>
                  <a:schemeClr val="tx1"/>
                </a:solidFill>
                <a:latin typeface="+mn-lt"/>
              </a:rPr>
              <a:t>Mobility</a:t>
            </a:r>
          </a:p>
          <a:p>
            <a:pPr marL="0" indent="0">
              <a:buFont typeface="Wingdings" pitchFamily="2" charset="2"/>
              <a:buNone/>
              <a:defRPr/>
            </a:pPr>
            <a:r>
              <a:rPr lang="en-US" sz="2000" b="1" dirty="0">
                <a:solidFill>
                  <a:schemeClr val="tx2"/>
                </a:solidFill>
                <a:latin typeface="+mn-lt"/>
              </a:rPr>
              <a:t>7.5</a:t>
            </a:r>
            <a:r>
              <a:rPr lang="en-US" sz="2000" dirty="0">
                <a:latin typeface="+mn-lt"/>
              </a:rPr>
              <a:t> Principles: addressing and routing to mobile users</a:t>
            </a:r>
          </a:p>
          <a:p>
            <a:pPr marL="0" indent="0">
              <a:buFont typeface="Wingdings" pitchFamily="2" charset="2"/>
              <a:buNone/>
              <a:defRPr/>
            </a:pPr>
            <a:r>
              <a:rPr lang="en-US" sz="2000" b="1" dirty="0">
                <a:solidFill>
                  <a:schemeClr val="tx2"/>
                </a:solidFill>
                <a:latin typeface="+mn-lt"/>
              </a:rPr>
              <a:t>7.6</a:t>
            </a:r>
            <a:r>
              <a:rPr lang="en-US" sz="2000" dirty="0">
                <a:latin typeface="+mn-lt"/>
              </a:rPr>
              <a:t> Mobile </a:t>
            </a:r>
            <a:r>
              <a:rPr lang="en-US" sz="2000" dirty="0" smtClean="0">
                <a:latin typeface="+mn-lt"/>
              </a:rPr>
              <a:t>I</a:t>
            </a:r>
            <a:r>
              <a:rPr lang="en-US" sz="100" dirty="0" smtClean="0">
                <a:latin typeface="+mn-lt"/>
              </a:rPr>
              <a:t> </a:t>
            </a:r>
            <a:r>
              <a:rPr lang="en-US" sz="2000" dirty="0" smtClean="0">
                <a:latin typeface="+mn-lt"/>
              </a:rPr>
              <a:t>P</a:t>
            </a:r>
            <a:endParaRPr lang="en-US" sz="2000" dirty="0">
              <a:latin typeface="+mn-lt"/>
            </a:endParaRPr>
          </a:p>
          <a:p>
            <a:pPr marL="0" indent="0">
              <a:buFont typeface="Wingdings" pitchFamily="2" charset="2"/>
              <a:buNone/>
              <a:defRPr/>
            </a:pPr>
            <a:r>
              <a:rPr lang="en-US" sz="2000" b="1" dirty="0">
                <a:solidFill>
                  <a:schemeClr val="tx2"/>
                </a:solidFill>
                <a:latin typeface="+mn-lt"/>
              </a:rPr>
              <a:t>7.7</a:t>
            </a:r>
            <a:r>
              <a:rPr lang="en-US" sz="2000" dirty="0">
                <a:latin typeface="+mn-lt"/>
              </a:rPr>
              <a:t> Handling mobility in cellular networks</a:t>
            </a:r>
          </a:p>
          <a:p>
            <a:pPr marL="0" indent="0">
              <a:buFont typeface="Wingdings" pitchFamily="2" charset="2"/>
              <a:buNone/>
              <a:defRPr/>
            </a:pPr>
            <a:r>
              <a:rPr lang="en-US" sz="2000" b="1" dirty="0">
                <a:solidFill>
                  <a:schemeClr val="tx2"/>
                </a:solidFill>
                <a:latin typeface="+mn-lt"/>
              </a:rPr>
              <a:t>7.8</a:t>
            </a:r>
            <a:r>
              <a:rPr lang="en-US" sz="2000" dirty="0">
                <a:latin typeface="+mn-lt"/>
              </a:rPr>
              <a:t> Mobility and higher-layer </a:t>
            </a:r>
            <a:r>
              <a:rPr lang="en-US" sz="2000" dirty="0" smtClean="0">
                <a:latin typeface="+mn-lt"/>
              </a:rPr>
              <a:t>protocols</a:t>
            </a:r>
            <a:endParaRPr lang="en-US" sz="2000" dirty="0">
              <a:latin typeface="+mn-lt"/>
            </a:endParaRPr>
          </a:p>
        </p:txBody>
      </p:sp>
    </p:spTree>
    <p:extLst>
      <p:ext uri="{BB962C8B-B14F-4D97-AF65-F5344CB8AC3E}">
        <p14:creationId xmlns:p14="http://schemas.microsoft.com/office/powerpoint/2010/main" val="20890885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Times New Roman" panose="02020603050405020304" pitchFamily="18" charset="0"/>
                <a:cs typeface="Times New Roman" panose="02020603050405020304" pitchFamily="18" charset="0"/>
              </a:rPr>
              <a:t>Wireless and Mobile Networks</a:t>
            </a:r>
          </a:p>
        </p:txBody>
      </p:sp>
      <p:sp>
        <p:nvSpPr>
          <p:cNvPr id="3" name="Text Placeholder 2"/>
          <p:cNvSpPr>
            <a:spLocks noGrp="1"/>
          </p:cNvSpPr>
          <p:nvPr>
            <p:ph type="body" idx="1"/>
          </p:nvPr>
        </p:nvSpPr>
        <p:spPr/>
        <p:txBody>
          <a:bodyPr/>
          <a:lstStyle/>
          <a:p>
            <a:pPr marL="0" indent="0">
              <a:buFont typeface="Wingdings" charset="0"/>
              <a:buNone/>
              <a:defRPr/>
            </a:pPr>
            <a:r>
              <a:rPr lang="en-US" sz="2200" b="1" dirty="0">
                <a:solidFill>
                  <a:schemeClr val="tx1"/>
                </a:solidFill>
                <a:latin typeface="+mn-lt"/>
              </a:rPr>
              <a:t>Background</a:t>
            </a:r>
            <a:r>
              <a:rPr lang="en-US" sz="2200" b="1" dirty="0" smtClean="0">
                <a:solidFill>
                  <a:schemeClr val="tx1"/>
                </a:solidFill>
                <a:latin typeface="+mn-lt"/>
              </a:rPr>
              <a:t>:</a:t>
            </a:r>
            <a:endParaRPr lang="en-US" sz="2200" b="1" dirty="0">
              <a:solidFill>
                <a:schemeClr val="tx1"/>
              </a:solidFill>
              <a:latin typeface="+mn-lt"/>
            </a:endParaRPr>
          </a:p>
          <a:p>
            <a:pPr>
              <a:defRPr/>
            </a:pPr>
            <a:r>
              <a:rPr lang="en-US" sz="2200" dirty="0">
                <a:latin typeface="+mn-lt"/>
              </a:rPr>
              <a:t># wireless (mobile) phone subscribers now exceeds # wired phone subscribers (5-to-1)!</a:t>
            </a:r>
          </a:p>
          <a:p>
            <a:pPr>
              <a:defRPr/>
            </a:pPr>
            <a:r>
              <a:rPr lang="en-US" sz="2200" dirty="0">
                <a:latin typeface="+mn-lt"/>
              </a:rPr>
              <a:t># wireless Internet-connected devices equals # wireline Internet-connected devices</a:t>
            </a:r>
          </a:p>
          <a:p>
            <a:pPr lvl="1">
              <a:defRPr/>
            </a:pPr>
            <a:r>
              <a:rPr lang="en-US" sz="2200" dirty="0">
                <a:latin typeface="+mn-lt"/>
              </a:rPr>
              <a:t>laptops, Internet-enabled phones promise anytime untethered Internet access</a:t>
            </a:r>
          </a:p>
          <a:p>
            <a:pPr>
              <a:defRPr/>
            </a:pPr>
            <a:r>
              <a:rPr lang="en-US" sz="2200" dirty="0">
                <a:latin typeface="+mn-lt"/>
              </a:rPr>
              <a:t>two important (but different) challenges</a:t>
            </a:r>
          </a:p>
          <a:p>
            <a:pPr lvl="1">
              <a:defRPr/>
            </a:pPr>
            <a:r>
              <a:rPr lang="en-US" sz="2200" b="1" dirty="0">
                <a:solidFill>
                  <a:schemeClr val="tx1"/>
                </a:solidFill>
                <a:latin typeface="+mn-lt"/>
              </a:rPr>
              <a:t>wireless: </a:t>
            </a:r>
            <a:r>
              <a:rPr lang="en-US" sz="2200" dirty="0">
                <a:latin typeface="+mn-lt"/>
              </a:rPr>
              <a:t>communication over wireless link</a:t>
            </a:r>
          </a:p>
          <a:p>
            <a:pPr lvl="1">
              <a:defRPr/>
            </a:pPr>
            <a:r>
              <a:rPr lang="en-US" sz="2200" b="1" dirty="0">
                <a:solidFill>
                  <a:schemeClr val="tx1"/>
                </a:solidFill>
                <a:latin typeface="+mn-lt"/>
              </a:rPr>
              <a:t>mobility: </a:t>
            </a:r>
            <a:r>
              <a:rPr lang="en-US" sz="2200" dirty="0">
                <a:latin typeface="+mn-lt"/>
              </a:rPr>
              <a:t>handling the mobile user who changes point of attachment to </a:t>
            </a:r>
            <a:r>
              <a:rPr lang="en-US" sz="2200" dirty="0" smtClean="0">
                <a:latin typeface="+mn-lt"/>
              </a:rPr>
              <a:t>network</a:t>
            </a:r>
            <a:endParaRPr lang="en-US" sz="2200" dirty="0">
              <a:latin typeface="+mn-lt"/>
            </a:endParaRPr>
          </a:p>
        </p:txBody>
      </p:sp>
    </p:spTree>
    <p:extLst>
      <p:ext uri="{BB962C8B-B14F-4D97-AF65-F5344CB8AC3E}">
        <p14:creationId xmlns:p14="http://schemas.microsoft.com/office/powerpoint/2010/main" val="38549654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I</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E</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E</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E </a:t>
            </a:r>
            <a:r>
              <a:rPr lang="en-US" dirty="0">
                <a:latin typeface="Times New Roman" panose="02020603050405020304" pitchFamily="18" charset="0"/>
                <a:cs typeface="Times New Roman" panose="02020603050405020304" pitchFamily="18" charset="0"/>
              </a:rPr>
              <a:t>802.11 Wireless </a:t>
            </a:r>
            <a:r>
              <a:rPr lang="en-US" dirty="0" smtClean="0">
                <a:latin typeface="Times New Roman" panose="02020603050405020304" pitchFamily="18" charset="0"/>
                <a:cs typeface="Times New Roman" panose="02020603050405020304" pitchFamily="18" charset="0"/>
              </a:rPr>
              <a:t>L</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N</a:t>
            </a:r>
            <a:endParaRPr lang="en-US" dirty="0">
              <a:latin typeface="Times New Roman" panose="02020603050405020304" pitchFamily="18" charset="0"/>
              <a:cs typeface="Times New Roman" panose="02020603050405020304" pitchFamily="18" charset="0"/>
            </a:endParaRPr>
          </a:p>
        </p:txBody>
      </p:sp>
      <p:sp>
        <p:nvSpPr>
          <p:cNvPr id="12" name="Text Placeholder 11"/>
          <p:cNvSpPr>
            <a:spLocks noGrp="1"/>
          </p:cNvSpPr>
          <p:nvPr>
            <p:ph type="body" idx="1"/>
          </p:nvPr>
        </p:nvSpPr>
        <p:spPr>
          <a:xfrm>
            <a:off x="457200" y="1600200"/>
            <a:ext cx="3901440" cy="2670872"/>
          </a:xfrm>
        </p:spPr>
        <p:txBody>
          <a:bodyPr/>
          <a:lstStyle/>
          <a:p>
            <a:pPr marL="0" indent="0">
              <a:buFont typeface="Wingdings" pitchFamily="2" charset="2"/>
              <a:buNone/>
              <a:defRPr/>
            </a:pPr>
            <a:r>
              <a:rPr lang="en-US" sz="1800" b="1" dirty="0">
                <a:solidFill>
                  <a:schemeClr val="tx1"/>
                </a:solidFill>
                <a:latin typeface="+mn-lt"/>
              </a:rPr>
              <a:t>802.11b</a:t>
            </a:r>
          </a:p>
          <a:p>
            <a:pPr>
              <a:defRPr/>
            </a:pPr>
            <a:r>
              <a:rPr lang="en-US" sz="1800" dirty="0">
                <a:latin typeface="+mn-lt"/>
              </a:rPr>
              <a:t>2.4-5 </a:t>
            </a:r>
            <a:r>
              <a:rPr lang="en-US" sz="1800" dirty="0" smtClean="0">
                <a:latin typeface="+mn-lt"/>
              </a:rPr>
              <a:t>G</a:t>
            </a:r>
            <a:r>
              <a:rPr lang="en-US" sz="100" dirty="0" smtClean="0">
                <a:solidFill>
                  <a:schemeClr val="bg1"/>
                </a:solidFill>
                <a:latin typeface="+mn-lt"/>
              </a:rPr>
              <a:t>iga</a:t>
            </a:r>
            <a:r>
              <a:rPr lang="en-US" sz="1800" dirty="0" smtClean="0">
                <a:latin typeface="+mn-lt"/>
              </a:rPr>
              <a:t>H</a:t>
            </a:r>
            <a:r>
              <a:rPr lang="en-US" sz="100" dirty="0" smtClean="0">
                <a:solidFill>
                  <a:schemeClr val="bg1"/>
                </a:solidFill>
                <a:latin typeface="+mn-lt"/>
              </a:rPr>
              <a:t>ert</a:t>
            </a:r>
            <a:r>
              <a:rPr lang="en-US" sz="1800" dirty="0" smtClean="0">
                <a:latin typeface="+mn-lt"/>
              </a:rPr>
              <a:t>z </a:t>
            </a:r>
            <a:r>
              <a:rPr lang="en-US" sz="1800" dirty="0">
                <a:latin typeface="+mn-lt"/>
              </a:rPr>
              <a:t>unlicensed spectrum</a:t>
            </a:r>
          </a:p>
          <a:p>
            <a:pPr>
              <a:defRPr/>
            </a:pPr>
            <a:r>
              <a:rPr lang="en-US" sz="1800" dirty="0">
                <a:latin typeface="+mn-lt"/>
              </a:rPr>
              <a:t>up to 11 </a:t>
            </a:r>
            <a:r>
              <a:rPr lang="en-US" sz="1800" dirty="0" smtClean="0">
                <a:latin typeface="+mn-lt"/>
              </a:rPr>
              <a:t>M</a:t>
            </a:r>
            <a:r>
              <a:rPr lang="en-US" sz="100" dirty="0" smtClean="0">
                <a:latin typeface="+mn-lt"/>
              </a:rPr>
              <a:t> </a:t>
            </a:r>
            <a:r>
              <a:rPr lang="en-US" sz="1800" dirty="0" smtClean="0">
                <a:latin typeface="+mn-lt"/>
              </a:rPr>
              <a:t>b</a:t>
            </a:r>
            <a:r>
              <a:rPr lang="en-US" sz="100" dirty="0" smtClean="0">
                <a:latin typeface="+mn-lt"/>
              </a:rPr>
              <a:t> </a:t>
            </a:r>
            <a:r>
              <a:rPr lang="en-US" sz="1800" dirty="0" smtClean="0">
                <a:latin typeface="+mn-lt"/>
              </a:rPr>
              <a:t>p</a:t>
            </a:r>
            <a:r>
              <a:rPr lang="en-US" sz="100" dirty="0" smtClean="0">
                <a:latin typeface="+mn-lt"/>
              </a:rPr>
              <a:t> </a:t>
            </a:r>
            <a:r>
              <a:rPr lang="en-US" sz="1800" dirty="0" smtClean="0">
                <a:latin typeface="+mn-lt"/>
              </a:rPr>
              <a:t>s</a:t>
            </a:r>
            <a:endParaRPr lang="en-US" sz="1800" dirty="0">
              <a:latin typeface="+mn-lt"/>
            </a:endParaRPr>
          </a:p>
          <a:p>
            <a:pPr>
              <a:defRPr/>
            </a:pPr>
            <a:r>
              <a:rPr lang="en-US" sz="1800" dirty="0">
                <a:latin typeface="+mn-lt"/>
              </a:rPr>
              <a:t>direct sequence spread spectrum (</a:t>
            </a:r>
            <a:r>
              <a:rPr lang="en-US" sz="1800" dirty="0" smtClean="0">
                <a:latin typeface="+mn-lt"/>
              </a:rPr>
              <a:t>D</a:t>
            </a:r>
            <a:r>
              <a:rPr lang="en-US" sz="100" dirty="0" smtClean="0">
                <a:latin typeface="+mn-lt"/>
              </a:rPr>
              <a:t> </a:t>
            </a:r>
            <a:r>
              <a:rPr lang="en-US" sz="1800" dirty="0" smtClean="0">
                <a:latin typeface="+mn-lt"/>
              </a:rPr>
              <a:t>S</a:t>
            </a:r>
            <a:r>
              <a:rPr lang="en-US" sz="100" dirty="0" smtClean="0">
                <a:latin typeface="+mn-lt"/>
              </a:rPr>
              <a:t> </a:t>
            </a:r>
            <a:r>
              <a:rPr lang="en-US" sz="1800" dirty="0" smtClean="0">
                <a:latin typeface="+mn-lt"/>
              </a:rPr>
              <a:t>S</a:t>
            </a:r>
            <a:r>
              <a:rPr lang="en-US" sz="100" dirty="0" smtClean="0">
                <a:latin typeface="+mn-lt"/>
              </a:rPr>
              <a:t> </a:t>
            </a:r>
            <a:r>
              <a:rPr lang="en-US" sz="1800" dirty="0" smtClean="0">
                <a:latin typeface="+mn-lt"/>
              </a:rPr>
              <a:t>S</a:t>
            </a:r>
            <a:r>
              <a:rPr lang="en-US" sz="1800" dirty="0">
                <a:latin typeface="+mn-lt"/>
              </a:rPr>
              <a:t>) in physical layer</a:t>
            </a:r>
          </a:p>
          <a:p>
            <a:pPr lvl="1" indent="-284400">
              <a:defRPr/>
            </a:pPr>
            <a:r>
              <a:rPr lang="en-US" sz="1800" dirty="0">
                <a:latin typeface="+mn-lt"/>
              </a:rPr>
              <a:t>all hosts use same chipping </a:t>
            </a:r>
            <a:r>
              <a:rPr lang="en-US" sz="1800" dirty="0" smtClean="0">
                <a:latin typeface="+mn-lt"/>
              </a:rPr>
              <a:t>code</a:t>
            </a:r>
            <a:endParaRPr lang="en-US" sz="1800" dirty="0">
              <a:latin typeface="+mn-lt"/>
            </a:endParaRPr>
          </a:p>
        </p:txBody>
      </p:sp>
      <p:sp>
        <p:nvSpPr>
          <p:cNvPr id="15" name="Content Placeholder 14"/>
          <p:cNvSpPr>
            <a:spLocks noGrp="1"/>
          </p:cNvSpPr>
          <p:nvPr>
            <p:ph sz="quarter" idx="15"/>
          </p:nvPr>
        </p:nvSpPr>
        <p:spPr>
          <a:xfrm>
            <a:off x="457200" y="4280991"/>
            <a:ext cx="3901440" cy="1804849"/>
          </a:xfrm>
        </p:spPr>
        <p:txBody>
          <a:bodyPr/>
          <a:lstStyle/>
          <a:p>
            <a:pPr marL="0" indent="0">
              <a:buFont typeface="Wingdings" charset="0"/>
              <a:buNone/>
              <a:defRPr/>
            </a:pPr>
            <a:r>
              <a:rPr lang="en-US" sz="1800" b="1" dirty="0" smtClean="0">
                <a:solidFill>
                  <a:schemeClr val="tx1"/>
                </a:solidFill>
                <a:latin typeface="+mn-lt"/>
              </a:rPr>
              <a:t>802.11a</a:t>
            </a:r>
            <a:endParaRPr lang="en-US" sz="1800" b="1" dirty="0">
              <a:solidFill>
                <a:schemeClr val="tx1"/>
              </a:solidFill>
              <a:latin typeface="+mn-lt"/>
            </a:endParaRPr>
          </a:p>
          <a:p>
            <a:pPr marL="255600" lvl="1" indent="-255600">
              <a:spcBef>
                <a:spcPts val="1500"/>
              </a:spcBef>
              <a:buFont typeface="Arial" panose="020B0604020202020204" pitchFamily="34" charset="0"/>
              <a:buChar char="•"/>
              <a:defRPr/>
            </a:pPr>
            <a:r>
              <a:rPr lang="en-US" sz="1800" dirty="0">
                <a:latin typeface="+mn-lt"/>
              </a:rPr>
              <a:t>5-6 </a:t>
            </a:r>
            <a:r>
              <a:rPr lang="en-US" sz="1800" dirty="0" smtClean="0">
                <a:latin typeface="+mn-lt"/>
              </a:rPr>
              <a:t>G</a:t>
            </a:r>
            <a:r>
              <a:rPr lang="en-US" sz="100" dirty="0" smtClean="0">
                <a:solidFill>
                  <a:schemeClr val="bg1"/>
                </a:solidFill>
                <a:latin typeface="+mn-lt"/>
              </a:rPr>
              <a:t>iga</a:t>
            </a:r>
            <a:r>
              <a:rPr lang="en-US" sz="1800" dirty="0" smtClean="0">
                <a:latin typeface="+mn-lt"/>
              </a:rPr>
              <a:t>H</a:t>
            </a:r>
            <a:r>
              <a:rPr lang="en-US" sz="100" dirty="0" smtClean="0">
                <a:solidFill>
                  <a:schemeClr val="bg1"/>
                </a:solidFill>
                <a:latin typeface="+mn-lt"/>
              </a:rPr>
              <a:t>ert</a:t>
            </a:r>
            <a:r>
              <a:rPr lang="en-US" sz="1800" dirty="0" smtClean="0">
                <a:latin typeface="+mn-lt"/>
              </a:rPr>
              <a:t>z </a:t>
            </a:r>
            <a:r>
              <a:rPr lang="en-US" sz="1800" dirty="0">
                <a:latin typeface="+mn-lt"/>
              </a:rPr>
              <a:t>range</a:t>
            </a:r>
          </a:p>
          <a:p>
            <a:pPr marL="255600" lvl="1" indent="-255600">
              <a:spcBef>
                <a:spcPts val="1500"/>
              </a:spcBef>
              <a:buFont typeface="Arial" panose="020B0604020202020204" pitchFamily="34" charset="0"/>
              <a:buChar char="•"/>
              <a:defRPr/>
            </a:pPr>
            <a:r>
              <a:rPr lang="en-US" sz="1800" dirty="0">
                <a:latin typeface="+mn-lt"/>
              </a:rPr>
              <a:t>up to 54 </a:t>
            </a:r>
            <a:r>
              <a:rPr lang="en-US" sz="1800" dirty="0" smtClean="0">
                <a:latin typeface="+mn-lt"/>
              </a:rPr>
              <a:t>M</a:t>
            </a:r>
            <a:r>
              <a:rPr lang="en-US" sz="100" dirty="0" smtClean="0">
                <a:latin typeface="+mn-lt"/>
              </a:rPr>
              <a:t> </a:t>
            </a:r>
            <a:r>
              <a:rPr lang="en-US" sz="1800" dirty="0" smtClean="0">
                <a:latin typeface="+mn-lt"/>
              </a:rPr>
              <a:t>b</a:t>
            </a:r>
            <a:r>
              <a:rPr lang="en-US" sz="100" dirty="0" smtClean="0">
                <a:latin typeface="+mn-lt"/>
              </a:rPr>
              <a:t> </a:t>
            </a:r>
            <a:r>
              <a:rPr lang="en-US" sz="1800" dirty="0" smtClean="0">
                <a:latin typeface="+mn-lt"/>
              </a:rPr>
              <a:t>ps</a:t>
            </a:r>
            <a:endParaRPr lang="en-US" sz="1800" dirty="0">
              <a:latin typeface="+mn-lt"/>
            </a:endParaRPr>
          </a:p>
        </p:txBody>
      </p:sp>
      <p:sp>
        <p:nvSpPr>
          <p:cNvPr id="13" name="Content Placeholder 12"/>
          <p:cNvSpPr>
            <a:spLocks noGrp="1"/>
          </p:cNvSpPr>
          <p:nvPr>
            <p:ph sz="quarter" idx="13"/>
          </p:nvPr>
        </p:nvSpPr>
        <p:spPr>
          <a:xfrm>
            <a:off x="5090794" y="1625273"/>
            <a:ext cx="3596006" cy="1329467"/>
          </a:xfrm>
        </p:spPr>
        <p:txBody>
          <a:bodyPr/>
          <a:lstStyle/>
          <a:p>
            <a:pPr marL="0" indent="0">
              <a:buFont typeface="Wingdings" charset="0"/>
              <a:buNone/>
              <a:defRPr/>
            </a:pPr>
            <a:r>
              <a:rPr lang="en-US" sz="1800" b="1" dirty="0" smtClean="0">
                <a:solidFill>
                  <a:schemeClr val="tx1"/>
                </a:solidFill>
                <a:latin typeface="+mn-lt"/>
              </a:rPr>
              <a:t>802.11g</a:t>
            </a:r>
            <a:endParaRPr lang="en-US" sz="1800" dirty="0">
              <a:solidFill>
                <a:srgbClr val="FF0000"/>
              </a:solidFill>
              <a:latin typeface="+mn-lt"/>
            </a:endParaRPr>
          </a:p>
          <a:p>
            <a:pPr marL="255600" lvl="1" indent="-255600">
              <a:spcBef>
                <a:spcPts val="1500"/>
              </a:spcBef>
              <a:buFont typeface="Arial" panose="020B0604020202020204" pitchFamily="34" charset="0"/>
              <a:buChar char="•"/>
              <a:defRPr/>
            </a:pPr>
            <a:r>
              <a:rPr lang="en-US" sz="1800" dirty="0">
                <a:latin typeface="+mn-lt"/>
              </a:rPr>
              <a:t>2.4-5 </a:t>
            </a:r>
            <a:r>
              <a:rPr lang="en-US" sz="1800" dirty="0" smtClean="0">
                <a:latin typeface="+mn-lt"/>
              </a:rPr>
              <a:t>G</a:t>
            </a:r>
            <a:r>
              <a:rPr lang="en-US" sz="100" dirty="0" smtClean="0">
                <a:solidFill>
                  <a:schemeClr val="bg1"/>
                </a:solidFill>
                <a:latin typeface="+mn-lt"/>
              </a:rPr>
              <a:t>iga</a:t>
            </a:r>
            <a:r>
              <a:rPr lang="en-US" sz="1800" dirty="0" smtClean="0">
                <a:latin typeface="+mn-lt"/>
              </a:rPr>
              <a:t>H</a:t>
            </a:r>
            <a:r>
              <a:rPr lang="en-US" sz="100" dirty="0" smtClean="0">
                <a:solidFill>
                  <a:schemeClr val="bg1"/>
                </a:solidFill>
                <a:latin typeface="+mn-lt"/>
              </a:rPr>
              <a:t>ert</a:t>
            </a:r>
            <a:r>
              <a:rPr lang="en-US" sz="1800" dirty="0" smtClean="0">
                <a:latin typeface="+mn-lt"/>
              </a:rPr>
              <a:t>z </a:t>
            </a:r>
            <a:r>
              <a:rPr lang="en-US" sz="1800" dirty="0">
                <a:latin typeface="+mn-lt"/>
              </a:rPr>
              <a:t>range</a:t>
            </a:r>
          </a:p>
          <a:p>
            <a:pPr marL="255600" lvl="1" indent="-255600">
              <a:spcBef>
                <a:spcPts val="1500"/>
              </a:spcBef>
              <a:buFont typeface="Arial" panose="020B0604020202020204" pitchFamily="34" charset="0"/>
              <a:buChar char="•"/>
              <a:defRPr/>
            </a:pPr>
            <a:r>
              <a:rPr lang="en-US" sz="1800" dirty="0">
                <a:latin typeface="+mn-lt"/>
              </a:rPr>
              <a:t>up to 54 </a:t>
            </a:r>
            <a:r>
              <a:rPr lang="en-US" sz="1800" dirty="0" smtClean="0">
                <a:latin typeface="+mn-lt"/>
              </a:rPr>
              <a:t>M</a:t>
            </a:r>
            <a:r>
              <a:rPr lang="en-US" sz="100" dirty="0" smtClean="0">
                <a:latin typeface="+mn-lt"/>
              </a:rPr>
              <a:t> </a:t>
            </a:r>
            <a:r>
              <a:rPr lang="en-US" sz="1800" dirty="0" smtClean="0">
                <a:latin typeface="+mn-lt"/>
              </a:rPr>
              <a:t>b</a:t>
            </a:r>
            <a:r>
              <a:rPr lang="en-US" sz="100" dirty="0" smtClean="0">
                <a:latin typeface="+mn-lt"/>
              </a:rPr>
              <a:t> </a:t>
            </a:r>
            <a:r>
              <a:rPr lang="en-US" sz="1800" dirty="0" smtClean="0">
                <a:latin typeface="+mn-lt"/>
              </a:rPr>
              <a:t>p</a:t>
            </a:r>
            <a:r>
              <a:rPr lang="en-US" sz="100" dirty="0" smtClean="0">
                <a:latin typeface="+mn-lt"/>
              </a:rPr>
              <a:t> </a:t>
            </a:r>
            <a:r>
              <a:rPr lang="en-US" sz="1800" dirty="0" smtClean="0">
                <a:latin typeface="+mn-lt"/>
              </a:rPr>
              <a:t>s</a:t>
            </a:r>
            <a:endParaRPr lang="en-US" sz="1800" dirty="0">
              <a:latin typeface="+mn-lt"/>
            </a:endParaRPr>
          </a:p>
        </p:txBody>
      </p:sp>
      <p:sp>
        <p:nvSpPr>
          <p:cNvPr id="16" name="Content Placeholder 15"/>
          <p:cNvSpPr>
            <a:spLocks noGrp="1"/>
          </p:cNvSpPr>
          <p:nvPr>
            <p:ph sz="quarter" idx="16"/>
          </p:nvPr>
        </p:nvSpPr>
        <p:spPr>
          <a:xfrm>
            <a:off x="5090794" y="3094643"/>
            <a:ext cx="3596006" cy="1309889"/>
          </a:xfrm>
        </p:spPr>
        <p:txBody>
          <a:bodyPr/>
          <a:lstStyle/>
          <a:p>
            <a:pPr marL="0" indent="0">
              <a:buFont typeface="Wingdings" charset="0"/>
              <a:buNone/>
              <a:defRPr/>
            </a:pPr>
            <a:r>
              <a:rPr lang="en-US" sz="1800" b="1" dirty="0">
                <a:solidFill>
                  <a:schemeClr val="tx1"/>
                </a:solidFill>
                <a:latin typeface="+mn-lt"/>
              </a:rPr>
              <a:t>802.11n:</a:t>
            </a:r>
            <a:r>
              <a:rPr lang="en-US" sz="1800" dirty="0">
                <a:solidFill>
                  <a:srgbClr val="C00000"/>
                </a:solidFill>
                <a:latin typeface="+mn-lt"/>
              </a:rPr>
              <a:t> </a:t>
            </a:r>
            <a:r>
              <a:rPr lang="en-US" sz="1800" dirty="0">
                <a:latin typeface="+mn-lt"/>
              </a:rPr>
              <a:t>multiple antennae</a:t>
            </a:r>
          </a:p>
          <a:p>
            <a:pPr marL="255600" lvl="1" indent="-255600">
              <a:spcBef>
                <a:spcPts val="1500"/>
              </a:spcBef>
              <a:buFont typeface="Arial" panose="020B0604020202020204" pitchFamily="34" charset="0"/>
              <a:buChar char="•"/>
              <a:defRPr/>
            </a:pPr>
            <a:r>
              <a:rPr lang="en-US" sz="1800" dirty="0">
                <a:latin typeface="+mn-lt"/>
              </a:rPr>
              <a:t>2.4-5 </a:t>
            </a:r>
            <a:r>
              <a:rPr lang="en-US" sz="1800" dirty="0" smtClean="0">
                <a:latin typeface="+mn-lt"/>
              </a:rPr>
              <a:t>G</a:t>
            </a:r>
            <a:r>
              <a:rPr lang="en-US" sz="100" dirty="0" smtClean="0">
                <a:solidFill>
                  <a:schemeClr val="bg1"/>
                </a:solidFill>
                <a:latin typeface="+mn-lt"/>
              </a:rPr>
              <a:t>iga</a:t>
            </a:r>
            <a:r>
              <a:rPr lang="en-US" sz="1800" dirty="0" smtClean="0">
                <a:latin typeface="+mn-lt"/>
              </a:rPr>
              <a:t>H</a:t>
            </a:r>
            <a:r>
              <a:rPr lang="en-US" sz="100" dirty="0" smtClean="0">
                <a:solidFill>
                  <a:schemeClr val="bg1"/>
                </a:solidFill>
                <a:latin typeface="+mn-lt"/>
              </a:rPr>
              <a:t>ert</a:t>
            </a:r>
            <a:r>
              <a:rPr lang="en-US" sz="1800" dirty="0" smtClean="0">
                <a:latin typeface="+mn-lt"/>
              </a:rPr>
              <a:t>z </a:t>
            </a:r>
            <a:r>
              <a:rPr lang="en-US" sz="1800" dirty="0">
                <a:latin typeface="+mn-lt"/>
              </a:rPr>
              <a:t>range</a:t>
            </a:r>
          </a:p>
          <a:p>
            <a:pPr marL="255600" lvl="1" indent="-255600">
              <a:spcBef>
                <a:spcPts val="1500"/>
              </a:spcBef>
              <a:buFont typeface="Arial" panose="020B0604020202020204" pitchFamily="34" charset="0"/>
              <a:buChar char="•"/>
              <a:defRPr/>
            </a:pPr>
            <a:r>
              <a:rPr lang="en-US" sz="1800" dirty="0">
                <a:latin typeface="+mn-lt"/>
              </a:rPr>
              <a:t>up to 200 </a:t>
            </a:r>
            <a:r>
              <a:rPr lang="en-US" sz="1800" dirty="0" smtClean="0">
                <a:latin typeface="+mn-lt"/>
              </a:rPr>
              <a:t>M</a:t>
            </a:r>
            <a:r>
              <a:rPr lang="en-US" sz="100" dirty="0" smtClean="0">
                <a:latin typeface="+mn-lt"/>
              </a:rPr>
              <a:t> </a:t>
            </a:r>
            <a:r>
              <a:rPr lang="en-US" sz="1800" dirty="0" smtClean="0">
                <a:latin typeface="+mn-lt"/>
              </a:rPr>
              <a:t>b</a:t>
            </a:r>
            <a:r>
              <a:rPr lang="en-US" sz="100" dirty="0" smtClean="0">
                <a:latin typeface="+mn-lt"/>
              </a:rPr>
              <a:t> </a:t>
            </a:r>
            <a:r>
              <a:rPr lang="en-US" sz="1800" dirty="0" smtClean="0">
                <a:latin typeface="+mn-lt"/>
              </a:rPr>
              <a:t>ps</a:t>
            </a:r>
            <a:endParaRPr lang="en-US" sz="1800" dirty="0">
              <a:latin typeface="+mn-lt"/>
            </a:endParaRPr>
          </a:p>
        </p:txBody>
      </p:sp>
      <p:sp>
        <p:nvSpPr>
          <p:cNvPr id="18" name="Content Placeholder 17"/>
          <p:cNvSpPr>
            <a:spLocks noGrp="1"/>
          </p:cNvSpPr>
          <p:nvPr>
            <p:ph sz="quarter" idx="17"/>
          </p:nvPr>
        </p:nvSpPr>
        <p:spPr>
          <a:xfrm>
            <a:off x="5090794" y="4541581"/>
            <a:ext cx="3331846" cy="1394631"/>
          </a:xfrm>
        </p:spPr>
        <p:txBody>
          <a:bodyPr/>
          <a:lstStyle/>
          <a:p>
            <a:pPr>
              <a:buClr>
                <a:schemeClr val="tx2"/>
              </a:buClr>
              <a:buFont typeface="Gill Sans MT" panose="020B0502020104020203" pitchFamily="34" charset="0"/>
              <a:buChar char="•"/>
              <a:defRPr/>
            </a:pPr>
            <a:r>
              <a:rPr lang="en-US" sz="1800" dirty="0">
                <a:latin typeface="+mn-lt"/>
              </a:rPr>
              <a:t>all use </a:t>
            </a:r>
            <a:r>
              <a:rPr lang="en-US" sz="1800" dirty="0" smtClean="0">
                <a:latin typeface="+mn-lt"/>
              </a:rPr>
              <a:t>C</a:t>
            </a:r>
            <a:r>
              <a:rPr lang="en-US" sz="100" dirty="0" smtClean="0">
                <a:latin typeface="+mn-lt"/>
              </a:rPr>
              <a:t> </a:t>
            </a:r>
            <a:r>
              <a:rPr lang="en-US" sz="1800" dirty="0" smtClean="0">
                <a:latin typeface="+mn-lt"/>
              </a:rPr>
              <a:t>S</a:t>
            </a:r>
            <a:r>
              <a:rPr lang="en-US" sz="100" dirty="0" smtClean="0">
                <a:latin typeface="+mn-lt"/>
              </a:rPr>
              <a:t> </a:t>
            </a:r>
            <a:r>
              <a:rPr lang="en-US" sz="1800" dirty="0" smtClean="0">
                <a:latin typeface="+mn-lt"/>
              </a:rPr>
              <a:t>M</a:t>
            </a:r>
            <a:r>
              <a:rPr lang="en-US" sz="100" dirty="0" smtClean="0">
                <a:latin typeface="+mn-lt"/>
              </a:rPr>
              <a:t> </a:t>
            </a:r>
            <a:r>
              <a:rPr lang="en-US" sz="1800" dirty="0" smtClean="0">
                <a:latin typeface="+mn-lt"/>
              </a:rPr>
              <a:t>A/C</a:t>
            </a:r>
            <a:r>
              <a:rPr lang="en-US" sz="100" dirty="0" smtClean="0">
                <a:latin typeface="+mn-lt"/>
              </a:rPr>
              <a:t> </a:t>
            </a:r>
            <a:r>
              <a:rPr lang="en-US" sz="1800" dirty="0" smtClean="0">
                <a:latin typeface="+mn-lt"/>
              </a:rPr>
              <a:t>A </a:t>
            </a:r>
            <a:r>
              <a:rPr lang="en-US" sz="1800" dirty="0">
                <a:latin typeface="+mn-lt"/>
              </a:rPr>
              <a:t>for multiple access</a:t>
            </a:r>
          </a:p>
          <a:p>
            <a:pPr>
              <a:buClr>
                <a:schemeClr val="tx2"/>
              </a:buClr>
              <a:buFont typeface="Gill Sans MT" panose="020B0502020104020203" pitchFamily="34" charset="0"/>
              <a:buChar char="•"/>
              <a:defRPr/>
            </a:pPr>
            <a:r>
              <a:rPr lang="en-US" sz="1800" dirty="0">
                <a:latin typeface="+mn-lt"/>
              </a:rPr>
              <a:t>all have base-station and ad-hoc network </a:t>
            </a:r>
            <a:r>
              <a:rPr lang="en-US" sz="1800" dirty="0" smtClean="0">
                <a:latin typeface="+mn-lt"/>
              </a:rPr>
              <a:t>versions</a:t>
            </a:r>
            <a:endParaRPr lang="en-US" sz="1800" dirty="0">
              <a:latin typeface="+mn-lt"/>
            </a:endParaRPr>
          </a:p>
        </p:txBody>
      </p:sp>
    </p:spTree>
    <p:extLst>
      <p:ext uri="{BB962C8B-B14F-4D97-AF65-F5344CB8AC3E}">
        <p14:creationId xmlns:p14="http://schemas.microsoft.com/office/powerpoint/2010/main" val="13518392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802.11 </a:t>
            </a:r>
            <a:r>
              <a:rPr lang="en-US" dirty="0" smtClean="0">
                <a:latin typeface="Times New Roman" panose="02020603050405020304" pitchFamily="18" charset="0"/>
                <a:cs typeface="Times New Roman" panose="02020603050405020304" pitchFamily="18" charset="0"/>
              </a:rPr>
              <a:t>LAN </a:t>
            </a:r>
            <a:r>
              <a:rPr lang="en-US" dirty="0">
                <a:latin typeface="Times New Roman" panose="02020603050405020304" pitchFamily="18" charset="0"/>
                <a:cs typeface="Times New Roman" panose="02020603050405020304" pitchFamily="18" charset="0"/>
              </a:rPr>
              <a:t>Architecture</a:t>
            </a:r>
          </a:p>
        </p:txBody>
      </p:sp>
      <p:sp>
        <p:nvSpPr>
          <p:cNvPr id="10" name="Text Placeholder 9"/>
          <p:cNvSpPr>
            <a:spLocks noGrp="1"/>
          </p:cNvSpPr>
          <p:nvPr>
            <p:ph type="body" idx="1"/>
          </p:nvPr>
        </p:nvSpPr>
        <p:spPr>
          <a:xfrm>
            <a:off x="457200" y="1600200"/>
            <a:ext cx="4450080" cy="4525963"/>
          </a:xfrm>
        </p:spPr>
        <p:txBody>
          <a:bodyPr/>
          <a:lstStyle/>
          <a:p>
            <a:pPr>
              <a:buClr>
                <a:schemeClr val="tx2"/>
              </a:buClr>
              <a:defRPr/>
            </a:pPr>
            <a:r>
              <a:rPr lang="en-US" sz="2400" dirty="0" smtClean="0">
                <a:latin typeface="+mn-lt"/>
              </a:rPr>
              <a:t>Wireless </a:t>
            </a:r>
            <a:r>
              <a:rPr lang="en-US" sz="2400" dirty="0">
                <a:latin typeface="+mn-lt"/>
              </a:rPr>
              <a:t>host communicates with base station</a:t>
            </a:r>
          </a:p>
          <a:p>
            <a:pPr marL="741600" lvl="1" indent="-284400">
              <a:buClr>
                <a:schemeClr val="tx2"/>
              </a:buClr>
              <a:defRPr/>
            </a:pPr>
            <a:r>
              <a:rPr lang="en-US" sz="2400" b="1" dirty="0">
                <a:solidFill>
                  <a:schemeClr val="tx1"/>
                </a:solidFill>
                <a:latin typeface="+mn-lt"/>
              </a:rPr>
              <a:t>base station = access point (</a:t>
            </a:r>
            <a:r>
              <a:rPr lang="en-US" sz="2400" b="1" dirty="0" smtClean="0">
                <a:solidFill>
                  <a:schemeClr val="tx1"/>
                </a:solidFill>
                <a:latin typeface="+mn-lt"/>
              </a:rPr>
              <a:t>A</a:t>
            </a:r>
            <a:r>
              <a:rPr lang="en-US" sz="100" b="1" dirty="0" smtClean="0">
                <a:solidFill>
                  <a:schemeClr val="tx1"/>
                </a:solidFill>
                <a:latin typeface="+mn-lt"/>
              </a:rPr>
              <a:t> </a:t>
            </a:r>
            <a:r>
              <a:rPr lang="en-US" sz="2400" b="1" dirty="0" smtClean="0">
                <a:solidFill>
                  <a:schemeClr val="tx1"/>
                </a:solidFill>
                <a:latin typeface="+mn-lt"/>
              </a:rPr>
              <a:t>P</a:t>
            </a:r>
            <a:r>
              <a:rPr lang="en-US" sz="2400" b="1" dirty="0">
                <a:solidFill>
                  <a:schemeClr val="tx1"/>
                </a:solidFill>
                <a:latin typeface="+mn-lt"/>
              </a:rPr>
              <a:t>)</a:t>
            </a:r>
          </a:p>
          <a:p>
            <a:pPr>
              <a:buClr>
                <a:schemeClr val="tx2"/>
              </a:buClr>
              <a:defRPr/>
            </a:pPr>
            <a:r>
              <a:rPr lang="en-US" sz="2400" b="1" dirty="0">
                <a:solidFill>
                  <a:schemeClr val="tx1"/>
                </a:solidFill>
                <a:latin typeface="+mn-lt"/>
              </a:rPr>
              <a:t>Basic Service Set (</a:t>
            </a:r>
            <a:r>
              <a:rPr lang="en-US" sz="2400" b="1" dirty="0" smtClean="0">
                <a:solidFill>
                  <a:schemeClr val="tx1"/>
                </a:solidFill>
                <a:latin typeface="+mn-lt"/>
              </a:rPr>
              <a:t>B</a:t>
            </a:r>
            <a:r>
              <a:rPr lang="en-US" sz="100" b="1" dirty="0" smtClean="0">
                <a:solidFill>
                  <a:schemeClr val="tx1"/>
                </a:solidFill>
                <a:latin typeface="+mn-lt"/>
              </a:rPr>
              <a:t> </a:t>
            </a:r>
            <a:r>
              <a:rPr lang="en-US" sz="2400" b="1" dirty="0" smtClean="0">
                <a:solidFill>
                  <a:schemeClr val="tx1"/>
                </a:solidFill>
                <a:latin typeface="+mn-lt"/>
              </a:rPr>
              <a:t>S</a:t>
            </a:r>
            <a:r>
              <a:rPr lang="en-US" sz="100" b="1" dirty="0" smtClean="0">
                <a:solidFill>
                  <a:schemeClr val="tx1"/>
                </a:solidFill>
                <a:latin typeface="+mn-lt"/>
              </a:rPr>
              <a:t> </a:t>
            </a:r>
            <a:r>
              <a:rPr lang="en-US" sz="2400" b="1" dirty="0" smtClean="0">
                <a:solidFill>
                  <a:schemeClr val="tx1"/>
                </a:solidFill>
                <a:latin typeface="+mn-lt"/>
              </a:rPr>
              <a:t>S</a:t>
            </a:r>
            <a:r>
              <a:rPr lang="en-US" sz="2400" b="1" dirty="0">
                <a:solidFill>
                  <a:schemeClr val="tx1"/>
                </a:solidFill>
                <a:latin typeface="+mn-lt"/>
              </a:rPr>
              <a:t>) </a:t>
            </a:r>
            <a:r>
              <a:rPr lang="en-US" sz="2400" dirty="0">
                <a:latin typeface="+mn-lt"/>
              </a:rPr>
              <a:t>(aka </a:t>
            </a:r>
            <a:r>
              <a:rPr lang="en-US" sz="2400" dirty="0" smtClean="0">
                <a:latin typeface="+mn-lt"/>
              </a:rPr>
              <a:t>“cell”) </a:t>
            </a:r>
            <a:r>
              <a:rPr lang="en-US" sz="2400" dirty="0">
                <a:latin typeface="+mn-lt"/>
              </a:rPr>
              <a:t>in infrastructure mode contains:</a:t>
            </a:r>
          </a:p>
          <a:p>
            <a:pPr marL="741600" lvl="1" indent="-284400">
              <a:buClr>
                <a:schemeClr val="tx2"/>
              </a:buClr>
              <a:defRPr/>
            </a:pPr>
            <a:r>
              <a:rPr lang="en-US" sz="2400" dirty="0">
                <a:latin typeface="+mn-lt"/>
              </a:rPr>
              <a:t>wireless hosts</a:t>
            </a:r>
          </a:p>
          <a:p>
            <a:pPr marL="741600" lvl="1" indent="-284400">
              <a:buClr>
                <a:schemeClr val="tx2"/>
              </a:buClr>
              <a:defRPr/>
            </a:pPr>
            <a:r>
              <a:rPr lang="en-US" sz="2400" dirty="0">
                <a:latin typeface="+mn-lt"/>
              </a:rPr>
              <a:t>access point (</a:t>
            </a:r>
            <a:r>
              <a:rPr lang="en-US" sz="2400" dirty="0" smtClean="0">
                <a:latin typeface="+mn-lt"/>
              </a:rPr>
              <a:t>A</a:t>
            </a:r>
            <a:r>
              <a:rPr lang="en-US" sz="100" dirty="0" smtClean="0">
                <a:latin typeface="+mn-lt"/>
              </a:rPr>
              <a:t> </a:t>
            </a:r>
            <a:r>
              <a:rPr lang="en-US" sz="2400" dirty="0" smtClean="0">
                <a:latin typeface="+mn-lt"/>
              </a:rPr>
              <a:t>P</a:t>
            </a:r>
            <a:r>
              <a:rPr lang="en-US" sz="2400" dirty="0">
                <a:latin typeface="+mn-lt"/>
              </a:rPr>
              <a:t>): base station</a:t>
            </a:r>
          </a:p>
          <a:p>
            <a:pPr marL="741600" lvl="1" indent="-284400">
              <a:buClr>
                <a:schemeClr val="tx2"/>
              </a:buClr>
              <a:defRPr/>
            </a:pPr>
            <a:r>
              <a:rPr lang="en-US" sz="2400" dirty="0">
                <a:latin typeface="+mn-lt"/>
              </a:rPr>
              <a:t>ad hoc mode: hosts </a:t>
            </a:r>
            <a:r>
              <a:rPr lang="en-US" sz="2400" dirty="0" smtClean="0">
                <a:latin typeface="+mn-lt"/>
              </a:rPr>
              <a:t>only</a:t>
            </a:r>
            <a:endParaRPr lang="en-US" sz="2400" dirty="0">
              <a:latin typeface="+mn-lt"/>
            </a:endParaRPr>
          </a:p>
        </p:txBody>
      </p:sp>
      <p:pic>
        <p:nvPicPr>
          <p:cNvPr id="4" name="Picture 3" descr="B S S 1 and 2 both consist of wireless devices, such as laptops, phones, and wireless routers, and are both connected to a hub, switch, or router, which is conntected to the internet.&#10;"/>
          <p:cNvPicPr>
            <a:picLocks noChangeAspect="1"/>
          </p:cNvPicPr>
          <p:nvPr/>
        </p:nvPicPr>
        <p:blipFill>
          <a:blip r:embed="rId2"/>
          <a:stretch>
            <a:fillRect/>
          </a:stretch>
        </p:blipFill>
        <p:spPr>
          <a:xfrm>
            <a:off x="5272945" y="1600200"/>
            <a:ext cx="3413855" cy="4011403"/>
          </a:xfrm>
          <a:prstGeom prst="rect">
            <a:avLst/>
          </a:prstGeom>
        </p:spPr>
      </p:pic>
    </p:spTree>
    <p:extLst>
      <p:ext uri="{BB962C8B-B14F-4D97-AF65-F5344CB8AC3E}">
        <p14:creationId xmlns:p14="http://schemas.microsoft.com/office/powerpoint/2010/main" val="7088858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802.11: Channels, </a:t>
            </a:r>
            <a:r>
              <a:rPr lang="en-US" dirty="0" smtClean="0">
                <a:latin typeface="Times New Roman" panose="02020603050405020304" pitchFamily="18" charset="0"/>
                <a:cs typeface="Times New Roman" panose="02020603050405020304" pitchFamily="18" charset="0"/>
              </a:rPr>
              <a:t>Association</a:t>
            </a:r>
            <a:endParaRPr lang="en-US" dirty="0">
              <a:latin typeface="Times New Roman" panose="02020603050405020304" pitchFamily="18" charset="0"/>
              <a:cs typeface="Times New Roman" panose="02020603050405020304" pitchFamily="18" charset="0"/>
            </a:endParaRPr>
          </a:p>
        </p:txBody>
      </p:sp>
      <p:sp>
        <p:nvSpPr>
          <p:cNvPr id="10" name="Text Placeholder 9"/>
          <p:cNvSpPr>
            <a:spLocks noGrp="1"/>
          </p:cNvSpPr>
          <p:nvPr>
            <p:ph type="body" idx="1"/>
          </p:nvPr>
        </p:nvSpPr>
        <p:spPr/>
        <p:txBody>
          <a:bodyPr/>
          <a:lstStyle/>
          <a:p>
            <a:pPr>
              <a:defRPr/>
            </a:pPr>
            <a:r>
              <a:rPr lang="en-US" sz="2200" dirty="0">
                <a:latin typeface="+mn-lt"/>
              </a:rPr>
              <a:t>802.11b: </a:t>
            </a:r>
            <a:r>
              <a:rPr lang="en-US" sz="2200" dirty="0" smtClean="0">
                <a:latin typeface="+mn-lt"/>
              </a:rPr>
              <a:t>2.4G</a:t>
            </a:r>
            <a:r>
              <a:rPr lang="en-US" sz="100" dirty="0" smtClean="0">
                <a:solidFill>
                  <a:schemeClr val="bg1"/>
                </a:solidFill>
                <a:latin typeface="+mn-lt"/>
              </a:rPr>
              <a:t>iga</a:t>
            </a:r>
            <a:r>
              <a:rPr lang="en-US" sz="2200" dirty="0" smtClean="0">
                <a:latin typeface="+mn-lt"/>
              </a:rPr>
              <a:t>H</a:t>
            </a:r>
            <a:r>
              <a:rPr lang="en-US" sz="100" dirty="0" smtClean="0">
                <a:solidFill>
                  <a:schemeClr val="bg1"/>
                </a:solidFill>
                <a:latin typeface="+mn-lt"/>
              </a:rPr>
              <a:t>ert</a:t>
            </a:r>
            <a:r>
              <a:rPr lang="en-US" sz="2200" dirty="0" smtClean="0">
                <a:latin typeface="+mn-lt"/>
              </a:rPr>
              <a:t>z-2.485G</a:t>
            </a:r>
            <a:r>
              <a:rPr lang="en-US" sz="100" dirty="0" smtClean="0">
                <a:solidFill>
                  <a:schemeClr val="bg1"/>
                </a:solidFill>
                <a:latin typeface="+mn-lt"/>
              </a:rPr>
              <a:t>iga</a:t>
            </a:r>
            <a:r>
              <a:rPr lang="en-US" sz="2200" dirty="0" smtClean="0">
                <a:latin typeface="+mn-lt"/>
              </a:rPr>
              <a:t>H</a:t>
            </a:r>
            <a:r>
              <a:rPr lang="en-US" sz="100" dirty="0" smtClean="0">
                <a:solidFill>
                  <a:schemeClr val="bg1"/>
                </a:solidFill>
                <a:latin typeface="+mn-lt"/>
              </a:rPr>
              <a:t>ert</a:t>
            </a:r>
            <a:r>
              <a:rPr lang="en-US" sz="2200" dirty="0" smtClean="0">
                <a:latin typeface="+mn-lt"/>
              </a:rPr>
              <a:t>z </a:t>
            </a:r>
            <a:r>
              <a:rPr lang="en-US" sz="2200" dirty="0">
                <a:latin typeface="+mn-lt"/>
              </a:rPr>
              <a:t>spectrum divided into 11 channels at different frequencies</a:t>
            </a:r>
          </a:p>
          <a:p>
            <a:pPr lvl="1">
              <a:defRPr/>
            </a:pPr>
            <a:r>
              <a:rPr lang="en-US" sz="2200" dirty="0" smtClean="0">
                <a:latin typeface="+mn-lt"/>
              </a:rPr>
              <a:t>A</a:t>
            </a:r>
            <a:r>
              <a:rPr lang="en-US" sz="100" dirty="0" smtClean="0">
                <a:latin typeface="+mn-lt"/>
              </a:rPr>
              <a:t> </a:t>
            </a:r>
            <a:r>
              <a:rPr lang="en-US" sz="2200" dirty="0" smtClean="0">
                <a:latin typeface="+mn-lt"/>
              </a:rPr>
              <a:t>P </a:t>
            </a:r>
            <a:r>
              <a:rPr lang="en-US" sz="2200" dirty="0">
                <a:latin typeface="+mn-lt"/>
              </a:rPr>
              <a:t>admin chooses frequency for </a:t>
            </a:r>
            <a:r>
              <a:rPr lang="en-US" sz="2200" dirty="0" smtClean="0">
                <a:latin typeface="+mn-lt"/>
              </a:rPr>
              <a:t>A</a:t>
            </a:r>
            <a:r>
              <a:rPr lang="en-US" sz="100" dirty="0" smtClean="0">
                <a:latin typeface="+mn-lt"/>
              </a:rPr>
              <a:t> </a:t>
            </a:r>
            <a:r>
              <a:rPr lang="en-US" sz="2200" dirty="0" smtClean="0">
                <a:latin typeface="+mn-lt"/>
              </a:rPr>
              <a:t>P</a:t>
            </a:r>
          </a:p>
          <a:p>
            <a:pPr lvl="1">
              <a:defRPr/>
            </a:pPr>
            <a:r>
              <a:rPr lang="en-US" sz="2200" dirty="0" smtClean="0">
                <a:latin typeface="+mn-lt"/>
              </a:rPr>
              <a:t>Interference possible</a:t>
            </a:r>
            <a:r>
              <a:rPr lang="en-US" sz="2200" dirty="0">
                <a:latin typeface="+mn-lt"/>
              </a:rPr>
              <a:t>: channel can be same as that chosen by neighboring </a:t>
            </a:r>
            <a:r>
              <a:rPr lang="en-US" sz="2200" dirty="0" smtClean="0">
                <a:latin typeface="+mn-lt"/>
              </a:rPr>
              <a:t>A</a:t>
            </a:r>
            <a:r>
              <a:rPr lang="en-US" sz="100" dirty="0" smtClean="0">
                <a:latin typeface="+mn-lt"/>
              </a:rPr>
              <a:t> </a:t>
            </a:r>
            <a:r>
              <a:rPr lang="en-US" sz="2200" dirty="0" smtClean="0">
                <a:latin typeface="+mn-lt"/>
              </a:rPr>
              <a:t>P!</a:t>
            </a:r>
            <a:endParaRPr lang="en-US" sz="2200" dirty="0">
              <a:latin typeface="+mn-lt"/>
            </a:endParaRPr>
          </a:p>
          <a:p>
            <a:pPr>
              <a:defRPr/>
            </a:pPr>
            <a:r>
              <a:rPr lang="en-US" sz="2200" dirty="0" smtClean="0">
                <a:latin typeface="+mn-lt"/>
              </a:rPr>
              <a:t>Host: </a:t>
            </a:r>
            <a:r>
              <a:rPr lang="en-US" sz="2200" dirty="0">
                <a:latin typeface="+mn-lt"/>
              </a:rPr>
              <a:t>must </a:t>
            </a:r>
            <a:r>
              <a:rPr lang="en-US" sz="2200" b="1" dirty="0">
                <a:solidFill>
                  <a:schemeClr val="tx1"/>
                </a:solidFill>
                <a:latin typeface="+mn-lt"/>
              </a:rPr>
              <a:t>associate</a:t>
            </a:r>
            <a:r>
              <a:rPr lang="en-US" sz="2200" dirty="0">
                <a:solidFill>
                  <a:srgbClr val="C00000"/>
                </a:solidFill>
                <a:latin typeface="+mn-lt"/>
              </a:rPr>
              <a:t> </a:t>
            </a:r>
            <a:r>
              <a:rPr lang="en-US" sz="2200" dirty="0">
                <a:latin typeface="+mn-lt"/>
              </a:rPr>
              <a:t>with an </a:t>
            </a:r>
            <a:r>
              <a:rPr lang="en-US" sz="2200" dirty="0" smtClean="0">
                <a:latin typeface="+mn-lt"/>
              </a:rPr>
              <a:t>A</a:t>
            </a:r>
            <a:r>
              <a:rPr lang="en-US" sz="100" dirty="0" smtClean="0">
                <a:latin typeface="+mn-lt"/>
              </a:rPr>
              <a:t> </a:t>
            </a:r>
            <a:r>
              <a:rPr lang="en-US" sz="2200" dirty="0" smtClean="0">
                <a:latin typeface="+mn-lt"/>
              </a:rPr>
              <a:t>P</a:t>
            </a:r>
            <a:endParaRPr lang="en-US" sz="2200" dirty="0">
              <a:latin typeface="+mn-lt"/>
            </a:endParaRPr>
          </a:p>
          <a:p>
            <a:pPr lvl="1">
              <a:defRPr/>
            </a:pPr>
            <a:r>
              <a:rPr lang="en-US" sz="2200" dirty="0">
                <a:latin typeface="+mn-lt"/>
              </a:rPr>
              <a:t>scans channels, listening for </a:t>
            </a:r>
            <a:r>
              <a:rPr lang="en-US" sz="2200" b="1" dirty="0">
                <a:latin typeface="+mn-lt"/>
              </a:rPr>
              <a:t>beacon frames </a:t>
            </a:r>
            <a:r>
              <a:rPr lang="en-US" sz="2200" dirty="0">
                <a:latin typeface="+mn-lt"/>
              </a:rPr>
              <a:t>containing </a:t>
            </a:r>
            <a:r>
              <a:rPr lang="en-US" sz="2200" dirty="0" smtClean="0">
                <a:latin typeface="+mn-lt"/>
              </a:rPr>
              <a:t>A P’s </a:t>
            </a:r>
            <a:r>
              <a:rPr lang="en-US" sz="2200" dirty="0">
                <a:latin typeface="+mn-lt"/>
              </a:rPr>
              <a:t>name (</a:t>
            </a:r>
            <a:r>
              <a:rPr lang="en-US" sz="2200" dirty="0" smtClean="0">
                <a:latin typeface="+mn-lt"/>
              </a:rPr>
              <a:t>S</a:t>
            </a:r>
            <a:r>
              <a:rPr lang="en-US" sz="100" dirty="0" smtClean="0">
                <a:latin typeface="+mn-lt"/>
              </a:rPr>
              <a:t> </a:t>
            </a:r>
            <a:r>
              <a:rPr lang="en-US" sz="2200" dirty="0" smtClean="0">
                <a:latin typeface="+mn-lt"/>
              </a:rPr>
              <a:t>S</a:t>
            </a:r>
            <a:r>
              <a:rPr lang="en-US" sz="100" dirty="0" smtClean="0">
                <a:latin typeface="+mn-lt"/>
              </a:rPr>
              <a:t> </a:t>
            </a:r>
            <a:r>
              <a:rPr lang="en-US" sz="2200" dirty="0" smtClean="0">
                <a:latin typeface="+mn-lt"/>
              </a:rPr>
              <a:t>I</a:t>
            </a:r>
            <a:r>
              <a:rPr lang="en-US" sz="100" dirty="0" smtClean="0">
                <a:latin typeface="+mn-lt"/>
              </a:rPr>
              <a:t> </a:t>
            </a:r>
            <a:r>
              <a:rPr lang="en-US" sz="2200" dirty="0" smtClean="0">
                <a:latin typeface="+mn-lt"/>
              </a:rPr>
              <a:t>D</a:t>
            </a:r>
            <a:r>
              <a:rPr lang="en-US" sz="2200" dirty="0">
                <a:latin typeface="+mn-lt"/>
              </a:rPr>
              <a:t>) and </a:t>
            </a:r>
            <a:r>
              <a:rPr lang="en-US" sz="2200" dirty="0" smtClean="0">
                <a:latin typeface="+mn-lt"/>
              </a:rPr>
              <a:t>M</a:t>
            </a:r>
            <a:r>
              <a:rPr lang="en-US" sz="100" dirty="0" smtClean="0">
                <a:latin typeface="+mn-lt"/>
              </a:rPr>
              <a:t> </a:t>
            </a:r>
            <a:r>
              <a:rPr lang="en-US" sz="2200" dirty="0" smtClean="0">
                <a:latin typeface="+mn-lt"/>
              </a:rPr>
              <a:t>A</a:t>
            </a:r>
            <a:r>
              <a:rPr lang="en-US" sz="100" dirty="0" smtClean="0">
                <a:latin typeface="+mn-lt"/>
              </a:rPr>
              <a:t> </a:t>
            </a:r>
            <a:r>
              <a:rPr lang="en-US" sz="2200" dirty="0" smtClean="0">
                <a:latin typeface="+mn-lt"/>
              </a:rPr>
              <a:t>C </a:t>
            </a:r>
            <a:r>
              <a:rPr lang="en-US" sz="2200" dirty="0">
                <a:latin typeface="+mn-lt"/>
              </a:rPr>
              <a:t>address</a:t>
            </a:r>
          </a:p>
          <a:p>
            <a:pPr lvl="1">
              <a:defRPr/>
            </a:pPr>
            <a:r>
              <a:rPr lang="en-US" sz="2200" dirty="0">
                <a:latin typeface="+mn-lt"/>
              </a:rPr>
              <a:t>selects </a:t>
            </a:r>
            <a:r>
              <a:rPr lang="en-US" sz="2200" dirty="0" smtClean="0">
                <a:latin typeface="+mn-lt"/>
              </a:rPr>
              <a:t>A</a:t>
            </a:r>
            <a:r>
              <a:rPr lang="en-US" sz="100" dirty="0" smtClean="0">
                <a:latin typeface="+mn-lt"/>
              </a:rPr>
              <a:t> </a:t>
            </a:r>
            <a:r>
              <a:rPr lang="en-US" sz="2200" dirty="0" smtClean="0">
                <a:latin typeface="+mn-lt"/>
              </a:rPr>
              <a:t>P </a:t>
            </a:r>
            <a:r>
              <a:rPr lang="en-US" sz="2200" dirty="0">
                <a:latin typeface="+mn-lt"/>
              </a:rPr>
              <a:t>to associate with</a:t>
            </a:r>
          </a:p>
          <a:p>
            <a:pPr lvl="1">
              <a:defRPr/>
            </a:pPr>
            <a:r>
              <a:rPr lang="en-US" sz="2200" dirty="0">
                <a:latin typeface="+mn-lt"/>
              </a:rPr>
              <a:t>may perform authentication [Chapter 8]</a:t>
            </a:r>
          </a:p>
          <a:p>
            <a:pPr lvl="1">
              <a:defRPr/>
            </a:pPr>
            <a:r>
              <a:rPr lang="en-US" sz="2200" dirty="0">
                <a:latin typeface="+mn-lt"/>
              </a:rPr>
              <a:t>will typically run </a:t>
            </a:r>
            <a:r>
              <a:rPr lang="en-US" sz="2200" dirty="0" smtClean="0">
                <a:latin typeface="+mn-lt"/>
              </a:rPr>
              <a:t>D</a:t>
            </a:r>
            <a:r>
              <a:rPr lang="en-US" sz="100" dirty="0" smtClean="0">
                <a:latin typeface="+mn-lt"/>
              </a:rPr>
              <a:t> </a:t>
            </a:r>
            <a:r>
              <a:rPr lang="en-US" sz="2200" dirty="0" smtClean="0">
                <a:latin typeface="+mn-lt"/>
              </a:rPr>
              <a:t>H</a:t>
            </a:r>
            <a:r>
              <a:rPr lang="en-US" sz="100" dirty="0" smtClean="0">
                <a:latin typeface="+mn-lt"/>
              </a:rPr>
              <a:t> </a:t>
            </a:r>
            <a:r>
              <a:rPr lang="en-US" sz="2200" dirty="0" smtClean="0">
                <a:latin typeface="+mn-lt"/>
              </a:rPr>
              <a:t>C</a:t>
            </a:r>
            <a:r>
              <a:rPr lang="en-US" sz="100" dirty="0" smtClean="0">
                <a:latin typeface="+mn-lt"/>
              </a:rPr>
              <a:t> </a:t>
            </a:r>
            <a:r>
              <a:rPr lang="en-US" sz="2200" dirty="0" smtClean="0">
                <a:latin typeface="+mn-lt"/>
              </a:rPr>
              <a:t>P </a:t>
            </a:r>
            <a:r>
              <a:rPr lang="en-US" sz="2200" dirty="0">
                <a:latin typeface="+mn-lt"/>
              </a:rPr>
              <a:t>to get </a:t>
            </a:r>
            <a:r>
              <a:rPr lang="en-US" sz="2200" dirty="0" smtClean="0">
                <a:latin typeface="+mn-lt"/>
              </a:rPr>
              <a:t>I</a:t>
            </a:r>
            <a:r>
              <a:rPr lang="en-US" sz="100" dirty="0" smtClean="0">
                <a:latin typeface="+mn-lt"/>
              </a:rPr>
              <a:t> </a:t>
            </a:r>
            <a:r>
              <a:rPr lang="en-US" sz="2200" dirty="0" smtClean="0">
                <a:latin typeface="+mn-lt"/>
              </a:rPr>
              <a:t>P </a:t>
            </a:r>
            <a:r>
              <a:rPr lang="en-US" sz="2200" dirty="0">
                <a:latin typeface="+mn-lt"/>
              </a:rPr>
              <a:t>address in </a:t>
            </a:r>
            <a:r>
              <a:rPr lang="en-US" sz="2200" dirty="0" smtClean="0">
                <a:latin typeface="+mn-lt"/>
              </a:rPr>
              <a:t>A</a:t>
            </a:r>
            <a:r>
              <a:rPr lang="en-US" sz="100" dirty="0" smtClean="0">
                <a:latin typeface="+mn-lt"/>
              </a:rPr>
              <a:t> </a:t>
            </a:r>
            <a:r>
              <a:rPr lang="en-US" sz="2200" dirty="0" smtClean="0">
                <a:latin typeface="+mn-lt"/>
              </a:rPr>
              <a:t>P’s subnet</a:t>
            </a:r>
            <a:endParaRPr lang="en-US" sz="2200" dirty="0">
              <a:latin typeface="+mn-lt"/>
            </a:endParaRPr>
          </a:p>
        </p:txBody>
      </p:sp>
    </p:spTree>
    <p:extLst>
      <p:ext uri="{BB962C8B-B14F-4D97-AF65-F5344CB8AC3E}">
        <p14:creationId xmlns:p14="http://schemas.microsoft.com/office/powerpoint/2010/main" val="18643836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802.11: </a:t>
            </a:r>
            <a:r>
              <a:rPr lang="en-US" dirty="0" smtClean="0">
                <a:latin typeface="Times New Roman" panose="02020603050405020304" pitchFamily="18" charset="0"/>
                <a:cs typeface="Times New Roman" panose="02020603050405020304" pitchFamily="18" charset="0"/>
              </a:rPr>
              <a:t>Passive/Active Scanning </a:t>
            </a:r>
            <a:r>
              <a:rPr lang="en-US" sz="2000" b="0" dirty="0">
                <a:latin typeface="Times New Roman" panose="02020603050405020304" pitchFamily="18" charset="0"/>
                <a:cs typeface="Times New Roman" panose="02020603050405020304" pitchFamily="18" charset="0"/>
              </a:rPr>
              <a:t>(1 of 2)</a:t>
            </a:r>
            <a:endParaRPr lang="en-US" dirty="0"/>
          </a:p>
        </p:txBody>
      </p:sp>
      <p:pic>
        <p:nvPicPr>
          <p:cNvPr id="4" name="Picture 3" descr="Two Venn diagrams. The first Venn diagram is of the intersection between two towers, B B S 1 and B B S 2. The towers are, A P 1, and, A P 2. The intersection between the towers is a laptop, H 1, that receives a signal. A P 1 sends 1 signal to H 1. A P 2 sends 1 signal to H 1, H 1 sends signal 2 to A P 2, and A P 2 sends signal 3 to H 1. The second Venn diagram is of the intersection between two towers, B B S 1 and B B S 2. The towers are, A P 1, and, A P 2. The intersection between the towers is a laptop, H 1, that receives a signal. A P 1 and A P 2 send signal 1 to each other and to H 1. A P 1 sends signal 2 to H 1. A P 2 sends signal 2 to H 1. H 1 sends signal 3 to A P 2. A P 2 sends signal 4 to H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9438" y="2441460"/>
            <a:ext cx="7305124" cy="2309091"/>
          </a:xfrm>
          <a:prstGeom prst="rect">
            <a:avLst/>
          </a:prstGeom>
        </p:spPr>
      </p:pic>
    </p:spTree>
    <p:extLst>
      <p:ext uri="{BB962C8B-B14F-4D97-AF65-F5344CB8AC3E}">
        <p14:creationId xmlns:p14="http://schemas.microsoft.com/office/powerpoint/2010/main" val="4578447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802.11: </a:t>
            </a:r>
            <a:r>
              <a:rPr lang="en-US" dirty="0" smtClean="0">
                <a:latin typeface="Times New Roman" panose="02020603050405020304" pitchFamily="18" charset="0"/>
                <a:cs typeface="Times New Roman" panose="02020603050405020304" pitchFamily="18" charset="0"/>
              </a:rPr>
              <a:t>Passive/Active Scanning </a:t>
            </a:r>
            <a:r>
              <a:rPr lang="en-US" sz="2000" b="0" dirty="0" smtClean="0">
                <a:latin typeface="Times New Roman" panose="02020603050405020304" pitchFamily="18" charset="0"/>
                <a:cs typeface="Times New Roman" panose="02020603050405020304" pitchFamily="18" charset="0"/>
              </a:rPr>
              <a:t>(2 of 2)</a:t>
            </a:r>
            <a:endParaRPr lang="en-US" sz="2000" b="0" dirty="0">
              <a:latin typeface="Times New Roman" panose="02020603050405020304" pitchFamily="18" charset="0"/>
              <a:cs typeface="Times New Roman" panose="02020603050405020304" pitchFamily="18" charset="0"/>
            </a:endParaRPr>
          </a:p>
        </p:txBody>
      </p:sp>
      <p:sp>
        <p:nvSpPr>
          <p:cNvPr id="4" name="Text Placeholder 3"/>
          <p:cNvSpPr>
            <a:spLocks noGrp="1"/>
          </p:cNvSpPr>
          <p:nvPr>
            <p:ph type="body" idx="1"/>
          </p:nvPr>
        </p:nvSpPr>
        <p:spPr/>
        <p:txBody>
          <a:bodyPr/>
          <a:lstStyle/>
          <a:p>
            <a:pPr marL="0" indent="0" eaLnBrk="1" hangingPunct="1">
              <a:buNone/>
              <a:defRPr/>
            </a:pPr>
            <a:r>
              <a:rPr lang="en-US" sz="2000" b="1" dirty="0" smtClean="0">
                <a:solidFill>
                  <a:schemeClr val="tx1"/>
                </a:solidFill>
                <a:latin typeface="+mn-lt"/>
              </a:rPr>
              <a:t>Passive scanning:</a:t>
            </a:r>
          </a:p>
          <a:p>
            <a:pPr marL="0" indent="0" eaLnBrk="1" hangingPunct="1">
              <a:buNone/>
              <a:defRPr/>
            </a:pPr>
            <a:r>
              <a:rPr lang="en-US" sz="2000" dirty="0" smtClean="0">
                <a:solidFill>
                  <a:schemeClr val="tx2"/>
                </a:solidFill>
                <a:latin typeface="+mn-lt"/>
              </a:rPr>
              <a:t>(1)</a:t>
            </a:r>
            <a:r>
              <a:rPr lang="en-US" sz="2000" dirty="0" smtClean="0">
                <a:latin typeface="+mn-lt"/>
              </a:rPr>
              <a:t> beacon </a:t>
            </a:r>
            <a:r>
              <a:rPr lang="en-US" sz="2000" dirty="0">
                <a:latin typeface="+mn-lt"/>
              </a:rPr>
              <a:t>frames sent from </a:t>
            </a:r>
            <a:r>
              <a:rPr lang="en-US" sz="2000" dirty="0" smtClean="0">
                <a:latin typeface="+mn-lt"/>
              </a:rPr>
              <a:t>A</a:t>
            </a:r>
            <a:r>
              <a:rPr lang="en-US" sz="100" dirty="0" smtClean="0">
                <a:latin typeface="+mn-lt"/>
              </a:rPr>
              <a:t> </a:t>
            </a:r>
            <a:r>
              <a:rPr lang="en-US" sz="2000" dirty="0" smtClean="0">
                <a:latin typeface="+mn-lt"/>
              </a:rPr>
              <a:t>Ps</a:t>
            </a:r>
            <a:endParaRPr lang="en-US" sz="2000" dirty="0">
              <a:latin typeface="+mn-lt"/>
            </a:endParaRPr>
          </a:p>
          <a:p>
            <a:pPr marL="0" indent="0" eaLnBrk="1" hangingPunct="1">
              <a:buNone/>
              <a:defRPr/>
            </a:pPr>
            <a:r>
              <a:rPr lang="en-US" sz="2000" dirty="0" smtClean="0">
                <a:solidFill>
                  <a:schemeClr val="tx2"/>
                </a:solidFill>
                <a:latin typeface="+mn-lt"/>
              </a:rPr>
              <a:t>(2)</a:t>
            </a:r>
            <a:r>
              <a:rPr lang="en-US" sz="2000" dirty="0" smtClean="0">
                <a:latin typeface="+mn-lt"/>
              </a:rPr>
              <a:t> association </a:t>
            </a:r>
            <a:r>
              <a:rPr lang="en-US" sz="2000" dirty="0">
                <a:latin typeface="+mn-lt"/>
              </a:rPr>
              <a:t>Request frame sent: H1 to selected </a:t>
            </a:r>
            <a:r>
              <a:rPr lang="en-US" sz="2000" dirty="0" smtClean="0">
                <a:latin typeface="+mn-lt"/>
              </a:rPr>
              <a:t>A</a:t>
            </a:r>
            <a:r>
              <a:rPr lang="en-US" sz="100" dirty="0" smtClean="0">
                <a:latin typeface="+mn-lt"/>
              </a:rPr>
              <a:t> </a:t>
            </a:r>
            <a:r>
              <a:rPr lang="en-US" sz="2000" dirty="0" smtClean="0">
                <a:latin typeface="+mn-lt"/>
              </a:rPr>
              <a:t>P</a:t>
            </a:r>
            <a:endParaRPr lang="en-US" sz="2000" dirty="0">
              <a:latin typeface="+mn-lt"/>
            </a:endParaRPr>
          </a:p>
          <a:p>
            <a:pPr marL="0" indent="0" eaLnBrk="1" hangingPunct="1">
              <a:buNone/>
              <a:defRPr/>
            </a:pPr>
            <a:r>
              <a:rPr lang="en-US" sz="2000" dirty="0" smtClean="0">
                <a:solidFill>
                  <a:schemeClr val="tx2"/>
                </a:solidFill>
                <a:latin typeface="+mn-lt"/>
              </a:rPr>
              <a:t>(3)</a:t>
            </a:r>
            <a:r>
              <a:rPr lang="en-US" sz="2000" dirty="0" smtClean="0">
                <a:latin typeface="+mn-lt"/>
              </a:rPr>
              <a:t> association </a:t>
            </a:r>
            <a:r>
              <a:rPr lang="en-US" sz="2000" dirty="0">
                <a:latin typeface="+mn-lt"/>
              </a:rPr>
              <a:t>Response frame sent from </a:t>
            </a:r>
            <a:r>
              <a:rPr lang="en-US" sz="2000" dirty="0" smtClean="0">
                <a:latin typeface="+mn-lt"/>
              </a:rPr>
              <a:t>selected A</a:t>
            </a:r>
            <a:r>
              <a:rPr lang="en-US" sz="100" dirty="0" smtClean="0">
                <a:latin typeface="+mn-lt"/>
              </a:rPr>
              <a:t> </a:t>
            </a:r>
            <a:r>
              <a:rPr lang="en-US" sz="2000" dirty="0" smtClean="0">
                <a:latin typeface="+mn-lt"/>
              </a:rPr>
              <a:t>P </a:t>
            </a:r>
            <a:r>
              <a:rPr lang="en-US" sz="2000" dirty="0">
                <a:latin typeface="+mn-lt"/>
              </a:rPr>
              <a:t>to </a:t>
            </a:r>
            <a:r>
              <a:rPr lang="en-US" sz="2000" dirty="0" smtClean="0">
                <a:latin typeface="+mn-lt"/>
              </a:rPr>
              <a:t>H1</a:t>
            </a:r>
            <a:endParaRPr lang="en-US" sz="2000" dirty="0">
              <a:latin typeface="+mn-lt"/>
            </a:endParaRPr>
          </a:p>
        </p:txBody>
      </p:sp>
      <p:sp>
        <p:nvSpPr>
          <p:cNvPr id="5" name="Text Placeholder 4"/>
          <p:cNvSpPr>
            <a:spLocks noGrp="1"/>
          </p:cNvSpPr>
          <p:nvPr>
            <p:ph type="body" idx="2"/>
          </p:nvPr>
        </p:nvSpPr>
        <p:spPr>
          <a:xfrm>
            <a:off x="457200" y="3744032"/>
            <a:ext cx="8229600" cy="2433248"/>
          </a:xfrm>
        </p:spPr>
        <p:txBody>
          <a:bodyPr/>
          <a:lstStyle/>
          <a:p>
            <a:pPr marL="0" indent="0" eaLnBrk="1" hangingPunct="1">
              <a:buNone/>
              <a:defRPr/>
            </a:pPr>
            <a:r>
              <a:rPr lang="en-US" sz="2000" b="1" dirty="0" smtClean="0">
                <a:solidFill>
                  <a:schemeClr val="tx1"/>
                </a:solidFill>
                <a:latin typeface="+mn-lt"/>
              </a:rPr>
              <a:t>Active scanning:</a:t>
            </a:r>
          </a:p>
          <a:p>
            <a:pPr marL="0" indent="0" eaLnBrk="1" hangingPunct="1">
              <a:buNone/>
              <a:defRPr/>
            </a:pPr>
            <a:r>
              <a:rPr lang="en-US" sz="2000" dirty="0" smtClean="0">
                <a:solidFill>
                  <a:schemeClr val="tx2"/>
                </a:solidFill>
                <a:latin typeface="+mn-lt"/>
              </a:rPr>
              <a:t>(1)</a:t>
            </a:r>
            <a:r>
              <a:rPr lang="en-US" sz="2000" dirty="0" smtClean="0">
                <a:latin typeface="+mn-lt"/>
              </a:rPr>
              <a:t> Probe </a:t>
            </a:r>
            <a:r>
              <a:rPr lang="en-US" sz="2000" dirty="0">
                <a:latin typeface="+mn-lt"/>
              </a:rPr>
              <a:t>Request frame broadcast from H1</a:t>
            </a:r>
          </a:p>
          <a:p>
            <a:pPr marL="0" indent="0" eaLnBrk="1" hangingPunct="1">
              <a:buNone/>
              <a:defRPr/>
            </a:pPr>
            <a:r>
              <a:rPr lang="en-US" sz="2000" dirty="0" smtClean="0">
                <a:solidFill>
                  <a:schemeClr val="tx2"/>
                </a:solidFill>
                <a:latin typeface="+mn-lt"/>
              </a:rPr>
              <a:t>(2) </a:t>
            </a:r>
            <a:r>
              <a:rPr lang="en-US" sz="2000" dirty="0" smtClean="0">
                <a:latin typeface="+mn-lt"/>
              </a:rPr>
              <a:t>Probe </a:t>
            </a:r>
            <a:r>
              <a:rPr lang="en-US" sz="2000" dirty="0">
                <a:latin typeface="+mn-lt"/>
              </a:rPr>
              <a:t>Response frames sent from </a:t>
            </a:r>
            <a:r>
              <a:rPr lang="en-US" sz="2000" dirty="0" smtClean="0">
                <a:latin typeface="+mn-lt"/>
              </a:rPr>
              <a:t>A</a:t>
            </a:r>
            <a:r>
              <a:rPr lang="en-US" sz="100" dirty="0" smtClean="0">
                <a:latin typeface="+mn-lt"/>
              </a:rPr>
              <a:t> </a:t>
            </a:r>
            <a:r>
              <a:rPr lang="en-US" sz="2000" dirty="0" smtClean="0">
                <a:latin typeface="+mn-lt"/>
              </a:rPr>
              <a:t>Ps</a:t>
            </a:r>
            <a:endParaRPr lang="en-US" sz="2000" dirty="0">
              <a:latin typeface="+mn-lt"/>
            </a:endParaRPr>
          </a:p>
          <a:p>
            <a:pPr marL="0" indent="0" eaLnBrk="1" hangingPunct="1">
              <a:buNone/>
              <a:defRPr/>
            </a:pPr>
            <a:r>
              <a:rPr lang="en-US" sz="2000" dirty="0" smtClean="0">
                <a:solidFill>
                  <a:schemeClr val="tx2"/>
                </a:solidFill>
                <a:latin typeface="+mn-lt"/>
              </a:rPr>
              <a:t>(3) </a:t>
            </a:r>
            <a:r>
              <a:rPr lang="en-US" sz="2000" dirty="0" smtClean="0">
                <a:latin typeface="+mn-lt"/>
              </a:rPr>
              <a:t>Association </a:t>
            </a:r>
            <a:r>
              <a:rPr lang="en-US" sz="2000" dirty="0">
                <a:latin typeface="+mn-lt"/>
              </a:rPr>
              <a:t>Request frame sent: H1 to selected </a:t>
            </a:r>
            <a:r>
              <a:rPr lang="en-US" sz="2000" dirty="0" smtClean="0">
                <a:latin typeface="+mn-lt"/>
              </a:rPr>
              <a:t>A</a:t>
            </a:r>
            <a:r>
              <a:rPr lang="en-US" sz="100" dirty="0" smtClean="0">
                <a:latin typeface="+mn-lt"/>
              </a:rPr>
              <a:t> </a:t>
            </a:r>
            <a:r>
              <a:rPr lang="en-US" sz="2000" dirty="0" smtClean="0">
                <a:latin typeface="+mn-lt"/>
              </a:rPr>
              <a:t>P</a:t>
            </a:r>
            <a:endParaRPr lang="en-US" sz="2000" dirty="0">
              <a:latin typeface="+mn-lt"/>
            </a:endParaRPr>
          </a:p>
          <a:p>
            <a:pPr marL="0" indent="0" eaLnBrk="1" hangingPunct="1">
              <a:buNone/>
              <a:defRPr/>
            </a:pPr>
            <a:r>
              <a:rPr lang="en-US" sz="2000" dirty="0" smtClean="0">
                <a:solidFill>
                  <a:schemeClr val="tx2"/>
                </a:solidFill>
                <a:latin typeface="+mn-lt"/>
              </a:rPr>
              <a:t>(4) </a:t>
            </a:r>
            <a:r>
              <a:rPr lang="en-US" sz="2000" dirty="0" smtClean="0">
                <a:latin typeface="+mn-lt"/>
              </a:rPr>
              <a:t>Association </a:t>
            </a:r>
            <a:r>
              <a:rPr lang="en-US" sz="2000" dirty="0">
                <a:latin typeface="+mn-lt"/>
              </a:rPr>
              <a:t>Response frame sent from selected </a:t>
            </a:r>
            <a:r>
              <a:rPr lang="en-US" sz="2000" dirty="0" smtClean="0">
                <a:latin typeface="+mn-lt"/>
              </a:rPr>
              <a:t>A</a:t>
            </a:r>
            <a:r>
              <a:rPr lang="en-US" sz="100" dirty="0" smtClean="0">
                <a:latin typeface="+mn-lt"/>
              </a:rPr>
              <a:t> </a:t>
            </a:r>
            <a:r>
              <a:rPr lang="en-US" sz="2000" dirty="0" smtClean="0">
                <a:latin typeface="+mn-lt"/>
              </a:rPr>
              <a:t>P </a:t>
            </a:r>
            <a:r>
              <a:rPr lang="en-US" sz="2000" dirty="0">
                <a:latin typeface="+mn-lt"/>
              </a:rPr>
              <a:t>to </a:t>
            </a:r>
            <a:r>
              <a:rPr lang="en-US" sz="2000" dirty="0" smtClean="0">
                <a:latin typeface="+mn-lt"/>
              </a:rPr>
              <a:t>H1</a:t>
            </a:r>
            <a:endParaRPr lang="en-US" sz="2000" dirty="0">
              <a:latin typeface="+mn-lt"/>
            </a:endParaRPr>
          </a:p>
        </p:txBody>
      </p:sp>
    </p:spTree>
    <p:extLst>
      <p:ext uri="{BB962C8B-B14F-4D97-AF65-F5344CB8AC3E}">
        <p14:creationId xmlns:p14="http://schemas.microsoft.com/office/powerpoint/2010/main" val="42424522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a:t>
            </a:r>
            <a:r>
              <a:rPr lang="en-US" sz="1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E</a:t>
            </a:r>
            <a:r>
              <a:rPr lang="en-US" sz="1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E</a:t>
            </a:r>
            <a:r>
              <a:rPr lang="en-US" sz="1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E 802.11: </a:t>
            </a:r>
            <a:r>
              <a:rPr lang="en-US" dirty="0" smtClean="0">
                <a:latin typeface="Times New Roman" panose="02020603050405020304" pitchFamily="18" charset="0"/>
                <a:cs typeface="Times New Roman" panose="02020603050405020304" pitchFamily="18" charset="0"/>
              </a:rPr>
              <a:t>Multiple Access</a:t>
            </a:r>
            <a:endParaRPr 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idx="13"/>
          </p:nvPr>
        </p:nvSpPr>
        <p:spPr>
          <a:xfrm>
            <a:off x="629920" y="1425514"/>
            <a:ext cx="2296160" cy="416369"/>
          </a:xfrm>
        </p:spPr>
        <p:txBody>
          <a:bodyPr/>
          <a:lstStyle/>
          <a:p>
            <a:pPr indent="-255600"/>
            <a:r>
              <a:rPr lang="en-US" sz="1800" dirty="0">
                <a:latin typeface="+mn-lt"/>
              </a:rPr>
              <a:t>avoid collisions:</a:t>
            </a:r>
          </a:p>
        </p:txBody>
      </p:sp>
      <p:graphicFrame>
        <p:nvGraphicFramePr>
          <p:cNvPr id="10" name="Object 9" descr="2 power plus"/>
          <p:cNvGraphicFramePr>
            <a:graphicFrameLocks noChangeAspect="1"/>
          </p:cNvGraphicFramePr>
          <p:nvPr>
            <p:extLst>
              <p:ext uri="{D42A27DB-BD31-4B8C-83A1-F6EECF244321}">
                <p14:modId xmlns:p14="http://schemas.microsoft.com/office/powerpoint/2010/main" val="3859238856"/>
              </p:ext>
            </p:extLst>
          </p:nvPr>
        </p:nvGraphicFramePr>
        <p:xfrm>
          <a:off x="2644384" y="1521704"/>
          <a:ext cx="278912" cy="278912"/>
        </p:xfrm>
        <a:graphic>
          <a:graphicData uri="http://schemas.openxmlformats.org/presentationml/2006/ole">
            <mc:AlternateContent xmlns:mc="http://schemas.openxmlformats.org/markup-compatibility/2006">
              <mc:Choice xmlns:v="urn:schemas-microsoft-com:vml" Requires="v">
                <p:oleObj spid="_x0000_s2275" name="Equation" r:id="rId3" imgW="190440" imgH="190440" progId="Equation.DSMT4">
                  <p:embed/>
                </p:oleObj>
              </mc:Choice>
              <mc:Fallback>
                <p:oleObj name="Equation" r:id="rId3" imgW="190440" imgH="190440" progId="Equation.DSMT4">
                  <p:embed/>
                  <p:pic>
                    <p:nvPicPr>
                      <p:cNvPr id="0" name=""/>
                      <p:cNvPicPr/>
                      <p:nvPr/>
                    </p:nvPicPr>
                    <p:blipFill>
                      <a:blip r:embed="rId4"/>
                      <a:stretch>
                        <a:fillRect/>
                      </a:stretch>
                    </p:blipFill>
                    <p:spPr>
                      <a:xfrm>
                        <a:off x="2644384" y="1521704"/>
                        <a:ext cx="278912" cy="278912"/>
                      </a:xfrm>
                      <a:prstGeom prst="rect">
                        <a:avLst/>
                      </a:prstGeom>
                    </p:spPr>
                  </p:pic>
                </p:oleObj>
              </mc:Fallback>
            </mc:AlternateContent>
          </a:graphicData>
        </a:graphic>
      </p:graphicFrame>
      <p:sp>
        <p:nvSpPr>
          <p:cNvPr id="7" name="Content Placeholder 6"/>
          <p:cNvSpPr>
            <a:spLocks noGrp="1"/>
          </p:cNvSpPr>
          <p:nvPr>
            <p:ph idx="14"/>
          </p:nvPr>
        </p:nvSpPr>
        <p:spPr>
          <a:xfrm>
            <a:off x="2876672" y="1454963"/>
            <a:ext cx="3728720" cy="412393"/>
          </a:xfrm>
        </p:spPr>
        <p:txBody>
          <a:bodyPr/>
          <a:lstStyle/>
          <a:p>
            <a:pPr marL="101600" indent="0">
              <a:buNone/>
            </a:pPr>
            <a:r>
              <a:rPr lang="en-US" sz="1800" dirty="0">
                <a:latin typeface="+mn-lt"/>
              </a:rPr>
              <a:t>nodes </a:t>
            </a:r>
            <a:r>
              <a:rPr lang="en-US" sz="1800" dirty="0">
                <a:latin typeface="+mn-lt"/>
                <a:sym typeface="Symbol" charset="0"/>
              </a:rPr>
              <a:t>transmitting at same time</a:t>
            </a:r>
            <a:endParaRPr lang="en-US" sz="1800" dirty="0">
              <a:latin typeface="+mn-lt"/>
            </a:endParaRPr>
          </a:p>
        </p:txBody>
      </p:sp>
      <p:sp>
        <p:nvSpPr>
          <p:cNvPr id="3" name="Text Placeholder 2" descr="2 power plus"/>
          <p:cNvSpPr>
            <a:spLocks noGrp="1"/>
          </p:cNvSpPr>
          <p:nvPr>
            <p:ph idx="1"/>
          </p:nvPr>
        </p:nvSpPr>
        <p:spPr>
          <a:xfrm>
            <a:off x="629920" y="1934097"/>
            <a:ext cx="8056880" cy="2545667"/>
          </a:xfrm>
        </p:spPr>
        <p:txBody>
          <a:bodyPr/>
          <a:lstStyle/>
          <a:p>
            <a:pPr indent="-255600">
              <a:defRPr/>
            </a:pPr>
            <a:r>
              <a:rPr lang="en-US" sz="1800" dirty="0" smtClean="0">
                <a:latin typeface="+mn-lt"/>
                <a:sym typeface="Symbol" charset="0"/>
              </a:rPr>
              <a:t>802.11</a:t>
            </a:r>
            <a:r>
              <a:rPr lang="en-US" sz="1800" dirty="0">
                <a:latin typeface="+mn-lt"/>
                <a:sym typeface="Symbol" charset="0"/>
              </a:rPr>
              <a:t>: </a:t>
            </a:r>
            <a:r>
              <a:rPr lang="en-US" sz="1800" dirty="0" smtClean="0">
                <a:latin typeface="+mn-lt"/>
                <a:sym typeface="Symbol" charset="0"/>
              </a:rPr>
              <a:t>C S M A </a:t>
            </a:r>
            <a:r>
              <a:rPr lang="en-US" sz="1800" dirty="0">
                <a:latin typeface="+mn-lt"/>
                <a:sym typeface="Symbol" charset="0"/>
              </a:rPr>
              <a:t>- sense before transmitting</a:t>
            </a:r>
          </a:p>
          <a:p>
            <a:pPr lvl="1" indent="-284400">
              <a:defRPr/>
            </a:pPr>
            <a:r>
              <a:rPr lang="en-US" sz="1800" dirty="0" smtClean="0">
                <a:latin typeface="+mn-lt"/>
              </a:rPr>
              <a:t>Don’t </a:t>
            </a:r>
            <a:r>
              <a:rPr lang="en-US" sz="1800" dirty="0">
                <a:latin typeface="+mn-lt"/>
              </a:rPr>
              <a:t>collide with ongoing transmission by other node</a:t>
            </a:r>
          </a:p>
          <a:p>
            <a:pPr indent="-255600">
              <a:defRPr/>
            </a:pPr>
            <a:r>
              <a:rPr lang="en-US" sz="1800" dirty="0">
                <a:latin typeface="+mn-lt"/>
              </a:rPr>
              <a:t>802.11: </a:t>
            </a:r>
            <a:r>
              <a:rPr lang="en-US" sz="1800" b="1" dirty="0">
                <a:solidFill>
                  <a:schemeClr val="tx1"/>
                </a:solidFill>
                <a:latin typeface="+mn-lt"/>
              </a:rPr>
              <a:t>no collision detection!</a:t>
            </a:r>
          </a:p>
          <a:p>
            <a:pPr lvl="1" indent="-284400">
              <a:defRPr/>
            </a:pPr>
            <a:r>
              <a:rPr lang="en-US" sz="1800" dirty="0" smtClean="0">
                <a:latin typeface="+mn-lt"/>
              </a:rPr>
              <a:t>Difficult </a:t>
            </a:r>
            <a:r>
              <a:rPr lang="en-US" sz="1800" dirty="0">
                <a:latin typeface="+mn-lt"/>
              </a:rPr>
              <a:t>to receive (sense collisions) when transmitting due to weak received signals (fading)</a:t>
            </a:r>
          </a:p>
          <a:p>
            <a:pPr lvl="1" indent="-284400">
              <a:defRPr/>
            </a:pPr>
            <a:r>
              <a:rPr lang="en-US" sz="1800" dirty="0" smtClean="0">
                <a:latin typeface="+mn-lt"/>
              </a:rPr>
              <a:t>Can’t </a:t>
            </a:r>
            <a:r>
              <a:rPr lang="en-US" sz="1800" dirty="0">
                <a:latin typeface="+mn-lt"/>
              </a:rPr>
              <a:t>sense all collisions in any case: hidden terminal, fading</a:t>
            </a:r>
          </a:p>
          <a:p>
            <a:pPr lvl="1" indent="-284400">
              <a:defRPr/>
            </a:pPr>
            <a:r>
              <a:rPr lang="en-US" sz="1800" dirty="0" smtClean="0">
                <a:latin typeface="+mn-lt"/>
              </a:rPr>
              <a:t>Goal: </a:t>
            </a:r>
            <a:r>
              <a:rPr lang="en-US" sz="1800" b="1" dirty="0">
                <a:solidFill>
                  <a:schemeClr val="tx1"/>
                </a:solidFill>
                <a:latin typeface="+mn-lt"/>
              </a:rPr>
              <a:t>avoid collisions: </a:t>
            </a:r>
            <a:r>
              <a:rPr lang="en-US" sz="1800" dirty="0">
                <a:latin typeface="+mn-lt"/>
                <a:sym typeface="Symbol" charset="0"/>
              </a:rPr>
              <a:t>C</a:t>
            </a:r>
            <a:r>
              <a:rPr lang="en-US" sz="100" dirty="0">
                <a:latin typeface="+mn-lt"/>
                <a:sym typeface="Symbol" charset="0"/>
              </a:rPr>
              <a:t> </a:t>
            </a:r>
            <a:r>
              <a:rPr lang="en-US" sz="1800" dirty="0">
                <a:latin typeface="+mn-lt"/>
                <a:sym typeface="Symbol" charset="0"/>
              </a:rPr>
              <a:t>S</a:t>
            </a:r>
            <a:r>
              <a:rPr lang="en-US" sz="100" dirty="0">
                <a:latin typeface="+mn-lt"/>
                <a:sym typeface="Symbol" charset="0"/>
              </a:rPr>
              <a:t> </a:t>
            </a:r>
            <a:r>
              <a:rPr lang="en-US" sz="1800" dirty="0">
                <a:latin typeface="+mn-lt"/>
                <a:sym typeface="Symbol" charset="0"/>
              </a:rPr>
              <a:t>M</a:t>
            </a:r>
            <a:r>
              <a:rPr lang="en-US" sz="100" dirty="0">
                <a:latin typeface="+mn-lt"/>
                <a:sym typeface="Symbol" charset="0"/>
              </a:rPr>
              <a:t> </a:t>
            </a:r>
            <a:r>
              <a:rPr lang="en-US" sz="1800" dirty="0" smtClean="0">
                <a:latin typeface="+mn-lt"/>
                <a:sym typeface="Symbol" charset="0"/>
              </a:rPr>
              <a:t>A</a:t>
            </a:r>
            <a:r>
              <a:rPr lang="en-US" sz="1800" dirty="0" smtClean="0">
                <a:latin typeface="+mn-lt"/>
              </a:rPr>
              <a:t>/C(ollision)A(voidance)</a:t>
            </a:r>
            <a:endParaRPr lang="en-US" sz="1800" dirty="0">
              <a:solidFill>
                <a:srgbClr val="FF0000"/>
              </a:solidFill>
              <a:latin typeface="+mn-lt"/>
            </a:endParaRPr>
          </a:p>
        </p:txBody>
      </p:sp>
      <p:pic>
        <p:nvPicPr>
          <p:cNvPr id="5" name="Picture 4" descr="There are 3 linked wireless laptops near a mountain. Laptop C is behind the mountain, linked to laptop B. Laptop A is in front of the mountain, linked to laptop B."/>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8861" y="4687597"/>
            <a:ext cx="3408680" cy="1648460"/>
          </a:xfrm>
          <a:prstGeom prst="rect">
            <a:avLst/>
          </a:prstGeom>
        </p:spPr>
      </p:pic>
      <p:pic>
        <p:nvPicPr>
          <p:cNvPr id="6" name="Picture 5" descr="A graph plots signal strength over space. There are three laptops on the graph, A, B, and C. Laptop A’s signal strength decreases as space increases, first with an increasing slope and then with a decreasing slope. Laptop C’s signal strength increases as space increases with an increasing slope and then with a decreasing slope. The curves intersect at laptop 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38790" y="4608847"/>
            <a:ext cx="2604884" cy="1660255"/>
          </a:xfrm>
          <a:prstGeom prst="rect">
            <a:avLst/>
          </a:prstGeom>
        </p:spPr>
      </p:pic>
    </p:spTree>
    <p:extLst>
      <p:ext uri="{BB962C8B-B14F-4D97-AF65-F5344CB8AC3E}">
        <p14:creationId xmlns:p14="http://schemas.microsoft.com/office/powerpoint/2010/main" val="3212617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a:t>
            </a:r>
            <a:r>
              <a:rPr lang="en-US" sz="1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E</a:t>
            </a:r>
            <a:r>
              <a:rPr lang="en-US" sz="1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E</a:t>
            </a:r>
            <a:r>
              <a:rPr lang="en-US" sz="1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802.11 </a:t>
            </a:r>
            <a:r>
              <a:rPr lang="en-US" dirty="0" smtClean="0">
                <a:latin typeface="Times New Roman" panose="02020603050405020304" pitchFamily="18" charset="0"/>
                <a:cs typeface="Times New Roman" panose="02020603050405020304" pitchFamily="18" charset="0"/>
              </a:rPr>
              <a:t>M</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 </a:t>
            </a:r>
            <a:r>
              <a:rPr lang="en-US" dirty="0">
                <a:latin typeface="Times New Roman" panose="02020603050405020304" pitchFamily="18" charset="0"/>
                <a:cs typeface="Times New Roman" panose="02020603050405020304" pitchFamily="18" charset="0"/>
              </a:rPr>
              <a:t>Protocol: C</a:t>
            </a:r>
            <a:r>
              <a:rPr lang="en-US" sz="100"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a:t>
            </a:r>
            <a:r>
              <a:rPr lang="en-US" sz="1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a:t>
            </a:r>
            <a:r>
              <a:rPr lang="en-US" sz="1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 </a:t>
            </a:r>
            <a:r>
              <a:rPr lang="en-US" dirty="0" smtClean="0">
                <a:latin typeface="Times New Roman" panose="02020603050405020304" pitchFamily="18" charset="0"/>
                <a:cs typeface="Times New Roman" panose="02020603050405020304" pitchFamily="18" charset="0"/>
              </a:rPr>
              <a:t>/C</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endParaRPr lang="en-US"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idx="1"/>
          </p:nvPr>
        </p:nvSpPr>
        <p:spPr>
          <a:xfrm>
            <a:off x="457200" y="1600200"/>
            <a:ext cx="5201920" cy="2900680"/>
          </a:xfrm>
        </p:spPr>
        <p:txBody>
          <a:bodyPr/>
          <a:lstStyle/>
          <a:p>
            <a:pPr marL="0" indent="0">
              <a:buFont typeface="Wingdings" charset="0"/>
              <a:buNone/>
              <a:defRPr/>
            </a:pPr>
            <a:r>
              <a:rPr lang="en-US" sz="2000" b="1" dirty="0">
                <a:solidFill>
                  <a:schemeClr val="tx1"/>
                </a:solidFill>
                <a:latin typeface="+mn-lt"/>
                <a:cs typeface="Arial" charset="0"/>
              </a:rPr>
              <a:t>802.11 sender</a:t>
            </a:r>
          </a:p>
          <a:p>
            <a:pPr marL="432000" indent="-432000">
              <a:buFont typeface="+mj-lt"/>
              <a:buAutoNum type="arabicPeriod"/>
              <a:defRPr/>
            </a:pPr>
            <a:r>
              <a:rPr lang="en-US" sz="2000" b="1" dirty="0" smtClean="0">
                <a:solidFill>
                  <a:schemeClr val="tx1"/>
                </a:solidFill>
                <a:latin typeface="+mn-lt"/>
                <a:cs typeface="Arial" charset="0"/>
              </a:rPr>
              <a:t>If </a:t>
            </a:r>
            <a:r>
              <a:rPr lang="en-US" sz="2000" b="1" dirty="0">
                <a:solidFill>
                  <a:schemeClr val="tx1"/>
                </a:solidFill>
                <a:latin typeface="+mn-lt"/>
                <a:cs typeface="Arial" charset="0"/>
              </a:rPr>
              <a:t>sense channel idle </a:t>
            </a:r>
            <a:r>
              <a:rPr lang="en-US" sz="2000" dirty="0">
                <a:latin typeface="+mn-lt"/>
                <a:cs typeface="Arial" charset="0"/>
              </a:rPr>
              <a:t>for </a:t>
            </a:r>
            <a:r>
              <a:rPr lang="en-US" sz="2000" b="1" dirty="0" smtClean="0">
                <a:latin typeface="+mn-lt"/>
                <a:cs typeface="Arial" charset="0"/>
              </a:rPr>
              <a:t>D</a:t>
            </a:r>
            <a:r>
              <a:rPr lang="en-US" sz="100" b="1" dirty="0" smtClean="0">
                <a:latin typeface="+mn-lt"/>
                <a:cs typeface="Arial" charset="0"/>
              </a:rPr>
              <a:t> </a:t>
            </a:r>
            <a:r>
              <a:rPr lang="en-US" sz="2000" b="1" dirty="0" smtClean="0">
                <a:latin typeface="+mn-lt"/>
                <a:cs typeface="Arial" charset="0"/>
              </a:rPr>
              <a:t>I</a:t>
            </a:r>
            <a:r>
              <a:rPr lang="en-US" sz="100" b="1" dirty="0" smtClean="0">
                <a:latin typeface="+mn-lt"/>
                <a:cs typeface="Arial" charset="0"/>
              </a:rPr>
              <a:t> </a:t>
            </a:r>
            <a:r>
              <a:rPr lang="en-US" sz="2000" b="1" dirty="0" smtClean="0">
                <a:latin typeface="+mn-lt"/>
                <a:cs typeface="Arial" charset="0"/>
              </a:rPr>
              <a:t>F</a:t>
            </a:r>
            <a:r>
              <a:rPr lang="en-US" sz="100" b="1" dirty="0" smtClean="0">
                <a:latin typeface="+mn-lt"/>
                <a:cs typeface="Arial" charset="0"/>
              </a:rPr>
              <a:t> </a:t>
            </a:r>
            <a:r>
              <a:rPr lang="en-US" sz="2000" b="1" dirty="0" smtClean="0">
                <a:latin typeface="+mn-lt"/>
                <a:cs typeface="Arial" charset="0"/>
              </a:rPr>
              <a:t>S </a:t>
            </a:r>
            <a:r>
              <a:rPr lang="en-US" sz="2000" b="1" dirty="0" smtClean="0">
                <a:solidFill>
                  <a:schemeClr val="tx1"/>
                </a:solidFill>
                <a:latin typeface="+mn-lt"/>
                <a:cs typeface="Arial" charset="0"/>
              </a:rPr>
              <a:t>then</a:t>
            </a:r>
            <a:r>
              <a:rPr lang="en-US" sz="2000" dirty="0" smtClean="0">
                <a:latin typeface="+mn-lt"/>
                <a:cs typeface="Arial" charset="0"/>
              </a:rPr>
              <a:t> transmit </a:t>
            </a:r>
            <a:r>
              <a:rPr lang="en-US" sz="2000" dirty="0">
                <a:latin typeface="+mn-lt"/>
                <a:cs typeface="Arial" charset="0"/>
              </a:rPr>
              <a:t>entire frame (no </a:t>
            </a:r>
            <a:r>
              <a:rPr lang="en-US" sz="2000" dirty="0" smtClean="0">
                <a:latin typeface="+mn-lt"/>
                <a:cs typeface="Arial" charset="0"/>
              </a:rPr>
              <a:t>C</a:t>
            </a:r>
            <a:r>
              <a:rPr lang="en-US" sz="100" dirty="0" smtClean="0">
                <a:latin typeface="+mn-lt"/>
                <a:cs typeface="Arial" charset="0"/>
              </a:rPr>
              <a:t> </a:t>
            </a:r>
            <a:r>
              <a:rPr lang="en-US" sz="2000" dirty="0" smtClean="0">
                <a:latin typeface="+mn-lt"/>
                <a:cs typeface="Arial" charset="0"/>
              </a:rPr>
              <a:t>D</a:t>
            </a:r>
            <a:r>
              <a:rPr lang="en-US" sz="2000" dirty="0">
                <a:latin typeface="+mn-lt"/>
                <a:cs typeface="Arial" charset="0"/>
              </a:rPr>
              <a:t>)</a:t>
            </a:r>
          </a:p>
          <a:p>
            <a:pPr marL="432000" indent="-432000">
              <a:buFont typeface="+mj-lt"/>
              <a:buAutoNum type="arabicPeriod"/>
              <a:defRPr/>
            </a:pPr>
            <a:r>
              <a:rPr lang="en-US" sz="2000" b="1" dirty="0" smtClean="0">
                <a:solidFill>
                  <a:schemeClr val="tx1"/>
                </a:solidFill>
                <a:latin typeface="+mn-lt"/>
                <a:cs typeface="Arial" charset="0"/>
              </a:rPr>
              <a:t>If </a:t>
            </a:r>
            <a:r>
              <a:rPr lang="en-US" sz="2000" b="1" dirty="0">
                <a:solidFill>
                  <a:schemeClr val="tx1"/>
                </a:solidFill>
                <a:latin typeface="+mn-lt"/>
                <a:cs typeface="Arial" charset="0"/>
              </a:rPr>
              <a:t>sense channel busy then </a:t>
            </a:r>
            <a:r>
              <a:rPr lang="en-US" sz="2000" dirty="0" smtClean="0">
                <a:latin typeface="+mn-lt"/>
                <a:cs typeface="Arial" charset="0"/>
              </a:rPr>
              <a:t>start </a:t>
            </a:r>
            <a:r>
              <a:rPr lang="en-US" sz="2000" dirty="0">
                <a:latin typeface="+mn-lt"/>
                <a:cs typeface="Arial" charset="0"/>
              </a:rPr>
              <a:t>random backoff </a:t>
            </a:r>
            <a:r>
              <a:rPr lang="en-US" sz="2000" dirty="0" smtClean="0">
                <a:latin typeface="+mn-lt"/>
                <a:cs typeface="Arial" charset="0"/>
              </a:rPr>
              <a:t>time timer </a:t>
            </a:r>
            <a:r>
              <a:rPr lang="en-US" sz="2000" dirty="0">
                <a:latin typeface="+mn-lt"/>
                <a:cs typeface="Arial" charset="0"/>
              </a:rPr>
              <a:t>counts down while channel </a:t>
            </a:r>
            <a:r>
              <a:rPr lang="en-US" sz="2000" dirty="0" smtClean="0">
                <a:latin typeface="+mn-lt"/>
                <a:cs typeface="Arial" charset="0"/>
              </a:rPr>
              <a:t>idle transmit </a:t>
            </a:r>
            <a:r>
              <a:rPr lang="en-US" sz="2000" dirty="0">
                <a:latin typeface="+mn-lt"/>
                <a:cs typeface="Arial" charset="0"/>
              </a:rPr>
              <a:t>when timer </a:t>
            </a:r>
            <a:r>
              <a:rPr lang="en-US" sz="2000" dirty="0" smtClean="0">
                <a:latin typeface="+mn-lt"/>
                <a:cs typeface="Arial" charset="0"/>
              </a:rPr>
              <a:t>expires if </a:t>
            </a:r>
            <a:r>
              <a:rPr lang="en-US" sz="2000" dirty="0">
                <a:latin typeface="+mn-lt"/>
                <a:cs typeface="Arial" charset="0"/>
              </a:rPr>
              <a:t>no </a:t>
            </a:r>
            <a:r>
              <a:rPr lang="en-US" sz="2000" dirty="0" smtClean="0">
                <a:latin typeface="+mn-lt"/>
                <a:cs typeface="Arial" charset="0"/>
              </a:rPr>
              <a:t>A</a:t>
            </a:r>
            <a:r>
              <a:rPr lang="en-US" sz="100" dirty="0" smtClean="0">
                <a:latin typeface="+mn-lt"/>
                <a:cs typeface="Arial" charset="0"/>
              </a:rPr>
              <a:t> </a:t>
            </a:r>
            <a:r>
              <a:rPr lang="en-US" sz="2000" dirty="0" smtClean="0">
                <a:latin typeface="+mn-lt"/>
                <a:cs typeface="Arial" charset="0"/>
              </a:rPr>
              <a:t>C</a:t>
            </a:r>
            <a:r>
              <a:rPr lang="en-US" sz="100" dirty="0" smtClean="0">
                <a:latin typeface="+mn-lt"/>
                <a:cs typeface="Arial" charset="0"/>
              </a:rPr>
              <a:t> </a:t>
            </a:r>
            <a:r>
              <a:rPr lang="en-US" sz="2000" dirty="0" smtClean="0">
                <a:latin typeface="+mn-lt"/>
                <a:cs typeface="Arial" charset="0"/>
              </a:rPr>
              <a:t>K</a:t>
            </a:r>
            <a:r>
              <a:rPr lang="en-US" sz="2000" dirty="0">
                <a:latin typeface="+mn-lt"/>
                <a:cs typeface="Arial" charset="0"/>
              </a:rPr>
              <a:t>, increase random backoff interval, repeat </a:t>
            </a:r>
            <a:r>
              <a:rPr lang="en-US" sz="2000" dirty="0" smtClean="0">
                <a:latin typeface="+mn-lt"/>
                <a:cs typeface="Arial" charset="0"/>
              </a:rPr>
              <a:t>2</a:t>
            </a:r>
            <a:endParaRPr lang="en-US" sz="2000" dirty="0">
              <a:latin typeface="+mn-lt"/>
              <a:cs typeface="Arial" charset="0"/>
            </a:endParaRPr>
          </a:p>
        </p:txBody>
      </p:sp>
      <p:sp>
        <p:nvSpPr>
          <p:cNvPr id="3" name="Text Placeholder 2"/>
          <p:cNvSpPr>
            <a:spLocks noGrp="1"/>
          </p:cNvSpPr>
          <p:nvPr>
            <p:ph type="body" idx="2"/>
          </p:nvPr>
        </p:nvSpPr>
        <p:spPr>
          <a:xfrm>
            <a:off x="457200" y="4663439"/>
            <a:ext cx="5201920" cy="1452881"/>
          </a:xfrm>
        </p:spPr>
        <p:txBody>
          <a:bodyPr/>
          <a:lstStyle/>
          <a:p>
            <a:pPr marL="0" indent="0">
              <a:buFont typeface="Wingdings" charset="0"/>
              <a:buNone/>
              <a:defRPr/>
            </a:pPr>
            <a:r>
              <a:rPr lang="en-US" sz="2000" b="1" dirty="0">
                <a:solidFill>
                  <a:schemeClr val="tx1"/>
                </a:solidFill>
                <a:latin typeface="+mn-lt"/>
                <a:cs typeface="Arial" charset="0"/>
              </a:rPr>
              <a:t>802.11 receiver</a:t>
            </a:r>
          </a:p>
          <a:p>
            <a:pPr lvl="1">
              <a:defRPr/>
            </a:pPr>
            <a:r>
              <a:rPr lang="en-US" sz="2000" b="1" dirty="0" smtClean="0">
                <a:solidFill>
                  <a:schemeClr val="tx1"/>
                </a:solidFill>
                <a:latin typeface="+mn-lt"/>
                <a:cs typeface="Arial" charset="0"/>
              </a:rPr>
              <a:t>If </a:t>
            </a:r>
            <a:r>
              <a:rPr lang="en-US" sz="2000" b="1" dirty="0">
                <a:solidFill>
                  <a:schemeClr val="tx1"/>
                </a:solidFill>
                <a:latin typeface="+mn-lt"/>
                <a:cs typeface="Arial" charset="0"/>
              </a:rPr>
              <a:t>frame received OK </a:t>
            </a:r>
            <a:r>
              <a:rPr lang="en-US" sz="2000" dirty="0">
                <a:latin typeface="+mn-lt"/>
                <a:cs typeface="Arial" charset="0"/>
              </a:rPr>
              <a:t>return </a:t>
            </a:r>
            <a:r>
              <a:rPr lang="en-US" sz="2000" dirty="0" smtClean="0">
                <a:latin typeface="+mn-lt"/>
                <a:cs typeface="Arial" charset="0"/>
              </a:rPr>
              <a:t>A</a:t>
            </a:r>
            <a:r>
              <a:rPr lang="en-US" sz="100" dirty="0" smtClean="0">
                <a:latin typeface="+mn-lt"/>
                <a:cs typeface="Arial" charset="0"/>
              </a:rPr>
              <a:t> </a:t>
            </a:r>
            <a:r>
              <a:rPr lang="en-US" sz="2000" dirty="0" smtClean="0">
                <a:latin typeface="+mn-lt"/>
                <a:cs typeface="Arial" charset="0"/>
              </a:rPr>
              <a:t>C</a:t>
            </a:r>
            <a:r>
              <a:rPr lang="en-US" sz="100" dirty="0" smtClean="0">
                <a:latin typeface="+mn-lt"/>
                <a:cs typeface="Arial" charset="0"/>
              </a:rPr>
              <a:t> </a:t>
            </a:r>
            <a:r>
              <a:rPr lang="en-US" sz="2000" dirty="0" smtClean="0">
                <a:latin typeface="+mn-lt"/>
                <a:cs typeface="Arial" charset="0"/>
              </a:rPr>
              <a:t>K </a:t>
            </a:r>
            <a:r>
              <a:rPr lang="en-US" sz="2000" dirty="0">
                <a:latin typeface="+mn-lt"/>
                <a:cs typeface="Arial" charset="0"/>
              </a:rPr>
              <a:t>after </a:t>
            </a:r>
            <a:r>
              <a:rPr lang="en-US" sz="2000" b="1" dirty="0">
                <a:latin typeface="+mn-lt"/>
                <a:cs typeface="Arial" charset="0"/>
              </a:rPr>
              <a:t>S</a:t>
            </a:r>
            <a:r>
              <a:rPr lang="en-US" sz="100" b="1" dirty="0">
                <a:latin typeface="+mn-lt"/>
                <a:cs typeface="Arial" charset="0"/>
              </a:rPr>
              <a:t> </a:t>
            </a:r>
            <a:r>
              <a:rPr lang="en-US" sz="2000" b="1" dirty="0">
                <a:latin typeface="+mn-lt"/>
                <a:cs typeface="Arial" charset="0"/>
              </a:rPr>
              <a:t>I</a:t>
            </a:r>
            <a:r>
              <a:rPr lang="en-US" sz="100" b="1" dirty="0">
                <a:latin typeface="+mn-lt"/>
                <a:cs typeface="Arial" charset="0"/>
              </a:rPr>
              <a:t> </a:t>
            </a:r>
            <a:r>
              <a:rPr lang="en-US" sz="2000" b="1" dirty="0">
                <a:latin typeface="+mn-lt"/>
                <a:cs typeface="Arial" charset="0"/>
              </a:rPr>
              <a:t>F</a:t>
            </a:r>
            <a:r>
              <a:rPr lang="en-US" sz="100" b="1" dirty="0">
                <a:latin typeface="+mn-lt"/>
                <a:cs typeface="Arial" charset="0"/>
              </a:rPr>
              <a:t> </a:t>
            </a:r>
            <a:r>
              <a:rPr lang="en-US" sz="2000" b="1" dirty="0">
                <a:latin typeface="+mn-lt"/>
                <a:cs typeface="Arial" charset="0"/>
              </a:rPr>
              <a:t>S </a:t>
            </a:r>
            <a:r>
              <a:rPr lang="en-US" sz="2000" dirty="0">
                <a:latin typeface="+mn-lt"/>
                <a:cs typeface="Arial" charset="0"/>
              </a:rPr>
              <a:t>(</a:t>
            </a:r>
            <a:r>
              <a:rPr lang="en-US" sz="2000" dirty="0" smtClean="0">
                <a:latin typeface="+mn-lt"/>
                <a:cs typeface="Arial" charset="0"/>
              </a:rPr>
              <a:t>A</a:t>
            </a:r>
            <a:r>
              <a:rPr lang="en-US" sz="100" dirty="0" smtClean="0">
                <a:latin typeface="+mn-lt"/>
                <a:cs typeface="Arial" charset="0"/>
              </a:rPr>
              <a:t> </a:t>
            </a:r>
            <a:r>
              <a:rPr lang="en-US" sz="2000" dirty="0" smtClean="0">
                <a:latin typeface="+mn-lt"/>
                <a:cs typeface="Arial" charset="0"/>
              </a:rPr>
              <a:t>C</a:t>
            </a:r>
            <a:r>
              <a:rPr lang="en-US" sz="100" dirty="0" smtClean="0">
                <a:latin typeface="+mn-lt"/>
                <a:cs typeface="Arial" charset="0"/>
              </a:rPr>
              <a:t> </a:t>
            </a:r>
            <a:r>
              <a:rPr lang="en-US" sz="2000" dirty="0" smtClean="0">
                <a:latin typeface="+mn-lt"/>
                <a:cs typeface="Arial" charset="0"/>
              </a:rPr>
              <a:t>K needed </a:t>
            </a:r>
            <a:r>
              <a:rPr lang="en-US" sz="2000" dirty="0">
                <a:latin typeface="+mn-lt"/>
                <a:cs typeface="Arial" charset="0"/>
              </a:rPr>
              <a:t>due to hidden terminal problem</a:t>
            </a:r>
            <a:r>
              <a:rPr lang="en-US" sz="2000" dirty="0" smtClean="0">
                <a:latin typeface="+mn-lt"/>
                <a:cs typeface="Arial" charset="0"/>
              </a:rPr>
              <a:t>)</a:t>
            </a:r>
            <a:endParaRPr lang="en-US" sz="2000" b="1" dirty="0">
              <a:latin typeface="+mn-lt"/>
              <a:cs typeface="Arial" charset="0"/>
            </a:endParaRPr>
          </a:p>
        </p:txBody>
      </p:sp>
      <p:pic>
        <p:nvPicPr>
          <p:cNvPr id="6" name="Picture 5" descr="A diagram has 2 laptops, source and destination. 2 parallel vertical lines draw down from each. The source sends data to the destination. The space between source and data plane is D I F S. The destination sends a c k to the source. The space between the planes on destination line is called S I F 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9515" y="1744565"/>
            <a:ext cx="2927445" cy="4589265"/>
          </a:xfrm>
          <a:prstGeom prst="rect">
            <a:avLst/>
          </a:prstGeom>
        </p:spPr>
      </p:pic>
    </p:spTree>
    <p:extLst>
      <p:ext uri="{BB962C8B-B14F-4D97-AF65-F5344CB8AC3E}">
        <p14:creationId xmlns:p14="http://schemas.microsoft.com/office/powerpoint/2010/main" val="3722371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Avoiding </a:t>
            </a:r>
            <a:r>
              <a:rPr lang="en-US" dirty="0" smtClean="0">
                <a:latin typeface="Times New Roman" panose="02020603050405020304" pitchFamily="18" charset="0"/>
                <a:cs typeface="Times New Roman" panose="02020603050405020304" pitchFamily="18" charset="0"/>
              </a:rPr>
              <a:t>collisions</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8229600" cy="3916680"/>
          </a:xfrm>
        </p:spPr>
        <p:txBody>
          <a:bodyPr/>
          <a:lstStyle/>
          <a:p>
            <a:pPr marL="0" indent="0">
              <a:buFont typeface="Wingdings" charset="0"/>
              <a:buNone/>
              <a:defRPr/>
            </a:pPr>
            <a:r>
              <a:rPr lang="en-US" sz="2200" b="1" dirty="0" smtClean="0">
                <a:solidFill>
                  <a:schemeClr val="tx1"/>
                </a:solidFill>
                <a:latin typeface="+mn-lt"/>
              </a:rPr>
              <a:t>Idea: </a:t>
            </a:r>
            <a:r>
              <a:rPr lang="en-US" sz="2200" dirty="0" smtClean="0">
                <a:latin typeface="+mn-lt"/>
              </a:rPr>
              <a:t>Allow </a:t>
            </a:r>
            <a:r>
              <a:rPr lang="en-US" sz="2200" dirty="0">
                <a:latin typeface="+mn-lt"/>
              </a:rPr>
              <a:t>sender to </a:t>
            </a:r>
            <a:r>
              <a:rPr lang="en-US" sz="2200" dirty="0" smtClean="0">
                <a:latin typeface="+mn-lt"/>
              </a:rPr>
              <a:t>“reserve” </a:t>
            </a:r>
            <a:r>
              <a:rPr lang="en-US" sz="2200" dirty="0">
                <a:latin typeface="+mn-lt"/>
              </a:rPr>
              <a:t>channel rather than random access of data frames: avoid </a:t>
            </a:r>
            <a:r>
              <a:rPr lang="en-US" sz="2200" dirty="0" smtClean="0">
                <a:latin typeface="+mn-lt"/>
              </a:rPr>
              <a:t>collisions </a:t>
            </a:r>
            <a:r>
              <a:rPr lang="en-US" sz="2200" dirty="0">
                <a:latin typeface="+mn-lt"/>
              </a:rPr>
              <a:t>of long </a:t>
            </a:r>
            <a:r>
              <a:rPr lang="en-US" sz="2200" dirty="0" smtClean="0">
                <a:latin typeface="+mn-lt"/>
              </a:rPr>
              <a:t>data </a:t>
            </a:r>
            <a:r>
              <a:rPr lang="en-US" sz="2200" dirty="0">
                <a:latin typeface="+mn-lt"/>
              </a:rPr>
              <a:t>frames</a:t>
            </a:r>
          </a:p>
          <a:p>
            <a:pPr>
              <a:defRPr/>
            </a:pPr>
            <a:r>
              <a:rPr lang="en-US" sz="2200" dirty="0" smtClean="0">
                <a:latin typeface="+mn-lt"/>
              </a:rPr>
              <a:t>Sender </a:t>
            </a:r>
            <a:r>
              <a:rPr lang="en-US" sz="2200" dirty="0">
                <a:latin typeface="+mn-lt"/>
              </a:rPr>
              <a:t>first transmits </a:t>
            </a:r>
            <a:r>
              <a:rPr lang="en-US" sz="2200" b="1" dirty="0">
                <a:latin typeface="+mn-lt"/>
              </a:rPr>
              <a:t>small</a:t>
            </a:r>
            <a:r>
              <a:rPr lang="en-US" sz="2200" dirty="0">
                <a:latin typeface="+mn-lt"/>
              </a:rPr>
              <a:t> request-to-send (</a:t>
            </a:r>
            <a:r>
              <a:rPr lang="en-US" sz="2200" dirty="0" smtClean="0">
                <a:latin typeface="+mn-lt"/>
              </a:rPr>
              <a:t>R</a:t>
            </a:r>
            <a:r>
              <a:rPr lang="en-US" sz="100" dirty="0" smtClean="0">
                <a:latin typeface="+mn-lt"/>
              </a:rPr>
              <a:t> </a:t>
            </a:r>
            <a:r>
              <a:rPr lang="en-US" sz="2200" dirty="0" smtClean="0">
                <a:latin typeface="+mn-lt"/>
              </a:rPr>
              <a:t>T</a:t>
            </a:r>
            <a:r>
              <a:rPr lang="en-US" sz="100" dirty="0" smtClean="0">
                <a:latin typeface="+mn-lt"/>
              </a:rPr>
              <a:t> </a:t>
            </a:r>
            <a:r>
              <a:rPr lang="en-US" sz="2200" dirty="0" smtClean="0">
                <a:latin typeface="+mn-lt"/>
              </a:rPr>
              <a:t>S</a:t>
            </a:r>
            <a:r>
              <a:rPr lang="en-US" sz="2200" dirty="0">
                <a:latin typeface="+mn-lt"/>
              </a:rPr>
              <a:t>) packets to </a:t>
            </a:r>
            <a:r>
              <a:rPr lang="en-US" sz="2200" dirty="0" smtClean="0">
                <a:latin typeface="+mn-lt"/>
              </a:rPr>
              <a:t>B</a:t>
            </a:r>
            <a:r>
              <a:rPr lang="en-US" sz="100" dirty="0" smtClean="0">
                <a:latin typeface="+mn-lt"/>
              </a:rPr>
              <a:t> </a:t>
            </a:r>
            <a:r>
              <a:rPr lang="en-US" sz="2200" dirty="0" smtClean="0">
                <a:latin typeface="+mn-lt"/>
              </a:rPr>
              <a:t>S </a:t>
            </a:r>
            <a:r>
              <a:rPr lang="en-US" sz="2200" dirty="0">
                <a:latin typeface="+mn-lt"/>
              </a:rPr>
              <a:t>using </a:t>
            </a:r>
            <a:r>
              <a:rPr lang="en-US" sz="2200" dirty="0" smtClean="0">
                <a:latin typeface="+mn-lt"/>
              </a:rPr>
              <a:t>C</a:t>
            </a:r>
            <a:r>
              <a:rPr lang="en-US" sz="100" dirty="0" smtClean="0">
                <a:latin typeface="+mn-lt"/>
              </a:rPr>
              <a:t> </a:t>
            </a:r>
            <a:r>
              <a:rPr lang="en-US" sz="2200" dirty="0" smtClean="0">
                <a:latin typeface="+mn-lt"/>
              </a:rPr>
              <a:t>S</a:t>
            </a:r>
            <a:r>
              <a:rPr lang="en-US" sz="100" dirty="0" smtClean="0">
                <a:latin typeface="+mn-lt"/>
              </a:rPr>
              <a:t> </a:t>
            </a:r>
            <a:r>
              <a:rPr lang="en-US" sz="2200" dirty="0" smtClean="0">
                <a:latin typeface="+mn-lt"/>
              </a:rPr>
              <a:t>M</a:t>
            </a:r>
            <a:r>
              <a:rPr lang="en-US" sz="100" dirty="0" smtClean="0">
                <a:latin typeface="+mn-lt"/>
              </a:rPr>
              <a:t> </a:t>
            </a:r>
            <a:r>
              <a:rPr lang="en-US" sz="2200" dirty="0" smtClean="0">
                <a:latin typeface="+mn-lt"/>
              </a:rPr>
              <a:t>A</a:t>
            </a:r>
            <a:endParaRPr lang="en-US" sz="2200" dirty="0">
              <a:latin typeface="+mn-lt"/>
            </a:endParaRPr>
          </a:p>
          <a:p>
            <a:pPr lvl="1">
              <a:defRPr/>
            </a:pPr>
            <a:r>
              <a:rPr lang="en-US" sz="2200" dirty="0">
                <a:latin typeface="+mn-lt"/>
              </a:rPr>
              <a:t>R</a:t>
            </a:r>
            <a:r>
              <a:rPr lang="en-US" sz="100" dirty="0">
                <a:latin typeface="+mn-lt"/>
              </a:rPr>
              <a:t> </a:t>
            </a:r>
            <a:r>
              <a:rPr lang="en-US" sz="2200" dirty="0">
                <a:latin typeface="+mn-lt"/>
              </a:rPr>
              <a:t>T</a:t>
            </a:r>
            <a:r>
              <a:rPr lang="en-US" sz="100" dirty="0">
                <a:latin typeface="+mn-lt"/>
              </a:rPr>
              <a:t> </a:t>
            </a:r>
            <a:r>
              <a:rPr lang="en-US" sz="2200" dirty="0" smtClean="0">
                <a:latin typeface="+mn-lt"/>
              </a:rPr>
              <a:t>Ss </a:t>
            </a:r>
            <a:r>
              <a:rPr lang="en-US" sz="2200" dirty="0">
                <a:latin typeface="+mn-lt"/>
              </a:rPr>
              <a:t>may still collide with each other (but </a:t>
            </a:r>
            <a:r>
              <a:rPr lang="en-US" sz="2200" dirty="0" smtClean="0">
                <a:latin typeface="+mn-lt"/>
              </a:rPr>
              <a:t>they’re </a:t>
            </a:r>
            <a:r>
              <a:rPr lang="en-US" sz="2200" dirty="0">
                <a:latin typeface="+mn-lt"/>
              </a:rPr>
              <a:t>short)</a:t>
            </a:r>
          </a:p>
          <a:p>
            <a:pPr>
              <a:defRPr/>
            </a:pPr>
            <a:r>
              <a:rPr lang="en-US" sz="2200" dirty="0" smtClean="0">
                <a:latin typeface="+mn-lt"/>
              </a:rPr>
              <a:t>B</a:t>
            </a:r>
            <a:r>
              <a:rPr lang="en-US" sz="100" dirty="0" smtClean="0">
                <a:latin typeface="+mn-lt"/>
              </a:rPr>
              <a:t> </a:t>
            </a:r>
            <a:r>
              <a:rPr lang="en-US" sz="2200" dirty="0" smtClean="0">
                <a:latin typeface="+mn-lt"/>
              </a:rPr>
              <a:t>S </a:t>
            </a:r>
            <a:r>
              <a:rPr lang="en-US" sz="2200" dirty="0">
                <a:latin typeface="+mn-lt"/>
              </a:rPr>
              <a:t>broadcasts clear-to-send C</a:t>
            </a:r>
            <a:r>
              <a:rPr lang="en-US" sz="100" dirty="0" smtClean="0">
                <a:latin typeface="+mn-lt"/>
              </a:rPr>
              <a:t> </a:t>
            </a:r>
            <a:r>
              <a:rPr lang="en-US" sz="2200" dirty="0">
                <a:latin typeface="+mn-lt"/>
              </a:rPr>
              <a:t>T</a:t>
            </a:r>
            <a:r>
              <a:rPr lang="en-US" sz="100" dirty="0">
                <a:latin typeface="+mn-lt"/>
              </a:rPr>
              <a:t> </a:t>
            </a:r>
            <a:r>
              <a:rPr lang="en-US" sz="2200" dirty="0">
                <a:latin typeface="+mn-lt"/>
              </a:rPr>
              <a:t>S</a:t>
            </a:r>
            <a:r>
              <a:rPr lang="en-US" sz="2200" dirty="0" smtClean="0">
                <a:latin typeface="+mn-lt"/>
              </a:rPr>
              <a:t> </a:t>
            </a:r>
            <a:r>
              <a:rPr lang="en-US" sz="2200" dirty="0">
                <a:latin typeface="+mn-lt"/>
              </a:rPr>
              <a:t>in response to R</a:t>
            </a:r>
            <a:r>
              <a:rPr lang="en-US" sz="100" dirty="0">
                <a:latin typeface="+mn-lt"/>
              </a:rPr>
              <a:t> </a:t>
            </a:r>
            <a:r>
              <a:rPr lang="en-US" sz="2200" dirty="0">
                <a:latin typeface="+mn-lt"/>
              </a:rPr>
              <a:t>T</a:t>
            </a:r>
            <a:r>
              <a:rPr lang="en-US" sz="100" dirty="0">
                <a:latin typeface="+mn-lt"/>
              </a:rPr>
              <a:t> </a:t>
            </a:r>
            <a:r>
              <a:rPr lang="en-US" sz="2200" dirty="0">
                <a:latin typeface="+mn-lt"/>
              </a:rPr>
              <a:t>S</a:t>
            </a:r>
          </a:p>
          <a:p>
            <a:pPr>
              <a:defRPr/>
            </a:pPr>
            <a:r>
              <a:rPr lang="en-US" sz="2200" dirty="0">
                <a:latin typeface="+mn-lt"/>
              </a:rPr>
              <a:t>C</a:t>
            </a:r>
            <a:r>
              <a:rPr lang="en-US" sz="100" dirty="0" smtClean="0">
                <a:latin typeface="+mn-lt"/>
              </a:rPr>
              <a:t> </a:t>
            </a:r>
            <a:r>
              <a:rPr lang="en-US" sz="2200" dirty="0">
                <a:latin typeface="+mn-lt"/>
              </a:rPr>
              <a:t>T</a:t>
            </a:r>
            <a:r>
              <a:rPr lang="en-US" sz="100" dirty="0">
                <a:latin typeface="+mn-lt"/>
              </a:rPr>
              <a:t> </a:t>
            </a:r>
            <a:r>
              <a:rPr lang="en-US" sz="2200" dirty="0">
                <a:latin typeface="+mn-lt"/>
              </a:rPr>
              <a:t>S</a:t>
            </a:r>
            <a:r>
              <a:rPr lang="en-US" sz="2200" dirty="0" smtClean="0">
                <a:latin typeface="+mn-lt"/>
              </a:rPr>
              <a:t> </a:t>
            </a:r>
            <a:r>
              <a:rPr lang="en-US" sz="2200" dirty="0">
                <a:latin typeface="+mn-lt"/>
              </a:rPr>
              <a:t>heard by all nodes</a:t>
            </a:r>
          </a:p>
          <a:p>
            <a:pPr lvl="1">
              <a:defRPr/>
            </a:pPr>
            <a:r>
              <a:rPr lang="en-US" sz="2200" dirty="0">
                <a:latin typeface="+mn-lt"/>
              </a:rPr>
              <a:t>sender transmits data frame</a:t>
            </a:r>
          </a:p>
          <a:p>
            <a:pPr lvl="1">
              <a:defRPr/>
            </a:pPr>
            <a:r>
              <a:rPr lang="en-US" sz="2200" dirty="0">
                <a:latin typeface="+mn-lt"/>
              </a:rPr>
              <a:t>other stations defer </a:t>
            </a:r>
            <a:r>
              <a:rPr lang="en-US" sz="2200" dirty="0" smtClean="0">
                <a:latin typeface="+mn-lt"/>
              </a:rPr>
              <a:t>transmissions</a:t>
            </a:r>
          </a:p>
        </p:txBody>
      </p:sp>
      <p:sp>
        <p:nvSpPr>
          <p:cNvPr id="4" name="Text Placeholder 3"/>
          <p:cNvSpPr>
            <a:spLocks noGrp="1"/>
          </p:cNvSpPr>
          <p:nvPr>
            <p:ph type="body" idx="2"/>
          </p:nvPr>
        </p:nvSpPr>
        <p:spPr>
          <a:xfrm>
            <a:off x="457200" y="5565594"/>
            <a:ext cx="8229600" cy="477671"/>
          </a:xfrm>
        </p:spPr>
        <p:txBody>
          <a:bodyPr/>
          <a:lstStyle/>
          <a:p>
            <a:pPr marL="0" indent="0">
              <a:buNone/>
              <a:defRPr/>
            </a:pPr>
            <a:r>
              <a:rPr lang="en-US" sz="1800" b="1" dirty="0" smtClean="0">
                <a:solidFill>
                  <a:schemeClr val="tx1"/>
                </a:solidFill>
                <a:latin typeface="+mn-lt"/>
                <a:cs typeface="Arial" charset="0"/>
              </a:rPr>
              <a:t>Avoid </a:t>
            </a:r>
            <a:r>
              <a:rPr lang="en-US" sz="1800" b="1" dirty="0">
                <a:solidFill>
                  <a:schemeClr val="tx1"/>
                </a:solidFill>
                <a:latin typeface="+mn-lt"/>
                <a:cs typeface="Arial" charset="0"/>
              </a:rPr>
              <a:t>data frame collisions completely </a:t>
            </a:r>
            <a:r>
              <a:rPr lang="en-US" sz="1800" b="1" dirty="0" smtClean="0">
                <a:solidFill>
                  <a:schemeClr val="tx1"/>
                </a:solidFill>
                <a:latin typeface="+mn-lt"/>
                <a:cs typeface="Arial" charset="0"/>
              </a:rPr>
              <a:t>using </a:t>
            </a:r>
            <a:r>
              <a:rPr lang="en-US" sz="1800" b="1" dirty="0">
                <a:solidFill>
                  <a:schemeClr val="tx1"/>
                </a:solidFill>
                <a:latin typeface="+mn-lt"/>
                <a:cs typeface="Arial" charset="0"/>
              </a:rPr>
              <a:t>small reservation packets</a:t>
            </a:r>
            <a:r>
              <a:rPr lang="en-US" sz="1800" b="1" dirty="0" smtClean="0">
                <a:solidFill>
                  <a:schemeClr val="tx1"/>
                </a:solidFill>
                <a:latin typeface="+mn-lt"/>
                <a:cs typeface="Arial" charset="0"/>
              </a:rPr>
              <a:t>!</a:t>
            </a:r>
            <a:endParaRPr lang="en-US" sz="1800" b="1" dirty="0">
              <a:solidFill>
                <a:schemeClr val="tx1"/>
              </a:solidFill>
              <a:latin typeface="+mn-lt"/>
            </a:endParaRPr>
          </a:p>
        </p:txBody>
      </p:sp>
    </p:spTree>
    <p:extLst>
      <p:ext uri="{BB962C8B-B14F-4D97-AF65-F5344CB8AC3E}">
        <p14:creationId xmlns:p14="http://schemas.microsoft.com/office/powerpoint/2010/main" val="3219695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sz="3200" dirty="0">
                <a:latin typeface="Times New Roman" panose="02020603050405020304" pitchFamily="18" charset="0"/>
                <a:cs typeface="Times New Roman" panose="02020603050405020304" pitchFamily="18" charset="0"/>
              </a:rPr>
              <a:t>Collision Avoidance: </a:t>
            </a:r>
            <a:r>
              <a:rPr lang="en-US" sz="3200" dirty="0" smtClean="0">
                <a:latin typeface="Times New Roman" panose="02020603050405020304" pitchFamily="18" charset="0"/>
                <a:cs typeface="Times New Roman" panose="02020603050405020304" pitchFamily="18" charset="0"/>
              </a:rPr>
              <a:t>R</a:t>
            </a:r>
            <a:r>
              <a:rPr lang="en-US" sz="100" dirty="0" smtClean="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T</a:t>
            </a:r>
            <a:r>
              <a:rPr lang="en-US" sz="100" dirty="0" smtClean="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S-C</a:t>
            </a:r>
            <a:r>
              <a:rPr lang="en-US" sz="7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T</a:t>
            </a:r>
            <a:r>
              <a:rPr lang="en-US" sz="7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S </a:t>
            </a:r>
            <a:r>
              <a:rPr lang="en-US" sz="3200" dirty="0">
                <a:latin typeface="Times New Roman" panose="02020603050405020304" pitchFamily="18" charset="0"/>
                <a:cs typeface="Times New Roman" panose="02020603050405020304" pitchFamily="18" charset="0"/>
              </a:rPr>
              <a:t>exchange</a:t>
            </a:r>
          </a:p>
        </p:txBody>
      </p:sp>
      <p:pic>
        <p:nvPicPr>
          <p:cNvPr id="5" name="Picture 4" descr="A diagram has 4 items, source, destination, and 2 laptops, all other nodes. 4 parallel vertical lines draw down from each, making 3 columns. The source sends R T S to the destination. Between the source and the R T S is D I F S. The destination sends C T S to the source, and to all other nodes. The space between the R T S and the C T S is S I F S. After receiving C T S, all other nodes defer access. The source sends data to the destination. The space between the source receiving C T S and sending data is, S I F S. The destination sends a c k to the source and all other nodes. The space between receiving data and sending a c k is, S I F 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2489" y="1553845"/>
            <a:ext cx="3299021" cy="4541245"/>
          </a:xfrm>
          <a:prstGeom prst="rect">
            <a:avLst/>
          </a:prstGeom>
        </p:spPr>
      </p:pic>
    </p:spTree>
    <p:extLst>
      <p:ext uri="{BB962C8B-B14F-4D97-AF65-F5344CB8AC3E}">
        <p14:creationId xmlns:p14="http://schemas.microsoft.com/office/powerpoint/2010/main" val="22508245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b"/>
          <a:lstStyle/>
          <a:p>
            <a:r>
              <a:rPr lang="en-US" dirty="0">
                <a:latin typeface="Times New Roman" panose="02020603050405020304" pitchFamily="18" charset="0"/>
                <a:cs typeface="Times New Roman" panose="02020603050405020304" pitchFamily="18" charset="0"/>
              </a:rPr>
              <a:t>802.11 </a:t>
            </a:r>
            <a:r>
              <a:rPr lang="en-US" dirty="0" smtClean="0">
                <a:latin typeface="Times New Roman" panose="02020603050405020304" pitchFamily="18" charset="0"/>
                <a:cs typeface="Times New Roman" panose="02020603050405020304" pitchFamily="18" charset="0"/>
              </a:rPr>
              <a:t>Frame: Addressing </a:t>
            </a:r>
            <a:r>
              <a:rPr lang="en-US" sz="2000" b="0" dirty="0" smtClean="0">
                <a:latin typeface="Times New Roman" panose="02020603050405020304" pitchFamily="18" charset="0"/>
                <a:cs typeface="Times New Roman" panose="02020603050405020304" pitchFamily="18" charset="0"/>
              </a:rPr>
              <a:t>(1 of 2)</a:t>
            </a:r>
            <a:endParaRPr lang="en-US" sz="2000" b="0" dirty="0">
              <a:latin typeface="Times New Roman" panose="02020603050405020304" pitchFamily="18" charset="0"/>
              <a:cs typeface="Times New Roman" panose="02020603050405020304" pitchFamily="18" charset="0"/>
            </a:endParaRPr>
          </a:p>
        </p:txBody>
      </p:sp>
      <p:pic>
        <p:nvPicPr>
          <p:cNvPr id="16" name="Picture 15" descr="A bar has 9 numbered and labeled blocks. Some have notes. 1, frame control, 2. 2, duration, 2. 3, address 1, 6. Notes, M A C address of wireless host or A P to receive this frame. 4, address 2, 6. Notes, M A C address of wireless host or A P transmitting this frame. 5, address 3, 6. Notes, M A C address of router interface to which A P is attached. 6, s e q control, 2. 7, address 4, 6. Notes, used only in a d h o c mode. 8, payload, 0 hyphen 2 3 1 2. 9, C R C, 4."/>
          <p:cNvPicPr>
            <a:picLocks noChangeAspect="1"/>
          </p:cNvPicPr>
          <p:nvPr/>
        </p:nvPicPr>
        <p:blipFill rotWithShape="1">
          <a:blip r:embed="rId2">
            <a:extLst>
              <a:ext uri="{28A0092B-C50C-407E-A947-70E740481C1C}">
                <a14:useLocalDpi xmlns:a14="http://schemas.microsoft.com/office/drawing/2010/main" val="0"/>
              </a:ext>
            </a:extLst>
          </a:blip>
          <a:srcRect t="5350"/>
          <a:stretch/>
        </p:blipFill>
        <p:spPr>
          <a:xfrm>
            <a:off x="632008" y="1848485"/>
            <a:ext cx="7879984" cy="3743262"/>
          </a:xfrm>
          <a:prstGeom prst="rect">
            <a:avLst/>
          </a:prstGeom>
        </p:spPr>
      </p:pic>
    </p:spTree>
    <p:extLst>
      <p:ext uri="{BB962C8B-B14F-4D97-AF65-F5344CB8AC3E}">
        <p14:creationId xmlns:p14="http://schemas.microsoft.com/office/powerpoint/2010/main" val="25584774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Learning Objectives </a:t>
            </a:r>
            <a:r>
              <a:rPr lang="en-US" sz="2000" b="0" dirty="0" smtClean="0">
                <a:latin typeface="Times New Roman" panose="02020603050405020304" pitchFamily="18" charset="0"/>
                <a:cs typeface="Times New Roman" panose="02020603050405020304" pitchFamily="18" charset="0"/>
              </a:rPr>
              <a:t>(1 of 6)</a:t>
            </a:r>
            <a:endParaRPr lang="en-US" sz="2000" b="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3962400" cy="4404360"/>
          </a:xfrm>
        </p:spPr>
        <p:txBody>
          <a:bodyPr/>
          <a:lstStyle/>
          <a:p>
            <a:pPr marL="0" indent="0">
              <a:buFont typeface="Wingdings" charset="0"/>
              <a:buNone/>
              <a:defRPr/>
            </a:pPr>
            <a:r>
              <a:rPr lang="en-US" sz="2000" b="1" dirty="0">
                <a:solidFill>
                  <a:schemeClr val="tx2"/>
                </a:solidFill>
                <a:latin typeface="+mn-lt"/>
              </a:rPr>
              <a:t>7.1</a:t>
            </a:r>
            <a:r>
              <a:rPr lang="en-US" sz="2000" b="1" dirty="0">
                <a:solidFill>
                  <a:schemeClr val="tx1"/>
                </a:solidFill>
                <a:latin typeface="+mn-lt"/>
              </a:rPr>
              <a:t> </a:t>
            </a:r>
            <a:r>
              <a:rPr lang="en-US" sz="2000" b="1" dirty="0" smtClean="0">
                <a:solidFill>
                  <a:schemeClr val="tx1"/>
                </a:solidFill>
                <a:latin typeface="+mn-lt"/>
              </a:rPr>
              <a:t>Introduction</a:t>
            </a:r>
            <a:endParaRPr lang="en-US" sz="2000" b="1" dirty="0">
              <a:solidFill>
                <a:schemeClr val="tx1"/>
              </a:solidFill>
              <a:latin typeface="+mn-lt"/>
            </a:endParaRPr>
          </a:p>
          <a:p>
            <a:pPr marL="0" indent="0">
              <a:buFont typeface="Wingdings" charset="0"/>
              <a:buNone/>
              <a:defRPr/>
            </a:pPr>
            <a:r>
              <a:rPr lang="en-US" sz="2000" b="1" dirty="0">
                <a:solidFill>
                  <a:schemeClr val="tx1"/>
                </a:solidFill>
                <a:latin typeface="+mn-lt"/>
              </a:rPr>
              <a:t>Wireless</a:t>
            </a:r>
          </a:p>
          <a:p>
            <a:pPr>
              <a:buFont typeface="Wingdings" charset="0"/>
              <a:buNone/>
              <a:defRPr/>
            </a:pPr>
            <a:r>
              <a:rPr lang="en-US" sz="2000" b="1" dirty="0">
                <a:solidFill>
                  <a:schemeClr val="tx2"/>
                </a:solidFill>
                <a:latin typeface="+mn-lt"/>
              </a:rPr>
              <a:t>7.2</a:t>
            </a:r>
            <a:r>
              <a:rPr lang="en-US" sz="2000" dirty="0">
                <a:solidFill>
                  <a:srgbClr val="0000FF"/>
                </a:solidFill>
                <a:latin typeface="+mn-lt"/>
              </a:rPr>
              <a:t> </a:t>
            </a:r>
            <a:r>
              <a:rPr lang="en-US" sz="2000" dirty="0">
                <a:latin typeface="+mn-lt"/>
              </a:rPr>
              <a:t>Wireless links, characteristics</a:t>
            </a:r>
          </a:p>
          <a:p>
            <a:pPr lvl="1">
              <a:defRPr/>
            </a:pPr>
            <a:r>
              <a:rPr lang="en-US" sz="2000" dirty="0" smtClean="0">
                <a:latin typeface="+mn-lt"/>
              </a:rPr>
              <a:t>C</a:t>
            </a:r>
            <a:r>
              <a:rPr lang="en-US" sz="100" dirty="0" smtClean="0">
                <a:latin typeface="+mn-lt"/>
              </a:rPr>
              <a:t> </a:t>
            </a:r>
            <a:r>
              <a:rPr lang="en-US" sz="2000" dirty="0" smtClean="0">
                <a:latin typeface="+mn-lt"/>
              </a:rPr>
              <a:t>D</a:t>
            </a:r>
            <a:r>
              <a:rPr lang="en-US" sz="100" dirty="0" smtClean="0">
                <a:latin typeface="+mn-lt"/>
              </a:rPr>
              <a:t> </a:t>
            </a:r>
            <a:r>
              <a:rPr lang="en-US" sz="2000" dirty="0" smtClean="0">
                <a:latin typeface="+mn-lt"/>
              </a:rPr>
              <a:t>M</a:t>
            </a:r>
            <a:r>
              <a:rPr lang="en-US" sz="100" dirty="0" smtClean="0">
                <a:latin typeface="+mn-lt"/>
              </a:rPr>
              <a:t> </a:t>
            </a:r>
            <a:r>
              <a:rPr lang="en-US" sz="2000" dirty="0" smtClean="0">
                <a:latin typeface="+mn-lt"/>
              </a:rPr>
              <a:t>A</a:t>
            </a:r>
            <a:endParaRPr lang="en-US" sz="2000" dirty="0">
              <a:latin typeface="+mn-lt"/>
            </a:endParaRPr>
          </a:p>
          <a:p>
            <a:pPr>
              <a:buFont typeface="Wingdings" charset="0"/>
              <a:buNone/>
              <a:defRPr/>
            </a:pPr>
            <a:r>
              <a:rPr lang="en-US" sz="2000" b="1" dirty="0" smtClean="0">
                <a:solidFill>
                  <a:schemeClr val="tx2"/>
                </a:solidFill>
                <a:latin typeface="+mn-lt"/>
              </a:rPr>
              <a:t>7.3</a:t>
            </a:r>
            <a:r>
              <a:rPr lang="en-US" sz="2000" dirty="0" smtClean="0">
                <a:solidFill>
                  <a:srgbClr val="000099"/>
                </a:solidFill>
                <a:latin typeface="+mn-lt"/>
              </a:rPr>
              <a:t> </a:t>
            </a:r>
            <a:r>
              <a:rPr lang="en-US" sz="2000" dirty="0" smtClean="0">
                <a:latin typeface="+mn-lt"/>
              </a:rPr>
              <a:t>I</a:t>
            </a:r>
            <a:r>
              <a:rPr lang="en-US" sz="100" dirty="0" smtClean="0">
                <a:latin typeface="+mn-lt"/>
              </a:rPr>
              <a:t> </a:t>
            </a:r>
            <a:r>
              <a:rPr lang="en-US" sz="2000" dirty="0" smtClean="0">
                <a:latin typeface="+mn-lt"/>
              </a:rPr>
              <a:t>E</a:t>
            </a:r>
            <a:r>
              <a:rPr lang="en-US" sz="100" dirty="0" smtClean="0">
                <a:latin typeface="+mn-lt"/>
              </a:rPr>
              <a:t> </a:t>
            </a:r>
            <a:r>
              <a:rPr lang="en-US" sz="2000" dirty="0" smtClean="0">
                <a:latin typeface="+mn-lt"/>
              </a:rPr>
              <a:t>E</a:t>
            </a:r>
            <a:r>
              <a:rPr lang="en-US" sz="100" dirty="0" smtClean="0">
                <a:latin typeface="+mn-lt"/>
              </a:rPr>
              <a:t> </a:t>
            </a:r>
            <a:r>
              <a:rPr lang="en-US" sz="2000" dirty="0" smtClean="0">
                <a:latin typeface="+mn-lt"/>
              </a:rPr>
              <a:t>E </a:t>
            </a:r>
            <a:r>
              <a:rPr lang="en-US" sz="2000" dirty="0">
                <a:latin typeface="+mn-lt"/>
              </a:rPr>
              <a:t>802.11 wireless LANs </a:t>
            </a:r>
            <a:r>
              <a:rPr lang="en-US" sz="2000" dirty="0" smtClean="0">
                <a:latin typeface="+mn-lt"/>
              </a:rPr>
              <a:t>(</a:t>
            </a:r>
            <a:r>
              <a:rPr lang="en-US" altLang="ja-JP" sz="2000" dirty="0" smtClean="0">
                <a:latin typeface="+mn-lt"/>
              </a:rPr>
              <a:t>“</a:t>
            </a:r>
            <a:r>
              <a:rPr lang="en-US" sz="2000" dirty="0" smtClean="0">
                <a:latin typeface="+mn-lt"/>
              </a:rPr>
              <a:t>Wi-Fi</a:t>
            </a:r>
            <a:r>
              <a:rPr lang="en-US" altLang="ja-JP" sz="2000" dirty="0" smtClean="0">
                <a:latin typeface="+mn-lt"/>
              </a:rPr>
              <a:t>”</a:t>
            </a:r>
            <a:r>
              <a:rPr lang="en-US" sz="2000" dirty="0" smtClean="0">
                <a:latin typeface="+mn-lt"/>
              </a:rPr>
              <a:t>)</a:t>
            </a:r>
            <a:endParaRPr lang="en-US" sz="2000" dirty="0">
              <a:latin typeface="+mn-lt"/>
            </a:endParaRPr>
          </a:p>
          <a:p>
            <a:pPr>
              <a:buFont typeface="Wingdings" charset="0"/>
              <a:buNone/>
              <a:defRPr/>
            </a:pPr>
            <a:r>
              <a:rPr lang="en-US" sz="2000" b="1" dirty="0" smtClean="0">
                <a:solidFill>
                  <a:schemeClr val="tx2"/>
                </a:solidFill>
                <a:latin typeface="+mn-lt"/>
              </a:rPr>
              <a:t>7.4</a:t>
            </a:r>
            <a:r>
              <a:rPr lang="en-US" sz="2000" dirty="0" smtClean="0">
                <a:solidFill>
                  <a:srgbClr val="FF0000"/>
                </a:solidFill>
                <a:latin typeface="+mn-lt"/>
              </a:rPr>
              <a:t> </a:t>
            </a:r>
            <a:r>
              <a:rPr lang="en-US" sz="2000" dirty="0">
                <a:latin typeface="+mn-lt"/>
              </a:rPr>
              <a:t>Cellular Internet Access</a:t>
            </a:r>
          </a:p>
          <a:p>
            <a:pPr marL="741600" lvl="1" indent="-284400">
              <a:defRPr/>
            </a:pPr>
            <a:r>
              <a:rPr lang="en-US" sz="2000" dirty="0">
                <a:latin typeface="+mn-lt"/>
              </a:rPr>
              <a:t>architecture</a:t>
            </a:r>
          </a:p>
          <a:p>
            <a:pPr marL="741600" lvl="1" indent="-284400">
              <a:defRPr/>
            </a:pPr>
            <a:r>
              <a:rPr lang="en-US" sz="2000" dirty="0">
                <a:latin typeface="+mn-lt"/>
              </a:rPr>
              <a:t>standards (e.g., 3G, </a:t>
            </a:r>
            <a:r>
              <a:rPr lang="en-US" sz="2000" dirty="0" smtClean="0">
                <a:latin typeface="+mn-lt"/>
              </a:rPr>
              <a:t>L</a:t>
            </a:r>
            <a:r>
              <a:rPr lang="en-US" sz="100" dirty="0" smtClean="0">
                <a:latin typeface="+mn-lt"/>
              </a:rPr>
              <a:t> </a:t>
            </a:r>
            <a:r>
              <a:rPr lang="en-US" sz="2000" dirty="0" smtClean="0">
                <a:latin typeface="+mn-lt"/>
              </a:rPr>
              <a:t>T</a:t>
            </a:r>
            <a:r>
              <a:rPr lang="en-US" sz="100" dirty="0" smtClean="0">
                <a:latin typeface="+mn-lt"/>
              </a:rPr>
              <a:t> </a:t>
            </a:r>
            <a:r>
              <a:rPr lang="en-US" sz="2000" dirty="0" smtClean="0">
                <a:latin typeface="+mn-lt"/>
              </a:rPr>
              <a:t>E)</a:t>
            </a:r>
          </a:p>
        </p:txBody>
      </p:sp>
      <p:sp>
        <p:nvSpPr>
          <p:cNvPr id="4" name="Text Placeholder 3"/>
          <p:cNvSpPr>
            <a:spLocks noGrp="1"/>
          </p:cNvSpPr>
          <p:nvPr>
            <p:ph type="body" idx="2"/>
          </p:nvPr>
        </p:nvSpPr>
        <p:spPr>
          <a:xfrm>
            <a:off x="4709160" y="1600200"/>
            <a:ext cx="3779520" cy="4404360"/>
          </a:xfrm>
        </p:spPr>
        <p:txBody>
          <a:bodyPr/>
          <a:lstStyle/>
          <a:p>
            <a:pPr marL="0" indent="0">
              <a:buFont typeface="Wingdings" pitchFamily="2" charset="2"/>
              <a:buNone/>
              <a:defRPr/>
            </a:pPr>
            <a:r>
              <a:rPr lang="en-US" sz="2000" b="1" dirty="0">
                <a:solidFill>
                  <a:schemeClr val="tx1"/>
                </a:solidFill>
                <a:latin typeface="+mn-lt"/>
              </a:rPr>
              <a:t>Mobility</a:t>
            </a:r>
          </a:p>
          <a:p>
            <a:pPr marL="0" indent="0">
              <a:buFont typeface="Wingdings" pitchFamily="2" charset="2"/>
              <a:buNone/>
              <a:defRPr/>
            </a:pPr>
            <a:r>
              <a:rPr lang="en-US" sz="2000" b="1" dirty="0">
                <a:solidFill>
                  <a:schemeClr val="tx2"/>
                </a:solidFill>
                <a:latin typeface="+mn-lt"/>
              </a:rPr>
              <a:t>7.5</a:t>
            </a:r>
            <a:r>
              <a:rPr lang="en-US" sz="2000" dirty="0">
                <a:latin typeface="+mn-lt"/>
              </a:rPr>
              <a:t> Principles: addressing and routing to mobile users</a:t>
            </a:r>
          </a:p>
          <a:p>
            <a:pPr marL="0" indent="0">
              <a:buFont typeface="Wingdings" pitchFamily="2" charset="2"/>
              <a:buNone/>
              <a:defRPr/>
            </a:pPr>
            <a:r>
              <a:rPr lang="en-US" sz="2000" b="1" dirty="0">
                <a:solidFill>
                  <a:schemeClr val="tx2"/>
                </a:solidFill>
                <a:latin typeface="+mn-lt"/>
              </a:rPr>
              <a:t>7.6</a:t>
            </a:r>
            <a:r>
              <a:rPr lang="en-US" sz="2000" dirty="0">
                <a:latin typeface="+mn-lt"/>
              </a:rPr>
              <a:t> Mobile </a:t>
            </a:r>
            <a:r>
              <a:rPr lang="en-US" sz="2000" dirty="0" smtClean="0">
                <a:latin typeface="+mn-lt"/>
              </a:rPr>
              <a:t>I</a:t>
            </a:r>
            <a:r>
              <a:rPr lang="en-US" sz="100" dirty="0" smtClean="0">
                <a:latin typeface="+mn-lt"/>
              </a:rPr>
              <a:t> </a:t>
            </a:r>
            <a:r>
              <a:rPr lang="en-US" sz="2000" dirty="0" smtClean="0">
                <a:latin typeface="+mn-lt"/>
              </a:rPr>
              <a:t>P</a:t>
            </a:r>
            <a:endParaRPr lang="en-US" sz="2000" dirty="0">
              <a:latin typeface="+mn-lt"/>
            </a:endParaRPr>
          </a:p>
          <a:p>
            <a:pPr marL="0" indent="0">
              <a:buFont typeface="Wingdings" pitchFamily="2" charset="2"/>
              <a:buNone/>
              <a:defRPr/>
            </a:pPr>
            <a:r>
              <a:rPr lang="en-US" sz="2000" b="1" dirty="0">
                <a:solidFill>
                  <a:schemeClr val="tx2"/>
                </a:solidFill>
                <a:latin typeface="+mn-lt"/>
              </a:rPr>
              <a:t>7.7</a:t>
            </a:r>
            <a:r>
              <a:rPr lang="en-US" sz="2000" dirty="0">
                <a:latin typeface="+mn-lt"/>
              </a:rPr>
              <a:t> Handling mobility in cellular networks</a:t>
            </a:r>
          </a:p>
          <a:p>
            <a:pPr marL="0" indent="0">
              <a:buFont typeface="Wingdings" pitchFamily="2" charset="2"/>
              <a:buNone/>
              <a:defRPr/>
            </a:pPr>
            <a:r>
              <a:rPr lang="en-US" sz="2000" b="1" dirty="0">
                <a:solidFill>
                  <a:schemeClr val="tx2"/>
                </a:solidFill>
                <a:latin typeface="+mn-lt"/>
              </a:rPr>
              <a:t>7.8</a:t>
            </a:r>
            <a:r>
              <a:rPr lang="en-US" sz="2000" dirty="0">
                <a:latin typeface="+mn-lt"/>
              </a:rPr>
              <a:t> Mobility and higher-layer </a:t>
            </a:r>
            <a:r>
              <a:rPr lang="en-US" sz="2000" dirty="0" smtClean="0">
                <a:latin typeface="+mn-lt"/>
              </a:rPr>
              <a:t>protocols</a:t>
            </a:r>
            <a:endParaRPr lang="en-US" sz="2000" dirty="0">
              <a:latin typeface="+mn-lt"/>
            </a:endParaRPr>
          </a:p>
        </p:txBody>
      </p:sp>
    </p:spTree>
    <p:extLst>
      <p:ext uri="{BB962C8B-B14F-4D97-AF65-F5344CB8AC3E}">
        <p14:creationId xmlns:p14="http://schemas.microsoft.com/office/powerpoint/2010/main" val="13666844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dirty="0">
                <a:latin typeface="Times New Roman" panose="02020603050405020304" pitchFamily="18" charset="0"/>
                <a:cs typeface="Times New Roman" panose="02020603050405020304" pitchFamily="18" charset="0"/>
              </a:rPr>
              <a:t>802.11 </a:t>
            </a:r>
            <a:r>
              <a:rPr lang="en-US" dirty="0" smtClean="0">
                <a:latin typeface="Times New Roman" panose="02020603050405020304" pitchFamily="18" charset="0"/>
                <a:cs typeface="Times New Roman" panose="02020603050405020304" pitchFamily="18" charset="0"/>
              </a:rPr>
              <a:t>Frame: Addressing </a:t>
            </a:r>
            <a:r>
              <a:rPr lang="en-US" sz="2000" b="0" dirty="0" smtClean="0">
                <a:latin typeface="Times New Roman" panose="02020603050405020304" pitchFamily="18" charset="0"/>
                <a:cs typeface="Times New Roman" panose="02020603050405020304" pitchFamily="18" charset="0"/>
              </a:rPr>
              <a:t>(2 </a:t>
            </a:r>
            <a:r>
              <a:rPr lang="en-US" sz="2000" b="0" dirty="0">
                <a:latin typeface="Times New Roman" panose="02020603050405020304" pitchFamily="18" charset="0"/>
                <a:cs typeface="Times New Roman" panose="02020603050405020304" pitchFamily="18" charset="0"/>
              </a:rPr>
              <a:t>of 2)</a:t>
            </a:r>
            <a:endParaRPr lang="en-US" dirty="0"/>
          </a:p>
        </p:txBody>
      </p:sp>
      <p:pic>
        <p:nvPicPr>
          <p:cNvPr id="4" name="Picture 3" descr="A diagram has a central router, R 1, that connects to 2 groups and the internet. Group 1, B S S 1. R 1 wires to a wifi router, A P. There are 3 laptops, 1 of them is H 1. From H 1, an arrow goes through the wifi router and to R 1. Group 2, B S S 2. R 1 wires to a wifi router, A P. There are 4 laptop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450" y="1736725"/>
            <a:ext cx="5245100" cy="3937000"/>
          </a:xfrm>
          <a:prstGeom prst="rect">
            <a:avLst/>
          </a:prstGeom>
        </p:spPr>
      </p:pic>
    </p:spTree>
    <p:extLst>
      <p:ext uri="{BB962C8B-B14F-4D97-AF65-F5344CB8AC3E}">
        <p14:creationId xmlns:p14="http://schemas.microsoft.com/office/powerpoint/2010/main" val="22942183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
            <a:ext cx="8229600" cy="1066799"/>
          </a:xfrm>
        </p:spPr>
        <p:txBody>
          <a:bodyPr anchor="b"/>
          <a:lstStyle/>
          <a:p>
            <a:r>
              <a:rPr lang="en-US" dirty="0">
                <a:solidFill>
                  <a:schemeClr val="tx2"/>
                </a:solidFill>
                <a:latin typeface="Times New Roman" panose="02020603050405020304" pitchFamily="18" charset="0"/>
                <a:cs typeface="Times New Roman" panose="02020603050405020304" pitchFamily="18" charset="0"/>
              </a:rPr>
              <a:t>802.11 </a:t>
            </a:r>
            <a:r>
              <a:rPr lang="en-US" dirty="0" smtClean="0">
                <a:solidFill>
                  <a:schemeClr val="tx2"/>
                </a:solidFill>
                <a:latin typeface="Times New Roman" panose="02020603050405020304" pitchFamily="18" charset="0"/>
                <a:cs typeface="Times New Roman" panose="02020603050405020304" pitchFamily="18" charset="0"/>
              </a:rPr>
              <a:t>Frame: More</a:t>
            </a:r>
            <a:endParaRPr lang="en-US" dirty="0">
              <a:solidFill>
                <a:schemeClr val="tx2"/>
              </a:solidFill>
              <a:latin typeface="Times New Roman" panose="02020603050405020304" pitchFamily="18" charset="0"/>
              <a:cs typeface="Times New Roman" panose="02020603050405020304" pitchFamily="18" charset="0"/>
            </a:endParaRPr>
          </a:p>
        </p:txBody>
      </p:sp>
      <p:pic>
        <p:nvPicPr>
          <p:cNvPr id="12" name="Picture 11" descr="There are 2 bars of numbered and labeled blocks. Some have notes. Bar 1, 9 blocks. 1, frame control, 2. 2, duration, 2. Notes, duration of reserved transmission time, R T S and C T S. 3, address 1, 6. 4, address 2, 6. 5, address 3, 6. 6, s e q control, 2. Notes, frame s e q number, for R D T. 7, address 4, 6. 8, payload, 0 hyphen 2 3 1 2. 8, C R C, 4. Bar 2, 11 blocks. Above the bar is a shadow that decreases at block 7. 1, protocol version, 2. 2, type, 2. Notes, frame type, R T S, C T S, A C K, data. 3, subtype, 4. 4, to A P, 1. 5, from A P, 1. 6, More frag, 1. 7, retry, 1. 8, power m g t, 1. 9, more data, 1. 107, W E P, 1. 11, R s v d,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8040" y="1736725"/>
            <a:ext cx="7487920" cy="4037330"/>
          </a:xfrm>
          <a:prstGeom prst="rect">
            <a:avLst/>
          </a:prstGeom>
        </p:spPr>
      </p:pic>
    </p:spTree>
    <p:extLst>
      <p:ext uri="{BB962C8B-B14F-4D97-AF65-F5344CB8AC3E}">
        <p14:creationId xmlns:p14="http://schemas.microsoft.com/office/powerpoint/2010/main" val="8530048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Times New Roman" panose="02020603050405020304" pitchFamily="18" charset="0"/>
                <a:cs typeface="Times New Roman" panose="02020603050405020304" pitchFamily="18" charset="0"/>
              </a:rPr>
              <a:t>802.11: </a:t>
            </a:r>
            <a:r>
              <a:rPr lang="en-US" dirty="0" smtClean="0">
                <a:solidFill>
                  <a:schemeClr val="tx2"/>
                </a:solidFill>
                <a:latin typeface="Times New Roman" panose="02020603050405020304" pitchFamily="18" charset="0"/>
                <a:cs typeface="Times New Roman" panose="02020603050405020304" pitchFamily="18" charset="0"/>
              </a:rPr>
              <a:t>Mobility </a:t>
            </a:r>
            <a:r>
              <a:rPr lang="en-US" dirty="0">
                <a:solidFill>
                  <a:schemeClr val="tx2"/>
                </a:solidFill>
                <a:latin typeface="Times New Roman" panose="02020603050405020304" pitchFamily="18" charset="0"/>
                <a:cs typeface="Times New Roman" panose="02020603050405020304" pitchFamily="18" charset="0"/>
              </a:rPr>
              <a:t>within </a:t>
            </a:r>
            <a:r>
              <a:rPr lang="en-US" dirty="0" smtClean="0">
                <a:solidFill>
                  <a:schemeClr val="tx2"/>
                </a:solidFill>
                <a:latin typeface="Times New Roman" panose="02020603050405020304" pitchFamily="18" charset="0"/>
                <a:cs typeface="Times New Roman" panose="02020603050405020304" pitchFamily="18" charset="0"/>
              </a:rPr>
              <a:t>Same Subnet</a:t>
            </a:r>
            <a:endParaRPr lang="en-US"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3910084" cy="4525963"/>
          </a:xfrm>
        </p:spPr>
        <p:txBody>
          <a:bodyPr/>
          <a:lstStyle/>
          <a:p>
            <a:pPr>
              <a:tabLst>
                <a:tab pos="746125" algn="l"/>
              </a:tabLst>
              <a:defRPr/>
            </a:pPr>
            <a:r>
              <a:rPr lang="en-US" sz="2400" dirty="0">
                <a:latin typeface="+mn-lt"/>
              </a:rPr>
              <a:t>H1 remains in same I</a:t>
            </a:r>
            <a:r>
              <a:rPr lang="en-US" sz="100" dirty="0">
                <a:latin typeface="+mn-lt"/>
              </a:rPr>
              <a:t> </a:t>
            </a:r>
            <a:r>
              <a:rPr lang="en-US" sz="2400" dirty="0">
                <a:latin typeface="+mn-lt"/>
              </a:rPr>
              <a:t>P</a:t>
            </a:r>
            <a:r>
              <a:rPr lang="en-US" sz="2400" dirty="0" smtClean="0">
                <a:latin typeface="+mn-lt"/>
              </a:rPr>
              <a:t> </a:t>
            </a:r>
            <a:r>
              <a:rPr lang="en-US" sz="2400" dirty="0">
                <a:latin typeface="+mn-lt"/>
              </a:rPr>
              <a:t>subnet: </a:t>
            </a:r>
            <a:r>
              <a:rPr lang="en-US" sz="2400" dirty="0" smtClean="0">
                <a:latin typeface="+mn-lt"/>
              </a:rPr>
              <a:t>I</a:t>
            </a:r>
            <a:r>
              <a:rPr lang="en-US" sz="100" dirty="0" smtClean="0">
                <a:latin typeface="+mn-lt"/>
              </a:rPr>
              <a:t> </a:t>
            </a:r>
            <a:r>
              <a:rPr lang="en-US" sz="2400" dirty="0" smtClean="0">
                <a:latin typeface="+mn-lt"/>
              </a:rPr>
              <a:t>P </a:t>
            </a:r>
            <a:r>
              <a:rPr lang="en-US" sz="2400" dirty="0">
                <a:latin typeface="+mn-lt"/>
              </a:rPr>
              <a:t>address can remain same</a:t>
            </a:r>
          </a:p>
          <a:p>
            <a:pPr>
              <a:tabLst>
                <a:tab pos="746125" algn="l"/>
              </a:tabLst>
              <a:defRPr/>
            </a:pPr>
            <a:r>
              <a:rPr lang="en-US" sz="2400" dirty="0" smtClean="0">
                <a:latin typeface="+mn-lt"/>
              </a:rPr>
              <a:t>Switch: </a:t>
            </a:r>
            <a:r>
              <a:rPr lang="en-US" sz="2400" dirty="0">
                <a:latin typeface="+mn-lt"/>
              </a:rPr>
              <a:t>which </a:t>
            </a:r>
            <a:r>
              <a:rPr lang="en-US" sz="2400" dirty="0" smtClean="0">
                <a:latin typeface="+mn-lt"/>
              </a:rPr>
              <a:t>A</a:t>
            </a:r>
            <a:r>
              <a:rPr lang="en-US" sz="100" dirty="0" smtClean="0">
                <a:latin typeface="+mn-lt"/>
              </a:rPr>
              <a:t> </a:t>
            </a:r>
            <a:r>
              <a:rPr lang="en-US" sz="2400" dirty="0" smtClean="0">
                <a:latin typeface="+mn-lt"/>
              </a:rPr>
              <a:t>P </a:t>
            </a:r>
            <a:r>
              <a:rPr lang="en-US" sz="2400" dirty="0">
                <a:latin typeface="+mn-lt"/>
              </a:rPr>
              <a:t>is associated with H1?</a:t>
            </a:r>
          </a:p>
          <a:p>
            <a:pPr marL="752400" lvl="1" indent="-284400">
              <a:tabLst>
                <a:tab pos="746125" algn="l"/>
              </a:tabLst>
              <a:defRPr/>
            </a:pPr>
            <a:r>
              <a:rPr lang="en-US" sz="2400" dirty="0" smtClean="0">
                <a:latin typeface="+mn-lt"/>
              </a:rPr>
              <a:t>Self-learning </a:t>
            </a:r>
            <a:r>
              <a:rPr lang="en-US" sz="2400" dirty="0">
                <a:latin typeface="+mn-lt"/>
              </a:rPr>
              <a:t>(Ch. 5): switch will see frame from H1 and </a:t>
            </a:r>
            <a:r>
              <a:rPr lang="en-US" altLang="ja-JP" sz="2400" dirty="0" smtClean="0">
                <a:latin typeface="+mn-lt"/>
              </a:rPr>
              <a:t>“</a:t>
            </a:r>
            <a:r>
              <a:rPr lang="en-US" sz="2400" dirty="0" smtClean="0">
                <a:latin typeface="+mn-lt"/>
              </a:rPr>
              <a:t>remember</a:t>
            </a:r>
            <a:r>
              <a:rPr lang="en-US" altLang="ja-JP" sz="2400" dirty="0" smtClean="0">
                <a:latin typeface="+mn-lt"/>
              </a:rPr>
              <a:t>”</a:t>
            </a:r>
            <a:r>
              <a:rPr lang="en-US" sz="2400" dirty="0" smtClean="0">
                <a:latin typeface="+mn-lt"/>
              </a:rPr>
              <a:t> </a:t>
            </a:r>
            <a:r>
              <a:rPr lang="en-US" sz="2400" dirty="0">
                <a:latin typeface="+mn-lt"/>
              </a:rPr>
              <a:t>which switch port can be used to reach </a:t>
            </a:r>
            <a:r>
              <a:rPr lang="en-US" sz="2400" dirty="0" smtClean="0">
                <a:latin typeface="+mn-lt"/>
              </a:rPr>
              <a:t>H1</a:t>
            </a:r>
            <a:endParaRPr lang="en-US" sz="2400" dirty="0">
              <a:latin typeface="+mn-lt"/>
            </a:endParaRPr>
          </a:p>
        </p:txBody>
      </p:sp>
      <p:pic>
        <p:nvPicPr>
          <p:cNvPr id="4" name="Picture 3" descr="A central switch links to 2 wifi routers, A P 1 and A P 2. A P 1 link, B SS 1. A P 2 link, B S S 2. There is a laptop near each router. There is another laptop, H 1, between the routers, moving from A P 1 to A P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0238" y="1736725"/>
            <a:ext cx="4046561" cy="2732591"/>
          </a:xfrm>
          <a:prstGeom prst="rect">
            <a:avLst/>
          </a:prstGeom>
        </p:spPr>
      </p:pic>
    </p:spTree>
    <p:extLst>
      <p:ext uri="{BB962C8B-B14F-4D97-AF65-F5344CB8AC3E}">
        <p14:creationId xmlns:p14="http://schemas.microsoft.com/office/powerpoint/2010/main" val="5419252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solidFill>
                  <a:schemeClr val="tx2"/>
                </a:solidFill>
                <a:latin typeface="Times New Roman" panose="02020603050405020304" pitchFamily="18" charset="0"/>
                <a:cs typeface="Times New Roman" panose="02020603050405020304" pitchFamily="18" charset="0"/>
              </a:rPr>
              <a:t>802.11: </a:t>
            </a:r>
            <a:r>
              <a:rPr lang="en-US" dirty="0" smtClean="0">
                <a:solidFill>
                  <a:schemeClr val="tx2"/>
                </a:solidFill>
                <a:latin typeface="Times New Roman" panose="02020603050405020304" pitchFamily="18" charset="0"/>
                <a:cs typeface="Times New Roman" panose="02020603050405020304" pitchFamily="18" charset="0"/>
              </a:rPr>
              <a:t>Advanced Capabilities </a:t>
            </a:r>
            <a:r>
              <a:rPr lang="en-US" sz="2000" b="0" dirty="0" smtClean="0">
                <a:solidFill>
                  <a:schemeClr val="tx2"/>
                </a:solidFill>
                <a:latin typeface="Times New Roman" panose="02020603050405020304" pitchFamily="18" charset="0"/>
                <a:cs typeface="Times New Roman" panose="02020603050405020304" pitchFamily="18" charset="0"/>
              </a:rPr>
              <a:t>(1 of 2)</a:t>
            </a:r>
            <a:endParaRPr lang="en-US" sz="2000" b="0" dirty="0">
              <a:solidFill>
                <a:schemeClr val="tx2"/>
              </a:solidFill>
              <a:latin typeface="Times New Roman" panose="02020603050405020304" pitchFamily="18" charset="0"/>
              <a:cs typeface="Times New Roman" panose="02020603050405020304" pitchFamily="18" charset="0"/>
            </a:endParaRPr>
          </a:p>
        </p:txBody>
      </p:sp>
      <p:sp>
        <p:nvSpPr>
          <p:cNvPr id="4" name="Text Placeholder 3"/>
          <p:cNvSpPr>
            <a:spLocks noGrp="1"/>
          </p:cNvSpPr>
          <p:nvPr>
            <p:ph type="body" idx="1"/>
          </p:nvPr>
        </p:nvSpPr>
        <p:spPr>
          <a:xfrm>
            <a:off x="457200" y="1600200"/>
            <a:ext cx="3991970" cy="2163763"/>
          </a:xfrm>
        </p:spPr>
        <p:txBody>
          <a:bodyPr/>
          <a:lstStyle/>
          <a:p>
            <a:pPr marL="0" indent="0">
              <a:buFont typeface="Wingdings" charset="0"/>
              <a:buNone/>
              <a:tabLst>
                <a:tab pos="746125" algn="l"/>
              </a:tabLst>
              <a:defRPr/>
            </a:pPr>
            <a:r>
              <a:rPr lang="en-US" sz="2000" b="1" dirty="0">
                <a:solidFill>
                  <a:schemeClr val="tx1"/>
                </a:solidFill>
                <a:latin typeface="+mn-lt"/>
              </a:rPr>
              <a:t>Rate adaptation</a:t>
            </a:r>
          </a:p>
          <a:p>
            <a:pPr>
              <a:tabLst>
                <a:tab pos="746125" algn="l"/>
              </a:tabLst>
              <a:defRPr/>
            </a:pPr>
            <a:r>
              <a:rPr lang="en-US" sz="2000" dirty="0" smtClean="0">
                <a:latin typeface="+mn-lt"/>
              </a:rPr>
              <a:t>Base station</a:t>
            </a:r>
            <a:r>
              <a:rPr lang="en-US" sz="2000" dirty="0">
                <a:latin typeface="+mn-lt"/>
              </a:rPr>
              <a:t>, mobile dynamically change transmission rate (physical layer modulation technique) as mobile moves, </a:t>
            </a:r>
            <a:r>
              <a:rPr lang="en-US" sz="2000" dirty="0" smtClean="0">
                <a:latin typeface="+mn-lt"/>
              </a:rPr>
              <a:t>S</a:t>
            </a:r>
            <a:r>
              <a:rPr lang="en-US" sz="100" dirty="0" smtClean="0">
                <a:latin typeface="+mn-lt"/>
              </a:rPr>
              <a:t> </a:t>
            </a:r>
            <a:r>
              <a:rPr lang="en-US" sz="2000" dirty="0" smtClean="0">
                <a:latin typeface="+mn-lt"/>
              </a:rPr>
              <a:t>N</a:t>
            </a:r>
            <a:r>
              <a:rPr lang="en-US" sz="100" dirty="0" smtClean="0">
                <a:latin typeface="+mn-lt"/>
              </a:rPr>
              <a:t> </a:t>
            </a:r>
            <a:r>
              <a:rPr lang="en-US" sz="2000" dirty="0" smtClean="0">
                <a:latin typeface="+mn-lt"/>
              </a:rPr>
              <a:t>R varies</a:t>
            </a:r>
            <a:endParaRPr lang="en-US" sz="2000" dirty="0">
              <a:latin typeface="+mn-lt"/>
            </a:endParaRPr>
          </a:p>
        </p:txBody>
      </p:sp>
      <p:pic>
        <p:nvPicPr>
          <p:cNvPr id="7" name="Picture 6" descr="A key. Dotted line, Q A M 2 5 6, 8 megabits per second. Dashed line, Q A M 16, 4 megabits per second. Solid line, B P S K, 1 megabits per second. A point, operating poin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272" y="3941754"/>
            <a:ext cx="1742740" cy="820113"/>
          </a:xfrm>
          <a:prstGeom prst="rect">
            <a:avLst/>
          </a:prstGeom>
        </p:spPr>
      </p:pic>
      <p:pic>
        <p:nvPicPr>
          <p:cNvPr id="6" name="Picture 5" descr="A graph plots B E R over S N R. B E R spans from 10 to the negative seventh power to 10 to the negative first power. S N R, in decibels, spans from 10 to 40 in increments of 10. There are 3 curves plotted. Each curve falls with an increasing slope. The first curve, B P S K, 1 megabit per second, falls from 0 decibels, 10 to the negative second power, to 8 decibels, 10 to the negative seventh power. The second curve, Q A M 16, 4 megabits per second, falls from 9 decibels, 10 to the negative first power, to 18 decibels, 10 to the negative seventh power. The third curve, Q A M 256, 8 megabits per second, falls from 22 decibels, 10 to the negative first power, to 31 decibels, 10 to the negative seventh power. There is a point at 30, 10 to the negative sixth pow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3195" y="1706245"/>
            <a:ext cx="2733955" cy="2615086"/>
          </a:xfrm>
          <a:prstGeom prst="rect">
            <a:avLst/>
          </a:prstGeom>
        </p:spPr>
      </p:pic>
      <p:sp>
        <p:nvSpPr>
          <p:cNvPr id="5" name="Text Placeholder 4"/>
          <p:cNvSpPr>
            <a:spLocks noGrp="1"/>
          </p:cNvSpPr>
          <p:nvPr>
            <p:ph type="body" idx="2"/>
          </p:nvPr>
        </p:nvSpPr>
        <p:spPr>
          <a:xfrm>
            <a:off x="457200" y="4939659"/>
            <a:ext cx="8229600" cy="1481462"/>
          </a:xfrm>
        </p:spPr>
        <p:txBody>
          <a:bodyPr/>
          <a:lstStyle/>
          <a:p>
            <a:pPr marL="432000" indent="-432000">
              <a:buAutoNum type="arabicPeriod"/>
              <a:defRPr/>
            </a:pPr>
            <a:r>
              <a:rPr lang="en-US" sz="2000" dirty="0" smtClean="0">
                <a:latin typeface="+mn-lt"/>
                <a:cs typeface="Arial" charset="0"/>
              </a:rPr>
              <a:t>S</a:t>
            </a:r>
            <a:r>
              <a:rPr lang="en-US" sz="100" dirty="0" smtClean="0">
                <a:latin typeface="+mn-lt"/>
                <a:cs typeface="Arial" charset="0"/>
              </a:rPr>
              <a:t> </a:t>
            </a:r>
            <a:r>
              <a:rPr lang="en-US" sz="2000" dirty="0" smtClean="0">
                <a:latin typeface="+mn-lt"/>
                <a:cs typeface="Arial" charset="0"/>
              </a:rPr>
              <a:t>N</a:t>
            </a:r>
            <a:r>
              <a:rPr lang="en-US" sz="100" dirty="0" smtClean="0">
                <a:latin typeface="+mn-lt"/>
                <a:cs typeface="Arial" charset="0"/>
              </a:rPr>
              <a:t> </a:t>
            </a:r>
            <a:r>
              <a:rPr lang="en-US" sz="2000" dirty="0" smtClean="0">
                <a:latin typeface="+mn-lt"/>
                <a:cs typeface="Arial" charset="0"/>
              </a:rPr>
              <a:t>R </a:t>
            </a:r>
            <a:r>
              <a:rPr lang="en-US" sz="2000" dirty="0">
                <a:latin typeface="+mn-lt"/>
                <a:cs typeface="Arial" charset="0"/>
              </a:rPr>
              <a:t>decreases, </a:t>
            </a:r>
            <a:r>
              <a:rPr lang="en-US" sz="2000" dirty="0" smtClean="0">
                <a:latin typeface="+mn-lt"/>
                <a:cs typeface="Arial" charset="0"/>
              </a:rPr>
              <a:t>B</a:t>
            </a:r>
            <a:r>
              <a:rPr lang="en-US" sz="100" dirty="0" smtClean="0">
                <a:latin typeface="+mn-lt"/>
                <a:cs typeface="Arial" charset="0"/>
              </a:rPr>
              <a:t> </a:t>
            </a:r>
            <a:r>
              <a:rPr lang="en-US" sz="2000" dirty="0" smtClean="0">
                <a:latin typeface="+mn-lt"/>
                <a:cs typeface="Arial" charset="0"/>
              </a:rPr>
              <a:t>E</a:t>
            </a:r>
            <a:r>
              <a:rPr lang="en-US" sz="100" dirty="0" smtClean="0">
                <a:latin typeface="+mn-lt"/>
                <a:cs typeface="Arial" charset="0"/>
              </a:rPr>
              <a:t> </a:t>
            </a:r>
            <a:r>
              <a:rPr lang="en-US" sz="2000" dirty="0" smtClean="0">
                <a:latin typeface="+mn-lt"/>
                <a:cs typeface="Arial" charset="0"/>
              </a:rPr>
              <a:t>R </a:t>
            </a:r>
            <a:r>
              <a:rPr lang="en-US" sz="2000" dirty="0">
                <a:latin typeface="+mn-lt"/>
                <a:cs typeface="Arial" charset="0"/>
              </a:rPr>
              <a:t>increase as node moves away from base station</a:t>
            </a:r>
          </a:p>
          <a:p>
            <a:pPr marL="432000" indent="-432000">
              <a:buFontTx/>
              <a:buAutoNum type="arabicPeriod"/>
              <a:defRPr/>
            </a:pPr>
            <a:r>
              <a:rPr lang="en-US" sz="2000" dirty="0" smtClean="0">
                <a:latin typeface="+mn-lt"/>
                <a:cs typeface="Arial" charset="0"/>
              </a:rPr>
              <a:t>When B</a:t>
            </a:r>
            <a:r>
              <a:rPr lang="en-US" sz="100" dirty="0" smtClean="0">
                <a:latin typeface="+mn-lt"/>
                <a:cs typeface="Arial" charset="0"/>
              </a:rPr>
              <a:t> </a:t>
            </a:r>
            <a:r>
              <a:rPr lang="en-US" sz="2000" dirty="0" smtClean="0">
                <a:latin typeface="+mn-lt"/>
                <a:cs typeface="Arial" charset="0"/>
              </a:rPr>
              <a:t>E</a:t>
            </a:r>
            <a:r>
              <a:rPr lang="en-US" sz="100" dirty="0" smtClean="0">
                <a:latin typeface="+mn-lt"/>
                <a:cs typeface="Arial" charset="0"/>
              </a:rPr>
              <a:t> </a:t>
            </a:r>
            <a:r>
              <a:rPr lang="en-US" sz="2000" dirty="0" smtClean="0">
                <a:latin typeface="+mn-lt"/>
                <a:cs typeface="Arial" charset="0"/>
              </a:rPr>
              <a:t>R </a:t>
            </a:r>
            <a:r>
              <a:rPr lang="en-US" sz="2000" dirty="0">
                <a:latin typeface="+mn-lt"/>
                <a:cs typeface="Arial" charset="0"/>
              </a:rPr>
              <a:t>becomes too high, switch to lower transmission rate but with lower </a:t>
            </a:r>
            <a:r>
              <a:rPr lang="en-US" sz="2000" dirty="0" smtClean="0">
                <a:latin typeface="+mn-lt"/>
                <a:cs typeface="Arial" charset="0"/>
              </a:rPr>
              <a:t>B</a:t>
            </a:r>
            <a:r>
              <a:rPr lang="en-US" sz="100" dirty="0" smtClean="0">
                <a:latin typeface="+mn-lt"/>
                <a:cs typeface="Arial" charset="0"/>
              </a:rPr>
              <a:t> </a:t>
            </a:r>
            <a:r>
              <a:rPr lang="en-US" sz="2000" dirty="0" smtClean="0">
                <a:latin typeface="+mn-lt"/>
                <a:cs typeface="Arial" charset="0"/>
              </a:rPr>
              <a:t>E</a:t>
            </a:r>
            <a:r>
              <a:rPr lang="en-US" sz="100" dirty="0" smtClean="0">
                <a:latin typeface="+mn-lt"/>
                <a:cs typeface="Arial" charset="0"/>
              </a:rPr>
              <a:t> </a:t>
            </a:r>
            <a:r>
              <a:rPr lang="en-US" sz="2000" dirty="0" smtClean="0">
                <a:latin typeface="+mn-lt"/>
                <a:cs typeface="Arial" charset="0"/>
              </a:rPr>
              <a:t>R</a:t>
            </a:r>
            <a:endParaRPr lang="en-US" sz="2000" dirty="0">
              <a:latin typeface="+mn-lt"/>
              <a:cs typeface="Arial" charset="0"/>
            </a:endParaRPr>
          </a:p>
        </p:txBody>
      </p:sp>
    </p:spTree>
    <p:extLst>
      <p:ext uri="{BB962C8B-B14F-4D97-AF65-F5344CB8AC3E}">
        <p14:creationId xmlns:p14="http://schemas.microsoft.com/office/powerpoint/2010/main" val="11940490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tx2"/>
                </a:solidFill>
                <a:latin typeface="Times New Roman" panose="02020603050405020304" pitchFamily="18" charset="0"/>
                <a:cs typeface="Times New Roman" panose="02020603050405020304" pitchFamily="18" charset="0"/>
              </a:rPr>
              <a:t>802.11: </a:t>
            </a:r>
            <a:r>
              <a:rPr lang="en-US" dirty="0" smtClean="0">
                <a:solidFill>
                  <a:schemeClr val="tx2"/>
                </a:solidFill>
                <a:latin typeface="Times New Roman" panose="02020603050405020304" pitchFamily="18" charset="0"/>
                <a:cs typeface="Times New Roman" panose="02020603050405020304" pitchFamily="18" charset="0"/>
              </a:rPr>
              <a:t>Advanced Capabilities </a:t>
            </a:r>
            <a:r>
              <a:rPr lang="en-US" sz="2000" b="0" dirty="0" smtClean="0">
                <a:solidFill>
                  <a:schemeClr val="tx2"/>
                </a:solidFill>
                <a:latin typeface="Times New Roman" panose="02020603050405020304" pitchFamily="18" charset="0"/>
                <a:cs typeface="Times New Roman" panose="02020603050405020304" pitchFamily="18" charset="0"/>
              </a:rPr>
              <a:t>(2 </a:t>
            </a:r>
            <a:r>
              <a:rPr lang="en-US" sz="2000" b="0" dirty="0">
                <a:solidFill>
                  <a:schemeClr val="tx2"/>
                </a:solidFill>
                <a:latin typeface="Times New Roman" panose="02020603050405020304" pitchFamily="18" charset="0"/>
                <a:cs typeface="Times New Roman" panose="02020603050405020304" pitchFamily="18" charset="0"/>
              </a:rPr>
              <a:t>of 2)</a:t>
            </a:r>
            <a:endParaRPr lang="en-US" dirty="0"/>
          </a:p>
        </p:txBody>
      </p:sp>
      <p:sp>
        <p:nvSpPr>
          <p:cNvPr id="6" name="Text Placeholder 5"/>
          <p:cNvSpPr>
            <a:spLocks noGrp="1"/>
          </p:cNvSpPr>
          <p:nvPr>
            <p:ph type="body" idx="1"/>
          </p:nvPr>
        </p:nvSpPr>
        <p:spPr/>
        <p:txBody>
          <a:bodyPr/>
          <a:lstStyle/>
          <a:p>
            <a:pPr marL="0" indent="0">
              <a:spcBef>
                <a:spcPts val="600"/>
              </a:spcBef>
              <a:buClr>
                <a:srgbClr val="000099"/>
              </a:buClr>
              <a:buSzPct val="75000"/>
              <a:buNone/>
              <a:tabLst>
                <a:tab pos="746125" algn="l"/>
              </a:tabLst>
              <a:defRPr/>
            </a:pPr>
            <a:r>
              <a:rPr lang="en-US" sz="2400" b="1" dirty="0" smtClean="0">
                <a:solidFill>
                  <a:schemeClr val="tx1"/>
                </a:solidFill>
                <a:latin typeface="+mn-lt"/>
              </a:rPr>
              <a:t>Power management</a:t>
            </a:r>
          </a:p>
          <a:p>
            <a:pPr>
              <a:buClr>
                <a:schemeClr val="tx2"/>
              </a:buClr>
              <a:tabLst>
                <a:tab pos="746125" algn="l"/>
              </a:tabLst>
              <a:defRPr/>
            </a:pPr>
            <a:r>
              <a:rPr lang="en-US" sz="2400" dirty="0" smtClean="0">
                <a:latin typeface="+mn-lt"/>
              </a:rPr>
              <a:t>node-to-A</a:t>
            </a:r>
            <a:r>
              <a:rPr lang="en-US" sz="100" dirty="0" smtClean="0">
                <a:latin typeface="+mn-lt"/>
              </a:rPr>
              <a:t> </a:t>
            </a:r>
            <a:r>
              <a:rPr lang="en-US" sz="2400" dirty="0" smtClean="0">
                <a:latin typeface="+mn-lt"/>
              </a:rPr>
              <a:t>P: “I </a:t>
            </a:r>
            <a:r>
              <a:rPr lang="en-US" sz="2400" dirty="0">
                <a:latin typeface="+mn-lt"/>
              </a:rPr>
              <a:t>am going to sleep until next beacon </a:t>
            </a:r>
            <a:r>
              <a:rPr lang="en-US" sz="2400" dirty="0" smtClean="0">
                <a:latin typeface="+mn-lt"/>
              </a:rPr>
              <a:t>frame”</a:t>
            </a:r>
            <a:endParaRPr lang="en-US" sz="2400" dirty="0">
              <a:latin typeface="+mn-lt"/>
            </a:endParaRPr>
          </a:p>
          <a:p>
            <a:pPr marL="741600" lvl="1" indent="-284400">
              <a:buClr>
                <a:schemeClr val="tx2"/>
              </a:buClr>
              <a:tabLst>
                <a:tab pos="854075" algn="l"/>
              </a:tabLst>
              <a:defRPr/>
            </a:pPr>
            <a:r>
              <a:rPr lang="en-US" sz="2400" dirty="0" smtClean="0">
                <a:latin typeface="+mn-lt"/>
              </a:rPr>
              <a:t>A</a:t>
            </a:r>
            <a:r>
              <a:rPr lang="en-US" sz="100" dirty="0" smtClean="0">
                <a:latin typeface="+mn-lt"/>
              </a:rPr>
              <a:t> </a:t>
            </a:r>
            <a:r>
              <a:rPr lang="en-US" sz="2400" dirty="0" smtClean="0">
                <a:latin typeface="+mn-lt"/>
              </a:rPr>
              <a:t>P </a:t>
            </a:r>
            <a:r>
              <a:rPr lang="en-US" sz="2400" dirty="0">
                <a:latin typeface="+mn-lt"/>
              </a:rPr>
              <a:t>knows not to transmit frames to this node</a:t>
            </a:r>
          </a:p>
          <a:p>
            <a:pPr marL="741600" lvl="1" indent="-284400">
              <a:buClr>
                <a:schemeClr val="tx2"/>
              </a:buClr>
              <a:tabLst>
                <a:tab pos="854075" algn="l"/>
              </a:tabLst>
              <a:defRPr/>
            </a:pPr>
            <a:r>
              <a:rPr lang="en-US" sz="2400" dirty="0">
                <a:latin typeface="+mn-lt"/>
              </a:rPr>
              <a:t>node wakes up before next beacon frame</a:t>
            </a:r>
          </a:p>
          <a:p>
            <a:pPr>
              <a:buClr>
                <a:schemeClr val="tx2"/>
              </a:buClr>
              <a:tabLst>
                <a:tab pos="746125" algn="l"/>
              </a:tabLst>
              <a:defRPr/>
            </a:pPr>
            <a:r>
              <a:rPr lang="en-US" sz="2400" dirty="0" smtClean="0">
                <a:latin typeface="+mn-lt"/>
              </a:rPr>
              <a:t>Beacon frame</a:t>
            </a:r>
            <a:r>
              <a:rPr lang="en-US" sz="2400" dirty="0">
                <a:latin typeface="+mn-lt"/>
              </a:rPr>
              <a:t>: contains list of mobiles with </a:t>
            </a:r>
            <a:r>
              <a:rPr lang="en-US" sz="2400" dirty="0" smtClean="0">
                <a:latin typeface="+mn-lt"/>
              </a:rPr>
              <a:t>A</a:t>
            </a:r>
            <a:r>
              <a:rPr lang="en-US" sz="100" dirty="0" smtClean="0">
                <a:latin typeface="+mn-lt"/>
              </a:rPr>
              <a:t> </a:t>
            </a:r>
            <a:r>
              <a:rPr lang="en-US" sz="2400" dirty="0" smtClean="0">
                <a:latin typeface="+mn-lt"/>
              </a:rPr>
              <a:t>P-to-mobile </a:t>
            </a:r>
            <a:r>
              <a:rPr lang="en-US" sz="2400" dirty="0">
                <a:latin typeface="+mn-lt"/>
              </a:rPr>
              <a:t>frames waiting to be sent</a:t>
            </a:r>
          </a:p>
          <a:p>
            <a:pPr marL="741600" lvl="1" indent="-284400">
              <a:buClr>
                <a:schemeClr val="tx2"/>
              </a:buClr>
              <a:tabLst>
                <a:tab pos="793750" algn="l"/>
              </a:tabLst>
              <a:defRPr/>
            </a:pPr>
            <a:r>
              <a:rPr lang="en-US" sz="2400" dirty="0" smtClean="0">
                <a:latin typeface="+mn-lt"/>
              </a:rPr>
              <a:t>Node will </a:t>
            </a:r>
            <a:r>
              <a:rPr lang="en-US" sz="2400" dirty="0">
                <a:latin typeface="+mn-lt"/>
              </a:rPr>
              <a:t>stay awake if </a:t>
            </a:r>
            <a:r>
              <a:rPr lang="en-US" sz="2400" dirty="0" smtClean="0">
                <a:latin typeface="+mn-lt"/>
              </a:rPr>
              <a:t>A</a:t>
            </a:r>
            <a:r>
              <a:rPr lang="en-US" sz="100" dirty="0" smtClean="0">
                <a:latin typeface="+mn-lt"/>
              </a:rPr>
              <a:t> </a:t>
            </a:r>
            <a:r>
              <a:rPr lang="en-US" sz="2400" dirty="0" smtClean="0">
                <a:latin typeface="+mn-lt"/>
              </a:rPr>
              <a:t>P-to-mobile </a:t>
            </a:r>
            <a:r>
              <a:rPr lang="en-US" sz="2400" dirty="0">
                <a:latin typeface="+mn-lt"/>
              </a:rPr>
              <a:t>frames to be sent; otherwise sleep again until next beacon </a:t>
            </a:r>
            <a:r>
              <a:rPr lang="en-US" sz="2400" dirty="0" smtClean="0">
                <a:latin typeface="+mn-lt"/>
              </a:rPr>
              <a:t>frame</a:t>
            </a:r>
            <a:endParaRPr lang="en-US" sz="2400" dirty="0">
              <a:latin typeface="+mn-lt"/>
            </a:endParaRPr>
          </a:p>
        </p:txBody>
      </p:sp>
    </p:spTree>
    <p:extLst>
      <p:ext uri="{BB962C8B-B14F-4D97-AF65-F5344CB8AC3E}">
        <p14:creationId xmlns:p14="http://schemas.microsoft.com/office/powerpoint/2010/main" val="14906817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latin typeface="Times New Roman" panose="02020603050405020304" pitchFamily="18" charset="0"/>
                <a:cs typeface="Times New Roman" panose="02020603050405020304" pitchFamily="18" charset="0"/>
              </a:rPr>
              <a:t>802.15: Personal Area Network</a:t>
            </a:r>
            <a:endParaRPr lang="en-US"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4259943" cy="4525963"/>
          </a:xfrm>
        </p:spPr>
        <p:txBody>
          <a:bodyPr/>
          <a:lstStyle/>
          <a:p>
            <a:pPr>
              <a:defRPr/>
            </a:pPr>
            <a:r>
              <a:rPr lang="en-US" sz="2000" dirty="0" smtClean="0">
                <a:latin typeface="+mn-lt"/>
              </a:rPr>
              <a:t>Less than </a:t>
            </a:r>
            <a:r>
              <a:rPr lang="en-US" sz="2000" dirty="0">
                <a:latin typeface="+mn-lt"/>
              </a:rPr>
              <a:t>10 </a:t>
            </a:r>
            <a:r>
              <a:rPr lang="en-US" sz="2000" dirty="0" smtClean="0">
                <a:latin typeface="+mn-lt"/>
              </a:rPr>
              <a:t>m</a:t>
            </a:r>
            <a:r>
              <a:rPr lang="en-US" sz="100" dirty="0" smtClean="0">
                <a:solidFill>
                  <a:schemeClr val="bg1"/>
                </a:solidFill>
                <a:latin typeface="+mn-lt"/>
              </a:rPr>
              <a:t>eter</a:t>
            </a:r>
            <a:r>
              <a:rPr lang="en-US" sz="2000" dirty="0" smtClean="0">
                <a:latin typeface="+mn-lt"/>
              </a:rPr>
              <a:t> </a:t>
            </a:r>
            <a:r>
              <a:rPr lang="en-US" sz="2000" dirty="0">
                <a:latin typeface="+mn-lt"/>
              </a:rPr>
              <a:t>diameter</a:t>
            </a:r>
          </a:p>
          <a:p>
            <a:pPr>
              <a:defRPr/>
            </a:pPr>
            <a:r>
              <a:rPr lang="en-US" sz="2000" dirty="0" smtClean="0">
                <a:latin typeface="+mn-lt"/>
              </a:rPr>
              <a:t>Replacement for </a:t>
            </a:r>
            <a:r>
              <a:rPr lang="en-US" sz="2000" dirty="0">
                <a:latin typeface="+mn-lt"/>
              </a:rPr>
              <a:t>cables (mouse, keyboard, headphones)</a:t>
            </a:r>
          </a:p>
          <a:p>
            <a:pPr>
              <a:defRPr/>
            </a:pPr>
            <a:r>
              <a:rPr lang="en-US" sz="2000" dirty="0">
                <a:latin typeface="+mn-lt"/>
              </a:rPr>
              <a:t>ad hoc: no infrastructure</a:t>
            </a:r>
          </a:p>
          <a:p>
            <a:pPr>
              <a:defRPr/>
            </a:pPr>
            <a:r>
              <a:rPr lang="en-US" sz="2000" dirty="0" smtClean="0">
                <a:latin typeface="+mn-lt"/>
              </a:rPr>
              <a:t>Master/Slaves:</a:t>
            </a:r>
            <a:endParaRPr lang="en-US" sz="2000" dirty="0">
              <a:latin typeface="+mn-lt"/>
            </a:endParaRPr>
          </a:p>
          <a:p>
            <a:pPr lvl="1">
              <a:defRPr/>
            </a:pPr>
            <a:r>
              <a:rPr lang="en-US" sz="2000" dirty="0" smtClean="0">
                <a:latin typeface="+mn-lt"/>
              </a:rPr>
              <a:t>Slaves request </a:t>
            </a:r>
            <a:r>
              <a:rPr lang="en-US" sz="2000" dirty="0">
                <a:latin typeface="+mn-lt"/>
              </a:rPr>
              <a:t>permission to send (to master)</a:t>
            </a:r>
          </a:p>
          <a:p>
            <a:pPr lvl="1">
              <a:defRPr/>
            </a:pPr>
            <a:r>
              <a:rPr lang="en-US" sz="2000" dirty="0" smtClean="0">
                <a:latin typeface="+mn-lt"/>
              </a:rPr>
              <a:t>Master grants </a:t>
            </a:r>
            <a:r>
              <a:rPr lang="en-US" sz="2000" dirty="0">
                <a:latin typeface="+mn-lt"/>
              </a:rPr>
              <a:t>requests</a:t>
            </a:r>
          </a:p>
          <a:p>
            <a:pPr>
              <a:defRPr/>
            </a:pPr>
            <a:r>
              <a:rPr lang="en-US" sz="2000" dirty="0">
                <a:latin typeface="+mn-lt"/>
              </a:rPr>
              <a:t>802.15: </a:t>
            </a:r>
            <a:r>
              <a:rPr lang="en-US" sz="2000" dirty="0" smtClean="0">
                <a:latin typeface="+mn-lt"/>
              </a:rPr>
              <a:t>Evolved from </a:t>
            </a:r>
            <a:r>
              <a:rPr lang="en-US" sz="2000" dirty="0">
                <a:latin typeface="+mn-lt"/>
              </a:rPr>
              <a:t>Bluetooth specification</a:t>
            </a:r>
          </a:p>
          <a:p>
            <a:pPr lvl="1">
              <a:defRPr/>
            </a:pPr>
            <a:r>
              <a:rPr lang="en-US" sz="2000" dirty="0">
                <a:latin typeface="+mn-lt"/>
              </a:rPr>
              <a:t>2.4-2.5 </a:t>
            </a:r>
            <a:r>
              <a:rPr lang="en-US" sz="2000" dirty="0" smtClean="0">
                <a:latin typeface="+mn-lt"/>
              </a:rPr>
              <a:t>G</a:t>
            </a:r>
            <a:r>
              <a:rPr lang="en-US" sz="100" dirty="0" smtClean="0">
                <a:solidFill>
                  <a:schemeClr val="bg1"/>
                </a:solidFill>
                <a:latin typeface="+mn-lt"/>
              </a:rPr>
              <a:t>iga</a:t>
            </a:r>
            <a:r>
              <a:rPr lang="en-US" sz="2000" dirty="0" smtClean="0">
                <a:latin typeface="+mn-lt"/>
              </a:rPr>
              <a:t>H</a:t>
            </a:r>
            <a:r>
              <a:rPr lang="en-US" sz="100" dirty="0" smtClean="0">
                <a:solidFill>
                  <a:schemeClr val="bg1"/>
                </a:solidFill>
                <a:latin typeface="+mn-lt"/>
              </a:rPr>
              <a:t>ert</a:t>
            </a:r>
            <a:r>
              <a:rPr lang="en-US" sz="2000" dirty="0" smtClean="0">
                <a:latin typeface="+mn-lt"/>
              </a:rPr>
              <a:t>z </a:t>
            </a:r>
            <a:r>
              <a:rPr lang="en-US" sz="2000" dirty="0">
                <a:latin typeface="+mn-lt"/>
              </a:rPr>
              <a:t>radio band</a:t>
            </a:r>
          </a:p>
          <a:p>
            <a:pPr lvl="1">
              <a:defRPr/>
            </a:pPr>
            <a:r>
              <a:rPr lang="en-US" sz="2000" dirty="0">
                <a:latin typeface="+mn-lt"/>
              </a:rPr>
              <a:t>up to 721 </a:t>
            </a:r>
            <a:r>
              <a:rPr lang="en-US" sz="2000" dirty="0" smtClean="0">
                <a:latin typeface="+mn-lt"/>
              </a:rPr>
              <a:t>k</a:t>
            </a:r>
            <a:r>
              <a:rPr lang="en-US" sz="100" dirty="0" smtClean="0">
                <a:latin typeface="+mn-lt"/>
              </a:rPr>
              <a:t> </a:t>
            </a:r>
            <a:r>
              <a:rPr lang="en-US" sz="2000" dirty="0" smtClean="0">
                <a:latin typeface="+mn-lt"/>
              </a:rPr>
              <a:t>b</a:t>
            </a:r>
            <a:r>
              <a:rPr lang="en-US" sz="100" dirty="0" smtClean="0">
                <a:latin typeface="+mn-lt"/>
              </a:rPr>
              <a:t> </a:t>
            </a:r>
            <a:r>
              <a:rPr lang="en-US" sz="2000" dirty="0" smtClean="0">
                <a:latin typeface="+mn-lt"/>
              </a:rPr>
              <a:t>p</a:t>
            </a:r>
            <a:r>
              <a:rPr lang="en-US" sz="100" dirty="0" smtClean="0">
                <a:latin typeface="+mn-lt"/>
              </a:rPr>
              <a:t> </a:t>
            </a:r>
            <a:r>
              <a:rPr lang="en-US" sz="2000" dirty="0" smtClean="0">
                <a:latin typeface="+mn-lt"/>
              </a:rPr>
              <a:t>s</a:t>
            </a:r>
            <a:endParaRPr lang="en-US" sz="2000" dirty="0">
              <a:latin typeface="+mn-lt"/>
            </a:endParaRPr>
          </a:p>
        </p:txBody>
      </p:sp>
      <p:pic>
        <p:nvPicPr>
          <p:cNvPr id="4" name="Picture 3" descr="A master device has a radius of coverage. Within the radius of coverage are various slave devices and parked device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6018" y="1842800"/>
            <a:ext cx="3676936" cy="2527895"/>
          </a:xfrm>
          <a:prstGeom prst="rect">
            <a:avLst/>
          </a:prstGeom>
        </p:spPr>
      </p:pic>
    </p:spTree>
    <p:extLst>
      <p:ext uri="{BB962C8B-B14F-4D97-AF65-F5344CB8AC3E}">
        <p14:creationId xmlns:p14="http://schemas.microsoft.com/office/powerpoint/2010/main" val="14361320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Learning Objectives </a:t>
            </a:r>
            <a:r>
              <a:rPr lang="en-US" sz="2000" b="0" dirty="0" smtClean="0">
                <a:latin typeface="Times New Roman" panose="02020603050405020304" pitchFamily="18" charset="0"/>
                <a:cs typeface="Times New Roman" panose="02020603050405020304" pitchFamily="18" charset="0"/>
              </a:rPr>
              <a:t>(4 of 6)</a:t>
            </a:r>
            <a:endParaRPr lang="en-US" sz="2000" b="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3962400" cy="4404360"/>
          </a:xfrm>
        </p:spPr>
        <p:txBody>
          <a:bodyPr/>
          <a:lstStyle/>
          <a:p>
            <a:pPr marL="0" indent="0">
              <a:buFont typeface="Wingdings" charset="0"/>
              <a:buNone/>
              <a:defRPr/>
            </a:pPr>
            <a:r>
              <a:rPr lang="en-US" sz="2000" b="1" dirty="0">
                <a:solidFill>
                  <a:schemeClr val="tx2"/>
                </a:solidFill>
                <a:latin typeface="+mn-lt"/>
              </a:rPr>
              <a:t>7.1</a:t>
            </a:r>
            <a:r>
              <a:rPr lang="en-US" sz="2000" b="1" dirty="0">
                <a:solidFill>
                  <a:schemeClr val="tx1"/>
                </a:solidFill>
                <a:latin typeface="+mn-lt"/>
              </a:rPr>
              <a:t> </a:t>
            </a:r>
            <a:r>
              <a:rPr lang="en-US" sz="2000" dirty="0" smtClean="0">
                <a:solidFill>
                  <a:schemeClr val="tx1"/>
                </a:solidFill>
                <a:latin typeface="+mn-lt"/>
              </a:rPr>
              <a:t>Introduction</a:t>
            </a:r>
            <a:endParaRPr lang="en-US" sz="2000" dirty="0">
              <a:solidFill>
                <a:schemeClr val="tx1"/>
              </a:solidFill>
              <a:latin typeface="+mn-lt"/>
            </a:endParaRPr>
          </a:p>
          <a:p>
            <a:pPr marL="0" indent="0">
              <a:buFont typeface="Wingdings" charset="0"/>
              <a:buNone/>
              <a:defRPr/>
            </a:pPr>
            <a:r>
              <a:rPr lang="en-US" sz="2000" b="1" dirty="0">
                <a:solidFill>
                  <a:schemeClr val="tx1"/>
                </a:solidFill>
                <a:latin typeface="+mn-lt"/>
              </a:rPr>
              <a:t>Wireless</a:t>
            </a:r>
          </a:p>
          <a:p>
            <a:pPr marL="0" indent="0">
              <a:buFont typeface="Wingdings" charset="0"/>
              <a:buNone/>
              <a:defRPr/>
            </a:pPr>
            <a:r>
              <a:rPr lang="en-US" sz="2000" b="1" dirty="0">
                <a:solidFill>
                  <a:schemeClr val="tx2"/>
                </a:solidFill>
                <a:latin typeface="+mn-lt"/>
              </a:rPr>
              <a:t>7.2</a:t>
            </a:r>
            <a:r>
              <a:rPr lang="en-US" sz="2000" b="1" dirty="0">
                <a:solidFill>
                  <a:srgbClr val="0000FF"/>
                </a:solidFill>
                <a:latin typeface="+mn-lt"/>
              </a:rPr>
              <a:t> </a:t>
            </a:r>
            <a:r>
              <a:rPr lang="en-US" sz="2000" dirty="0">
                <a:latin typeface="+mn-lt"/>
              </a:rPr>
              <a:t>Wireless </a:t>
            </a:r>
            <a:r>
              <a:rPr lang="en-US" sz="2000" dirty="0" smtClean="0">
                <a:latin typeface="+mn-lt"/>
              </a:rPr>
              <a:t>links, characteristics</a:t>
            </a:r>
            <a:endParaRPr lang="en-US" sz="2000" dirty="0">
              <a:latin typeface="+mn-lt"/>
            </a:endParaRPr>
          </a:p>
          <a:p>
            <a:pPr lvl="1">
              <a:defRPr/>
            </a:pPr>
            <a:r>
              <a:rPr lang="en-US" sz="2000" dirty="0" smtClean="0">
                <a:latin typeface="+mn-lt"/>
              </a:rPr>
              <a:t>C</a:t>
            </a:r>
            <a:r>
              <a:rPr lang="en-US" sz="100" dirty="0" smtClean="0">
                <a:latin typeface="+mn-lt"/>
              </a:rPr>
              <a:t> </a:t>
            </a:r>
            <a:r>
              <a:rPr lang="en-US" sz="2000" dirty="0" smtClean="0">
                <a:latin typeface="+mn-lt"/>
              </a:rPr>
              <a:t>D</a:t>
            </a:r>
            <a:r>
              <a:rPr lang="en-US" sz="100" dirty="0" smtClean="0">
                <a:latin typeface="+mn-lt"/>
              </a:rPr>
              <a:t> </a:t>
            </a:r>
            <a:r>
              <a:rPr lang="en-US" sz="2000" dirty="0" smtClean="0">
                <a:latin typeface="+mn-lt"/>
              </a:rPr>
              <a:t>M</a:t>
            </a:r>
            <a:r>
              <a:rPr lang="en-US" sz="100" dirty="0" smtClean="0">
                <a:latin typeface="+mn-lt"/>
              </a:rPr>
              <a:t> </a:t>
            </a:r>
            <a:r>
              <a:rPr lang="en-US" sz="2000" dirty="0" smtClean="0">
                <a:latin typeface="+mn-lt"/>
              </a:rPr>
              <a:t>A</a:t>
            </a:r>
            <a:endParaRPr lang="en-US" sz="2000" dirty="0">
              <a:latin typeface="+mn-lt"/>
            </a:endParaRPr>
          </a:p>
          <a:p>
            <a:pPr marL="0" indent="0">
              <a:buFont typeface="Wingdings" charset="0"/>
              <a:buNone/>
              <a:defRPr/>
            </a:pPr>
            <a:r>
              <a:rPr lang="en-US" sz="2000" b="1" dirty="0" smtClean="0">
                <a:solidFill>
                  <a:schemeClr val="tx2"/>
                </a:solidFill>
                <a:latin typeface="+mn-lt"/>
              </a:rPr>
              <a:t>7.3</a:t>
            </a:r>
            <a:r>
              <a:rPr lang="en-US" sz="2000" b="1" dirty="0" smtClean="0">
                <a:solidFill>
                  <a:srgbClr val="000099"/>
                </a:solidFill>
                <a:latin typeface="+mn-lt"/>
              </a:rPr>
              <a:t> </a:t>
            </a:r>
            <a:r>
              <a:rPr lang="en-US" sz="2000" dirty="0" smtClean="0">
                <a:latin typeface="+mn-lt"/>
              </a:rPr>
              <a:t>I</a:t>
            </a:r>
            <a:r>
              <a:rPr lang="en-US" sz="100" dirty="0" smtClean="0">
                <a:latin typeface="+mn-lt"/>
              </a:rPr>
              <a:t> </a:t>
            </a:r>
            <a:r>
              <a:rPr lang="en-US" sz="2000" dirty="0" smtClean="0">
                <a:latin typeface="+mn-lt"/>
              </a:rPr>
              <a:t>E</a:t>
            </a:r>
            <a:r>
              <a:rPr lang="en-US" sz="100" dirty="0" smtClean="0">
                <a:latin typeface="+mn-lt"/>
              </a:rPr>
              <a:t> </a:t>
            </a:r>
            <a:r>
              <a:rPr lang="en-US" sz="2000" dirty="0" smtClean="0">
                <a:latin typeface="+mn-lt"/>
              </a:rPr>
              <a:t>E</a:t>
            </a:r>
            <a:r>
              <a:rPr lang="en-US" sz="100" dirty="0" smtClean="0">
                <a:latin typeface="+mn-lt"/>
              </a:rPr>
              <a:t> </a:t>
            </a:r>
            <a:r>
              <a:rPr lang="en-US" sz="2000" dirty="0" smtClean="0">
                <a:latin typeface="+mn-lt"/>
              </a:rPr>
              <a:t>E </a:t>
            </a:r>
            <a:r>
              <a:rPr lang="en-US" sz="2000" dirty="0">
                <a:latin typeface="+mn-lt"/>
              </a:rPr>
              <a:t>802.11 wireless LANs </a:t>
            </a:r>
            <a:r>
              <a:rPr lang="en-US" sz="2000" dirty="0" smtClean="0">
                <a:latin typeface="+mn-lt"/>
              </a:rPr>
              <a:t>(</a:t>
            </a:r>
            <a:r>
              <a:rPr lang="en-US" altLang="ja-JP" sz="2000" dirty="0" smtClean="0">
                <a:latin typeface="+mn-lt"/>
              </a:rPr>
              <a:t>“</a:t>
            </a:r>
            <a:r>
              <a:rPr lang="en-US" sz="2000" dirty="0" smtClean="0">
                <a:latin typeface="+mn-lt"/>
              </a:rPr>
              <a:t>Wi-Fi</a:t>
            </a:r>
            <a:r>
              <a:rPr lang="en-US" altLang="ja-JP" sz="2000" dirty="0" smtClean="0">
                <a:latin typeface="+mn-lt"/>
              </a:rPr>
              <a:t>”</a:t>
            </a:r>
            <a:r>
              <a:rPr lang="en-US" sz="2000" dirty="0" smtClean="0">
                <a:latin typeface="+mn-lt"/>
              </a:rPr>
              <a:t>)</a:t>
            </a:r>
            <a:endParaRPr lang="en-US" sz="2000" dirty="0">
              <a:latin typeface="+mn-lt"/>
            </a:endParaRPr>
          </a:p>
          <a:p>
            <a:pPr marL="0" indent="0">
              <a:buFont typeface="Wingdings" charset="0"/>
              <a:buNone/>
              <a:defRPr/>
            </a:pPr>
            <a:r>
              <a:rPr lang="en-US" sz="2000" b="1" dirty="0" smtClean="0">
                <a:solidFill>
                  <a:schemeClr val="tx2"/>
                </a:solidFill>
                <a:latin typeface="+mn-lt"/>
              </a:rPr>
              <a:t>7.4</a:t>
            </a:r>
            <a:r>
              <a:rPr lang="en-US" sz="2000" dirty="0" smtClean="0">
                <a:solidFill>
                  <a:srgbClr val="FF0000"/>
                </a:solidFill>
                <a:latin typeface="+mn-lt"/>
              </a:rPr>
              <a:t> </a:t>
            </a:r>
            <a:r>
              <a:rPr lang="en-US" sz="2000" b="1" dirty="0">
                <a:latin typeface="+mn-lt"/>
              </a:rPr>
              <a:t>Cellular Internet </a:t>
            </a:r>
            <a:r>
              <a:rPr lang="en-US" sz="2000" b="1" dirty="0" smtClean="0">
                <a:latin typeface="+mn-lt"/>
              </a:rPr>
              <a:t>Access</a:t>
            </a:r>
          </a:p>
          <a:p>
            <a:pPr marL="741600" indent="-284400">
              <a:spcBef>
                <a:spcPts val="600"/>
              </a:spcBef>
              <a:buFont typeface="Verdana" panose="020B0604030504040204" pitchFamily="34" charset="0"/>
              <a:buChar char="–"/>
              <a:defRPr/>
            </a:pPr>
            <a:r>
              <a:rPr lang="en-US" sz="2000" dirty="0" smtClean="0">
                <a:latin typeface="+mn-lt"/>
              </a:rPr>
              <a:t>architecture</a:t>
            </a:r>
            <a:endParaRPr lang="en-US" sz="2000" dirty="0">
              <a:latin typeface="+mn-lt"/>
            </a:endParaRPr>
          </a:p>
          <a:p>
            <a:pPr marL="741600" lvl="1" indent="-284400">
              <a:buFont typeface="Verdana" panose="020B0604030504040204" pitchFamily="34" charset="0"/>
              <a:buChar char="–"/>
              <a:defRPr/>
            </a:pPr>
            <a:r>
              <a:rPr lang="en-US" sz="2000" dirty="0">
                <a:latin typeface="+mn-lt"/>
              </a:rPr>
              <a:t>standards (e.g., 3G, </a:t>
            </a:r>
            <a:r>
              <a:rPr lang="en-US" sz="2000" dirty="0" smtClean="0">
                <a:latin typeface="+mn-lt"/>
              </a:rPr>
              <a:t>L</a:t>
            </a:r>
            <a:r>
              <a:rPr lang="en-US" sz="100" dirty="0" smtClean="0">
                <a:latin typeface="+mn-lt"/>
              </a:rPr>
              <a:t> </a:t>
            </a:r>
            <a:r>
              <a:rPr lang="en-US" sz="2000" dirty="0" smtClean="0">
                <a:latin typeface="+mn-lt"/>
              </a:rPr>
              <a:t>T</a:t>
            </a:r>
            <a:r>
              <a:rPr lang="en-US" sz="100" dirty="0" smtClean="0">
                <a:latin typeface="+mn-lt"/>
              </a:rPr>
              <a:t> </a:t>
            </a:r>
            <a:r>
              <a:rPr lang="en-US" sz="2000" dirty="0" smtClean="0">
                <a:latin typeface="+mn-lt"/>
              </a:rPr>
              <a:t>E)</a:t>
            </a:r>
          </a:p>
        </p:txBody>
      </p:sp>
      <p:sp>
        <p:nvSpPr>
          <p:cNvPr id="4" name="Text Placeholder 3"/>
          <p:cNvSpPr>
            <a:spLocks noGrp="1"/>
          </p:cNvSpPr>
          <p:nvPr>
            <p:ph type="body" idx="2"/>
          </p:nvPr>
        </p:nvSpPr>
        <p:spPr>
          <a:xfrm>
            <a:off x="4521200" y="1600200"/>
            <a:ext cx="4165600" cy="4404360"/>
          </a:xfrm>
        </p:spPr>
        <p:txBody>
          <a:bodyPr/>
          <a:lstStyle/>
          <a:p>
            <a:pPr marL="0" indent="0">
              <a:buFont typeface="Wingdings" pitchFamily="2" charset="2"/>
              <a:buNone/>
              <a:defRPr/>
            </a:pPr>
            <a:r>
              <a:rPr lang="en-US" sz="2000" b="1" dirty="0">
                <a:solidFill>
                  <a:schemeClr val="tx1"/>
                </a:solidFill>
                <a:latin typeface="+mn-lt"/>
              </a:rPr>
              <a:t>Mobility</a:t>
            </a:r>
          </a:p>
          <a:p>
            <a:pPr marL="0" indent="0">
              <a:buFont typeface="Wingdings" pitchFamily="2" charset="2"/>
              <a:buNone/>
              <a:defRPr/>
            </a:pPr>
            <a:r>
              <a:rPr lang="en-US" sz="2000" b="1" dirty="0">
                <a:solidFill>
                  <a:schemeClr val="tx2"/>
                </a:solidFill>
                <a:latin typeface="+mn-lt"/>
              </a:rPr>
              <a:t>7.5</a:t>
            </a:r>
            <a:r>
              <a:rPr lang="en-US" sz="2000" dirty="0">
                <a:latin typeface="+mn-lt"/>
              </a:rPr>
              <a:t> Principles: addressing and routing to mobile users</a:t>
            </a:r>
          </a:p>
          <a:p>
            <a:pPr marL="0" indent="0">
              <a:buFont typeface="Wingdings" pitchFamily="2" charset="2"/>
              <a:buNone/>
              <a:defRPr/>
            </a:pPr>
            <a:r>
              <a:rPr lang="en-US" sz="2000" b="1" dirty="0">
                <a:solidFill>
                  <a:schemeClr val="tx2"/>
                </a:solidFill>
                <a:latin typeface="+mn-lt"/>
              </a:rPr>
              <a:t>7.6</a:t>
            </a:r>
            <a:r>
              <a:rPr lang="en-US" sz="2000" dirty="0">
                <a:latin typeface="+mn-lt"/>
              </a:rPr>
              <a:t> Mobile </a:t>
            </a:r>
            <a:r>
              <a:rPr lang="en-US" sz="2000" dirty="0" smtClean="0">
                <a:latin typeface="+mn-lt"/>
              </a:rPr>
              <a:t>I</a:t>
            </a:r>
            <a:r>
              <a:rPr lang="en-US" sz="100" dirty="0" smtClean="0">
                <a:latin typeface="+mn-lt"/>
              </a:rPr>
              <a:t> </a:t>
            </a:r>
            <a:r>
              <a:rPr lang="en-US" sz="2000" dirty="0" smtClean="0">
                <a:latin typeface="+mn-lt"/>
              </a:rPr>
              <a:t>P</a:t>
            </a:r>
            <a:endParaRPr lang="en-US" sz="2000" dirty="0">
              <a:latin typeface="+mn-lt"/>
            </a:endParaRPr>
          </a:p>
          <a:p>
            <a:pPr marL="0" indent="0">
              <a:buFont typeface="Wingdings" pitchFamily="2" charset="2"/>
              <a:buNone/>
              <a:defRPr/>
            </a:pPr>
            <a:r>
              <a:rPr lang="en-US" sz="2000" b="1" dirty="0">
                <a:solidFill>
                  <a:schemeClr val="tx2"/>
                </a:solidFill>
                <a:latin typeface="+mn-lt"/>
              </a:rPr>
              <a:t>7.7</a:t>
            </a:r>
            <a:r>
              <a:rPr lang="en-US" sz="2000" dirty="0">
                <a:latin typeface="+mn-lt"/>
              </a:rPr>
              <a:t> Handling mobility in cellular networks</a:t>
            </a:r>
          </a:p>
          <a:p>
            <a:pPr marL="0" indent="0">
              <a:buFont typeface="Wingdings" pitchFamily="2" charset="2"/>
              <a:buNone/>
              <a:defRPr/>
            </a:pPr>
            <a:r>
              <a:rPr lang="en-US" sz="2000" b="1" dirty="0">
                <a:solidFill>
                  <a:schemeClr val="tx2"/>
                </a:solidFill>
                <a:latin typeface="+mn-lt"/>
              </a:rPr>
              <a:t>7.8</a:t>
            </a:r>
            <a:r>
              <a:rPr lang="en-US" sz="2000" dirty="0">
                <a:latin typeface="+mn-lt"/>
              </a:rPr>
              <a:t> Mobility and higher-layer </a:t>
            </a:r>
            <a:r>
              <a:rPr lang="en-US" sz="2000" dirty="0" smtClean="0">
                <a:latin typeface="+mn-lt"/>
              </a:rPr>
              <a:t>protocols</a:t>
            </a:r>
            <a:endParaRPr lang="en-US" sz="2000" dirty="0">
              <a:latin typeface="+mn-lt"/>
            </a:endParaRPr>
          </a:p>
        </p:txBody>
      </p:sp>
    </p:spTree>
    <p:extLst>
      <p:ext uri="{BB962C8B-B14F-4D97-AF65-F5344CB8AC3E}">
        <p14:creationId xmlns:p14="http://schemas.microsoft.com/office/powerpoint/2010/main" val="42546213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solidFill>
                  <a:schemeClr val="tx2"/>
                </a:solidFill>
                <a:latin typeface="Times New Roman" panose="02020603050405020304" pitchFamily="18" charset="0"/>
                <a:cs typeface="Times New Roman" panose="02020603050405020304" pitchFamily="18" charset="0"/>
              </a:rPr>
              <a:t>Components of Cellular Network </a:t>
            </a:r>
            <a:r>
              <a:rPr lang="en-US" dirty="0" smtClean="0">
                <a:solidFill>
                  <a:schemeClr val="tx2"/>
                </a:solidFill>
                <a:latin typeface="Times New Roman" panose="02020603050405020304" pitchFamily="18" charset="0"/>
                <a:cs typeface="Times New Roman" panose="02020603050405020304" pitchFamily="18" charset="0"/>
              </a:rPr>
              <a:t>Architecture </a:t>
            </a:r>
            <a:r>
              <a:rPr lang="en-US" sz="2000" b="0" dirty="0" smtClean="0">
                <a:solidFill>
                  <a:schemeClr val="tx2"/>
                </a:solidFill>
                <a:latin typeface="Times New Roman" panose="02020603050405020304" pitchFamily="18" charset="0"/>
                <a:cs typeface="Times New Roman" panose="02020603050405020304" pitchFamily="18" charset="0"/>
              </a:rPr>
              <a:t>(1 of 2)</a:t>
            </a:r>
            <a:endParaRPr lang="en-US" sz="2000" b="0" dirty="0">
              <a:solidFill>
                <a:schemeClr val="tx2"/>
              </a:solidFill>
              <a:latin typeface="Times New Roman" panose="02020603050405020304" pitchFamily="18" charset="0"/>
              <a:cs typeface="Times New Roman" panose="02020603050405020304" pitchFamily="18" charset="0"/>
            </a:endParaRPr>
          </a:p>
        </p:txBody>
      </p:sp>
      <p:pic>
        <p:nvPicPr>
          <p:cNvPr id="194" name="Picture 193" descr="A diagram of a wired network. A public telephone network links to 2 mobile switching centers. The mobile switching center, or M S C, connects cells to a wired telephone network, manages call setup, more later, and handles mobility, more later. Each M S C links to 3 cells each. Each cell has a tower and items emitting signals. The cells cover geographical regions. Base station, B S, analogous to 802 period 11 A P. Mobile users attach to network through B S. Air interface, physical and link layer protocol between mobile and B 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7545" y="1908133"/>
            <a:ext cx="7088909" cy="4144818"/>
          </a:xfrm>
          <a:prstGeom prst="rect">
            <a:avLst/>
          </a:prstGeom>
        </p:spPr>
      </p:pic>
    </p:spTree>
    <p:extLst>
      <p:ext uri="{BB962C8B-B14F-4D97-AF65-F5344CB8AC3E}">
        <p14:creationId xmlns:p14="http://schemas.microsoft.com/office/powerpoint/2010/main" val="8513060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Cellular Networks: The First Hop</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4460240" cy="4525963"/>
          </a:xfrm>
        </p:spPr>
        <p:txBody>
          <a:bodyPr/>
          <a:lstStyle/>
          <a:p>
            <a:pPr marL="0" indent="0">
              <a:buFont typeface="Wingdings" charset="0"/>
              <a:buNone/>
              <a:defRPr/>
            </a:pPr>
            <a:r>
              <a:rPr lang="en-US" sz="2400" dirty="0">
                <a:latin typeface="+mn-lt"/>
              </a:rPr>
              <a:t>Two techniques for sharing </a:t>
            </a:r>
            <a:r>
              <a:rPr lang="en-US" sz="2400" dirty="0" smtClean="0">
                <a:latin typeface="+mn-lt"/>
              </a:rPr>
              <a:t>mobile-to-B</a:t>
            </a:r>
            <a:r>
              <a:rPr lang="en-US" sz="100" dirty="0" smtClean="0">
                <a:latin typeface="+mn-lt"/>
              </a:rPr>
              <a:t> </a:t>
            </a:r>
            <a:r>
              <a:rPr lang="en-US" sz="2400" dirty="0" smtClean="0">
                <a:latin typeface="+mn-lt"/>
              </a:rPr>
              <a:t>S </a:t>
            </a:r>
            <a:r>
              <a:rPr lang="en-US" sz="2400" dirty="0">
                <a:latin typeface="+mn-lt"/>
              </a:rPr>
              <a:t>radio spectrum</a:t>
            </a:r>
          </a:p>
          <a:p>
            <a:pPr>
              <a:defRPr/>
            </a:pPr>
            <a:r>
              <a:rPr lang="en-US" sz="2400" b="1" dirty="0" smtClean="0">
                <a:solidFill>
                  <a:schemeClr val="tx1"/>
                </a:solidFill>
                <a:latin typeface="+mn-lt"/>
              </a:rPr>
              <a:t>Combined F</a:t>
            </a:r>
            <a:r>
              <a:rPr lang="en-US" sz="100" b="1" dirty="0" smtClean="0">
                <a:solidFill>
                  <a:schemeClr val="tx1"/>
                </a:solidFill>
                <a:latin typeface="+mn-lt"/>
              </a:rPr>
              <a:t> </a:t>
            </a:r>
            <a:r>
              <a:rPr lang="en-US" sz="2400" b="1" dirty="0">
                <a:solidFill>
                  <a:schemeClr val="tx1"/>
                </a:solidFill>
                <a:latin typeface="+mn-lt"/>
              </a:rPr>
              <a:t>D</a:t>
            </a:r>
            <a:r>
              <a:rPr lang="en-US" sz="100" b="1" dirty="0">
                <a:solidFill>
                  <a:schemeClr val="tx1"/>
                </a:solidFill>
                <a:latin typeface="+mn-lt"/>
              </a:rPr>
              <a:t> </a:t>
            </a:r>
            <a:r>
              <a:rPr lang="en-US" sz="2400" b="1" dirty="0">
                <a:solidFill>
                  <a:schemeClr val="tx1"/>
                </a:solidFill>
                <a:latin typeface="+mn-lt"/>
              </a:rPr>
              <a:t>M</a:t>
            </a:r>
            <a:r>
              <a:rPr lang="en-US" sz="100" b="1" dirty="0">
                <a:solidFill>
                  <a:schemeClr val="tx1"/>
                </a:solidFill>
                <a:latin typeface="+mn-lt"/>
              </a:rPr>
              <a:t> </a:t>
            </a:r>
            <a:r>
              <a:rPr lang="en-US" sz="2400" b="1" dirty="0" smtClean="0">
                <a:solidFill>
                  <a:schemeClr val="tx1"/>
                </a:solidFill>
                <a:latin typeface="+mn-lt"/>
              </a:rPr>
              <a:t>A/T</a:t>
            </a:r>
            <a:r>
              <a:rPr lang="en-US" sz="100" b="1" dirty="0" smtClean="0">
                <a:solidFill>
                  <a:schemeClr val="tx1"/>
                </a:solidFill>
                <a:latin typeface="+mn-lt"/>
              </a:rPr>
              <a:t> </a:t>
            </a:r>
            <a:r>
              <a:rPr lang="en-US" sz="2400" b="1" dirty="0">
                <a:solidFill>
                  <a:schemeClr val="tx1"/>
                </a:solidFill>
                <a:latin typeface="+mn-lt"/>
              </a:rPr>
              <a:t>D</a:t>
            </a:r>
            <a:r>
              <a:rPr lang="en-US" sz="100" b="1" dirty="0">
                <a:solidFill>
                  <a:schemeClr val="tx1"/>
                </a:solidFill>
                <a:latin typeface="+mn-lt"/>
              </a:rPr>
              <a:t> </a:t>
            </a:r>
            <a:r>
              <a:rPr lang="en-US" sz="2400" b="1" dirty="0">
                <a:solidFill>
                  <a:schemeClr val="tx1"/>
                </a:solidFill>
                <a:latin typeface="+mn-lt"/>
              </a:rPr>
              <a:t>M</a:t>
            </a:r>
            <a:r>
              <a:rPr lang="en-US" sz="100" b="1" dirty="0">
                <a:solidFill>
                  <a:schemeClr val="tx1"/>
                </a:solidFill>
                <a:latin typeface="+mn-lt"/>
              </a:rPr>
              <a:t> </a:t>
            </a:r>
            <a:r>
              <a:rPr lang="en-US" sz="2400" b="1" dirty="0" smtClean="0">
                <a:solidFill>
                  <a:schemeClr val="tx1"/>
                </a:solidFill>
                <a:latin typeface="+mn-lt"/>
              </a:rPr>
              <a:t>A: </a:t>
            </a:r>
            <a:r>
              <a:rPr lang="en-US" sz="2400" dirty="0">
                <a:latin typeface="+mn-lt"/>
              </a:rPr>
              <a:t>divide spectrum in frequency channels, divide each channel into time slots</a:t>
            </a:r>
          </a:p>
          <a:p>
            <a:pPr>
              <a:defRPr/>
            </a:pPr>
            <a:r>
              <a:rPr lang="en-US" sz="2400" b="1" dirty="0" smtClean="0">
                <a:solidFill>
                  <a:schemeClr val="tx1"/>
                </a:solidFill>
                <a:latin typeface="+mn-lt"/>
              </a:rPr>
              <a:t>C</a:t>
            </a:r>
            <a:r>
              <a:rPr lang="en-US" sz="100" b="1" dirty="0" smtClean="0">
                <a:solidFill>
                  <a:schemeClr val="tx1"/>
                </a:solidFill>
                <a:latin typeface="+mn-lt"/>
              </a:rPr>
              <a:t> </a:t>
            </a:r>
            <a:r>
              <a:rPr lang="en-US" sz="2400" b="1" dirty="0" smtClean="0">
                <a:solidFill>
                  <a:schemeClr val="tx1"/>
                </a:solidFill>
                <a:latin typeface="+mn-lt"/>
              </a:rPr>
              <a:t>D</a:t>
            </a:r>
            <a:r>
              <a:rPr lang="en-US" sz="100" b="1" dirty="0" smtClean="0">
                <a:solidFill>
                  <a:schemeClr val="tx1"/>
                </a:solidFill>
                <a:latin typeface="+mn-lt"/>
              </a:rPr>
              <a:t> </a:t>
            </a:r>
            <a:r>
              <a:rPr lang="en-US" sz="2400" b="1" dirty="0" smtClean="0">
                <a:solidFill>
                  <a:schemeClr val="tx1"/>
                </a:solidFill>
                <a:latin typeface="+mn-lt"/>
              </a:rPr>
              <a:t>M</a:t>
            </a:r>
            <a:r>
              <a:rPr lang="en-US" sz="100" b="1" dirty="0" smtClean="0">
                <a:solidFill>
                  <a:schemeClr val="tx1"/>
                </a:solidFill>
                <a:latin typeface="+mn-lt"/>
              </a:rPr>
              <a:t> </a:t>
            </a:r>
            <a:r>
              <a:rPr lang="en-US" sz="2400" b="1" dirty="0" smtClean="0">
                <a:solidFill>
                  <a:schemeClr val="tx1"/>
                </a:solidFill>
                <a:latin typeface="+mn-lt"/>
              </a:rPr>
              <a:t>A</a:t>
            </a:r>
            <a:r>
              <a:rPr lang="en-US" sz="2400" b="1" dirty="0">
                <a:solidFill>
                  <a:schemeClr val="tx1"/>
                </a:solidFill>
                <a:latin typeface="+mn-lt"/>
              </a:rPr>
              <a:t>: </a:t>
            </a:r>
            <a:r>
              <a:rPr lang="en-US" sz="2400" dirty="0">
                <a:latin typeface="+mn-lt"/>
              </a:rPr>
              <a:t>code division multiple </a:t>
            </a:r>
            <a:r>
              <a:rPr lang="en-US" sz="2400" dirty="0" smtClean="0">
                <a:latin typeface="+mn-lt"/>
              </a:rPr>
              <a:t>access</a:t>
            </a:r>
            <a:endParaRPr lang="en-US" sz="2400" dirty="0">
              <a:latin typeface="+mn-lt"/>
            </a:endParaRPr>
          </a:p>
        </p:txBody>
      </p:sp>
      <p:pic>
        <p:nvPicPr>
          <p:cNvPr id="4" name="Picture 3" descr="A cell has a tower, smartphones, and a car. Below this there are 5 frequency bands of 28 time slots each."/>
          <p:cNvPicPr>
            <a:picLocks noChangeAspect="1"/>
          </p:cNvPicPr>
          <p:nvPr/>
        </p:nvPicPr>
        <p:blipFill>
          <a:blip r:embed="rId2"/>
          <a:stretch>
            <a:fillRect/>
          </a:stretch>
        </p:blipFill>
        <p:spPr>
          <a:xfrm>
            <a:off x="5246798" y="1886962"/>
            <a:ext cx="3320798" cy="3004750"/>
          </a:xfrm>
          <a:prstGeom prst="rect">
            <a:avLst/>
          </a:prstGeom>
        </p:spPr>
      </p:pic>
    </p:spTree>
    <p:extLst>
      <p:ext uri="{BB962C8B-B14F-4D97-AF65-F5344CB8AC3E}">
        <p14:creationId xmlns:p14="http://schemas.microsoft.com/office/powerpoint/2010/main" val="28835918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114"/>
            <a:ext cx="8229600" cy="1066799"/>
          </a:xfrm>
        </p:spPr>
        <p:txBody>
          <a:bodyPr anchor="b"/>
          <a:lstStyle/>
          <a:p>
            <a:r>
              <a:rPr lang="en-US" dirty="0">
                <a:solidFill>
                  <a:schemeClr val="tx2"/>
                </a:solidFill>
                <a:latin typeface="Times New Roman" panose="02020603050405020304" pitchFamily="18" charset="0"/>
                <a:cs typeface="Times New Roman" panose="02020603050405020304" pitchFamily="18" charset="0"/>
              </a:rPr>
              <a:t>2G (voice) </a:t>
            </a:r>
            <a:r>
              <a:rPr lang="en-US" dirty="0" smtClean="0">
                <a:solidFill>
                  <a:schemeClr val="tx2"/>
                </a:solidFill>
                <a:latin typeface="Times New Roman" panose="02020603050405020304" pitchFamily="18" charset="0"/>
                <a:cs typeface="Times New Roman" panose="02020603050405020304" pitchFamily="18" charset="0"/>
              </a:rPr>
              <a:t>Network Architecture</a:t>
            </a:r>
            <a:endParaRPr lang="en-US" dirty="0">
              <a:solidFill>
                <a:schemeClr val="tx2"/>
              </a:solidFill>
              <a:latin typeface="Times New Roman" panose="02020603050405020304" pitchFamily="18" charset="0"/>
              <a:cs typeface="Times New Roman" panose="02020603050405020304" pitchFamily="18" charset="0"/>
            </a:endParaRPr>
          </a:p>
        </p:txBody>
      </p:sp>
      <p:pic>
        <p:nvPicPr>
          <p:cNvPr id="4" name="Picture 3" descr="A diagram has 2 connected mobile switching centers. 1, gateway M S C is also connected to the public telephone network. The second center is connected to 2 base station controllers. Each B S C is connected to 3 cells each. Each cell has a base transceiver station and mobile subscriber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4892" y="1767205"/>
            <a:ext cx="7074215" cy="4240331"/>
          </a:xfrm>
          <a:prstGeom prst="rect">
            <a:avLst/>
          </a:prstGeom>
        </p:spPr>
      </p:pic>
    </p:spTree>
    <p:extLst>
      <p:ext uri="{BB962C8B-B14F-4D97-AF65-F5344CB8AC3E}">
        <p14:creationId xmlns:p14="http://schemas.microsoft.com/office/powerpoint/2010/main" val="27521621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Elements of a Wireless Network </a:t>
            </a:r>
            <a:r>
              <a:rPr lang="en-US" sz="2000" b="0" dirty="0">
                <a:latin typeface="Times New Roman" panose="02020603050405020304" pitchFamily="18" charset="0"/>
                <a:cs typeface="Times New Roman" panose="02020603050405020304" pitchFamily="18" charset="0"/>
              </a:rPr>
              <a:t>(1 of </a:t>
            </a:r>
            <a:r>
              <a:rPr lang="en-US" sz="2000" b="0" dirty="0" smtClean="0">
                <a:latin typeface="Times New Roman" panose="02020603050405020304" pitchFamily="18" charset="0"/>
                <a:cs typeface="Times New Roman" panose="02020603050405020304" pitchFamily="18" charset="0"/>
              </a:rPr>
              <a:t>5)</a:t>
            </a:r>
            <a:endParaRPr lang="en-US" sz="2000" b="0" dirty="0">
              <a:latin typeface="Times New Roman" panose="02020603050405020304" pitchFamily="18" charset="0"/>
              <a:cs typeface="Times New Roman" panose="02020603050405020304" pitchFamily="18" charset="0"/>
            </a:endParaRPr>
          </a:p>
        </p:txBody>
      </p:sp>
      <p:pic>
        <p:nvPicPr>
          <p:cNvPr id="6" name="Picture 5" descr="A diagram connects a central group, network infrastructure to 4 other groups of towers, smartphones, and laptops. These items emit signals. A laptop Is mobile between two of the groups. Wireless hosts, such as a laptop or smartphone, can run applications and may be stationary, non mobile, or mobile. Wireless does not always mean mobility."/>
          <p:cNvPicPr>
            <a:picLocks noChangeAspect="1"/>
          </p:cNvPicPr>
          <p:nvPr/>
        </p:nvPicPr>
        <p:blipFill>
          <a:blip r:embed="rId2"/>
          <a:stretch>
            <a:fillRect/>
          </a:stretch>
        </p:blipFill>
        <p:spPr>
          <a:xfrm>
            <a:off x="1452515" y="1836503"/>
            <a:ext cx="6238969" cy="3877399"/>
          </a:xfrm>
          <a:prstGeom prst="rect">
            <a:avLst/>
          </a:prstGeom>
        </p:spPr>
      </p:pic>
    </p:spTree>
    <p:extLst>
      <p:ext uri="{BB962C8B-B14F-4D97-AF65-F5344CB8AC3E}">
        <p14:creationId xmlns:p14="http://schemas.microsoft.com/office/powerpoint/2010/main" val="37786038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Times New Roman" panose="02020603050405020304" pitchFamily="18" charset="0"/>
                <a:cs typeface="Times New Roman" panose="02020603050405020304" pitchFamily="18" charset="0"/>
              </a:rPr>
              <a:t>3G (voice+data) </a:t>
            </a:r>
            <a:r>
              <a:rPr lang="en-US" dirty="0" smtClean="0">
                <a:solidFill>
                  <a:schemeClr val="tx2"/>
                </a:solidFill>
                <a:latin typeface="Times New Roman" panose="02020603050405020304" pitchFamily="18" charset="0"/>
                <a:cs typeface="Times New Roman" panose="02020603050405020304" pitchFamily="18" charset="0"/>
              </a:rPr>
              <a:t>Network Architecture </a:t>
            </a:r>
            <a:r>
              <a:rPr lang="en-US" sz="2000" b="0" dirty="0" smtClean="0">
                <a:solidFill>
                  <a:schemeClr val="tx2"/>
                </a:solidFill>
                <a:latin typeface="Times New Roman" panose="02020603050405020304" pitchFamily="18" charset="0"/>
                <a:cs typeface="Times New Roman" panose="02020603050405020304" pitchFamily="18" charset="0"/>
              </a:rPr>
              <a:t>(1 of 2)</a:t>
            </a:r>
            <a:endParaRPr lang="en-US" sz="2000" b="0"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4274457" cy="4525963"/>
          </a:xfrm>
        </p:spPr>
        <p:txBody>
          <a:bodyPr/>
          <a:lstStyle/>
          <a:p>
            <a:pPr>
              <a:defRPr/>
            </a:pPr>
            <a:r>
              <a:rPr lang="en-US" sz="2400" b="1" dirty="0">
                <a:solidFill>
                  <a:schemeClr val="tx1"/>
                </a:solidFill>
                <a:latin typeface="+mn-lt"/>
              </a:rPr>
              <a:t>Key insight:</a:t>
            </a:r>
            <a:r>
              <a:rPr lang="en-US" sz="2400" i="1" dirty="0">
                <a:solidFill>
                  <a:schemeClr val="tx1"/>
                </a:solidFill>
                <a:latin typeface="+mn-lt"/>
              </a:rPr>
              <a:t> </a:t>
            </a:r>
            <a:r>
              <a:rPr lang="en-US" sz="2400" dirty="0">
                <a:latin typeface="+mn-lt"/>
              </a:rPr>
              <a:t>new cellular </a:t>
            </a:r>
            <a:r>
              <a:rPr lang="en-US" sz="2400" dirty="0" smtClean="0">
                <a:latin typeface="+mn-lt"/>
              </a:rPr>
              <a:t>data network </a:t>
            </a:r>
            <a:r>
              <a:rPr lang="en-US" sz="2400" dirty="0">
                <a:latin typeface="+mn-lt"/>
              </a:rPr>
              <a:t>operates </a:t>
            </a:r>
            <a:r>
              <a:rPr lang="en-US" sz="2400" b="1" dirty="0">
                <a:latin typeface="+mn-lt"/>
              </a:rPr>
              <a:t>in parallel</a:t>
            </a:r>
            <a:r>
              <a:rPr lang="en-US" sz="2400" dirty="0">
                <a:latin typeface="+mn-lt"/>
              </a:rPr>
              <a:t> </a:t>
            </a:r>
            <a:r>
              <a:rPr lang="en-US" sz="2400" dirty="0" smtClean="0">
                <a:latin typeface="+mn-lt"/>
              </a:rPr>
              <a:t>(</a:t>
            </a:r>
            <a:r>
              <a:rPr lang="en-US" sz="2400" dirty="0">
                <a:latin typeface="+mn-lt"/>
              </a:rPr>
              <a:t>except at edge) with </a:t>
            </a:r>
            <a:r>
              <a:rPr lang="en-US" sz="2400" dirty="0" smtClean="0">
                <a:latin typeface="+mn-lt"/>
              </a:rPr>
              <a:t>existing cellular </a:t>
            </a:r>
            <a:r>
              <a:rPr lang="en-US" sz="2400" dirty="0">
                <a:latin typeface="+mn-lt"/>
              </a:rPr>
              <a:t>voice network</a:t>
            </a:r>
          </a:p>
          <a:p>
            <a:pPr marL="741600" indent="-284400">
              <a:spcBef>
                <a:spcPts val="600"/>
              </a:spcBef>
              <a:buClr>
                <a:schemeClr val="tx2"/>
              </a:buClr>
              <a:buFont typeface="Arial" panose="020B0604020202020204" pitchFamily="34" charset="0"/>
              <a:buChar char="−"/>
              <a:defRPr/>
            </a:pPr>
            <a:r>
              <a:rPr lang="en-US" sz="2400" dirty="0" smtClean="0">
                <a:latin typeface="+mn-lt"/>
              </a:rPr>
              <a:t>voice </a:t>
            </a:r>
            <a:r>
              <a:rPr lang="en-US" sz="2400" dirty="0">
                <a:latin typeface="+mn-lt"/>
              </a:rPr>
              <a:t>network </a:t>
            </a:r>
            <a:r>
              <a:rPr lang="en-US" sz="2400" b="1" dirty="0">
                <a:solidFill>
                  <a:schemeClr val="tx1"/>
                </a:solidFill>
                <a:latin typeface="+mn-lt"/>
              </a:rPr>
              <a:t>unchanged</a:t>
            </a:r>
            <a:r>
              <a:rPr lang="en-US" sz="2400" dirty="0">
                <a:latin typeface="+mn-lt"/>
              </a:rPr>
              <a:t> in core</a:t>
            </a:r>
          </a:p>
          <a:p>
            <a:pPr marL="741600" indent="-284400">
              <a:spcBef>
                <a:spcPts val="600"/>
              </a:spcBef>
              <a:buClr>
                <a:schemeClr val="tx2"/>
              </a:buClr>
              <a:buFont typeface="Arial" panose="020B0604020202020204" pitchFamily="34" charset="0"/>
              <a:buChar char="−"/>
              <a:defRPr/>
            </a:pPr>
            <a:r>
              <a:rPr lang="en-US" sz="2400" dirty="0" smtClean="0">
                <a:latin typeface="+mn-lt"/>
              </a:rPr>
              <a:t>data </a:t>
            </a:r>
            <a:r>
              <a:rPr lang="en-US" sz="2400" dirty="0">
                <a:latin typeface="+mn-lt"/>
              </a:rPr>
              <a:t>network operates in </a:t>
            </a:r>
            <a:r>
              <a:rPr lang="en-US" sz="2400" dirty="0" smtClean="0">
                <a:latin typeface="+mn-lt"/>
              </a:rPr>
              <a:t>parallel</a:t>
            </a:r>
            <a:endParaRPr lang="en-US" sz="2400" dirty="0">
              <a:latin typeface="+mn-lt"/>
            </a:endParaRPr>
          </a:p>
        </p:txBody>
      </p:sp>
      <p:pic>
        <p:nvPicPr>
          <p:cNvPr id="7" name="Picture 6" descr="A diagram has 2 groups, public telephone network and public internet. Each group connects to a gateway. 1, gateway M S C. This connects to another M S C. 2, gateway G P R S support node, G G S N. This connects to S G S N, serving G P R S support node. This and M S C both connected to a radio network controller. This connects to 3 tower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9239" y="1857834"/>
            <a:ext cx="3191178" cy="4053268"/>
          </a:xfrm>
          <a:prstGeom prst="rect">
            <a:avLst/>
          </a:prstGeom>
        </p:spPr>
      </p:pic>
    </p:spTree>
    <p:extLst>
      <p:ext uri="{BB962C8B-B14F-4D97-AF65-F5344CB8AC3E}">
        <p14:creationId xmlns:p14="http://schemas.microsoft.com/office/powerpoint/2010/main" val="6753104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Times New Roman" panose="02020603050405020304" pitchFamily="18" charset="0"/>
                <a:cs typeface="Times New Roman" panose="02020603050405020304" pitchFamily="18" charset="0"/>
              </a:rPr>
              <a:t>3G (voice+data) </a:t>
            </a:r>
            <a:r>
              <a:rPr lang="en-US" dirty="0" smtClean="0">
                <a:solidFill>
                  <a:schemeClr val="tx2"/>
                </a:solidFill>
                <a:latin typeface="Times New Roman" panose="02020603050405020304" pitchFamily="18" charset="0"/>
                <a:cs typeface="Times New Roman" panose="02020603050405020304" pitchFamily="18" charset="0"/>
              </a:rPr>
              <a:t>Network Architecture </a:t>
            </a:r>
            <a:r>
              <a:rPr lang="en-US" sz="2000" b="0" dirty="0" smtClean="0">
                <a:solidFill>
                  <a:schemeClr val="tx2"/>
                </a:solidFill>
                <a:latin typeface="Times New Roman" panose="02020603050405020304" pitchFamily="18" charset="0"/>
                <a:cs typeface="Times New Roman" panose="02020603050405020304" pitchFamily="18" charset="0"/>
              </a:rPr>
              <a:t>(2 </a:t>
            </a:r>
            <a:r>
              <a:rPr lang="en-US" sz="2000" b="0" dirty="0">
                <a:solidFill>
                  <a:schemeClr val="tx2"/>
                </a:solidFill>
                <a:latin typeface="Times New Roman" panose="02020603050405020304" pitchFamily="18" charset="0"/>
                <a:cs typeface="Times New Roman" panose="02020603050405020304" pitchFamily="18" charset="0"/>
              </a:rPr>
              <a:t>of 2)</a:t>
            </a:r>
            <a:endParaRPr lang="en-US" dirty="0">
              <a:solidFill>
                <a:schemeClr val="tx2"/>
              </a:solidFill>
              <a:latin typeface="Times New Roman" panose="02020603050405020304" pitchFamily="18" charset="0"/>
              <a:cs typeface="Times New Roman" panose="02020603050405020304" pitchFamily="18" charset="0"/>
            </a:endParaRPr>
          </a:p>
        </p:txBody>
      </p:sp>
      <p:pic>
        <p:nvPicPr>
          <p:cNvPr id="7" name="Picture 6" descr="A diagram has 2 groups, public telephone network and public internet. Each group connects to a gateway. 1, gateway M S C. This connects to another M S C. 2, gateway G P R S support node, G G S N. This connects to S G S N, serving G P R S support node. This and M S C both connected to a radio network controller. This connects to 3 towers. "/>
          <p:cNvPicPr>
            <a:picLocks noChangeAspect="1"/>
          </p:cNvPicPr>
          <p:nvPr/>
        </p:nvPicPr>
        <p:blipFill rotWithShape="1">
          <a:blip r:embed="rId2">
            <a:extLst>
              <a:ext uri="{28A0092B-C50C-407E-A947-70E740481C1C}">
                <a14:useLocalDpi xmlns:a14="http://schemas.microsoft.com/office/drawing/2010/main" val="0"/>
              </a:ext>
            </a:extLst>
          </a:blip>
          <a:srcRect b="24553"/>
          <a:stretch/>
        </p:blipFill>
        <p:spPr>
          <a:xfrm>
            <a:off x="903300" y="1808074"/>
            <a:ext cx="7311273" cy="3058063"/>
          </a:xfrm>
          <a:prstGeom prst="rect">
            <a:avLst/>
          </a:prstGeom>
        </p:spPr>
      </p:pic>
      <p:pic>
        <p:nvPicPr>
          <p:cNvPr id="6" name="Picture 5" descr="There are 4 groups that correspond to the network architecture. 1. Radio interface, W C D M A, H S P A. Diagram, towers. 2. Radio access network, universal terrestrial radio, access network, U T R A N. Diagram, towers and radio network controller. 3. Core network, general packet radio service, G P R S, core network. Diagram, M S C and S G S N. 4. public internet. Diagram, G G S N, public internet, gateway M S C, and public telephone network."/>
          <p:cNvPicPr>
            <a:picLocks noChangeAspect="1"/>
          </p:cNvPicPr>
          <p:nvPr/>
        </p:nvPicPr>
        <p:blipFill rotWithShape="1">
          <a:blip r:embed="rId3">
            <a:extLst>
              <a:ext uri="{28A0092B-C50C-407E-A947-70E740481C1C}">
                <a14:useLocalDpi xmlns:a14="http://schemas.microsoft.com/office/drawing/2010/main" val="0"/>
              </a:ext>
            </a:extLst>
          </a:blip>
          <a:srcRect t="7428"/>
          <a:stretch/>
        </p:blipFill>
        <p:spPr>
          <a:xfrm>
            <a:off x="1345836" y="5192943"/>
            <a:ext cx="6426200" cy="995785"/>
          </a:xfrm>
          <a:prstGeom prst="rect">
            <a:avLst/>
          </a:prstGeom>
        </p:spPr>
      </p:pic>
    </p:spTree>
    <p:extLst>
      <p:ext uri="{BB962C8B-B14F-4D97-AF65-F5344CB8AC3E}">
        <p14:creationId xmlns:p14="http://schemas.microsoft.com/office/powerpoint/2010/main" val="37247764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
            <a:ext cx="8229600" cy="1066799"/>
          </a:xfrm>
        </p:spPr>
        <p:txBody>
          <a:bodyPr anchor="b"/>
          <a:lstStyle/>
          <a:p>
            <a:r>
              <a:rPr lang="en-US" dirty="0">
                <a:solidFill>
                  <a:schemeClr val="tx2"/>
                </a:solidFill>
                <a:latin typeface="Times New Roman" panose="02020603050405020304" pitchFamily="18" charset="0"/>
                <a:ea typeface="ＭＳ Ｐゴシック" charset="0"/>
                <a:cs typeface="Times New Roman" panose="02020603050405020304" pitchFamily="18" charset="0"/>
              </a:rPr>
              <a:t>3G versus 4G </a:t>
            </a:r>
            <a:r>
              <a:rPr lang="en-US" dirty="0" smtClean="0">
                <a:solidFill>
                  <a:schemeClr val="tx2"/>
                </a:solidFill>
                <a:latin typeface="Times New Roman" panose="02020603050405020304" pitchFamily="18" charset="0"/>
                <a:ea typeface="ＭＳ Ｐゴシック" charset="0"/>
                <a:cs typeface="Times New Roman" panose="02020603050405020304" pitchFamily="18" charset="0"/>
              </a:rPr>
              <a:t>L</a:t>
            </a:r>
            <a:r>
              <a:rPr lang="en-US" sz="100" dirty="0" smtClean="0">
                <a:solidFill>
                  <a:schemeClr val="tx2"/>
                </a:solidFill>
                <a:latin typeface="Times New Roman" panose="02020603050405020304" pitchFamily="18" charset="0"/>
                <a:ea typeface="ＭＳ Ｐゴシック" charset="0"/>
                <a:cs typeface="Times New Roman" panose="02020603050405020304" pitchFamily="18" charset="0"/>
              </a:rPr>
              <a:t> </a:t>
            </a:r>
            <a:r>
              <a:rPr lang="en-US" dirty="0" smtClean="0">
                <a:solidFill>
                  <a:schemeClr val="tx2"/>
                </a:solidFill>
                <a:latin typeface="Times New Roman" panose="02020603050405020304" pitchFamily="18" charset="0"/>
                <a:ea typeface="ＭＳ Ｐゴシック" charset="0"/>
                <a:cs typeface="Times New Roman" panose="02020603050405020304" pitchFamily="18" charset="0"/>
              </a:rPr>
              <a:t>T</a:t>
            </a:r>
            <a:r>
              <a:rPr lang="en-US" sz="100" dirty="0" smtClean="0">
                <a:solidFill>
                  <a:schemeClr val="tx2"/>
                </a:solidFill>
                <a:latin typeface="Times New Roman" panose="02020603050405020304" pitchFamily="18" charset="0"/>
                <a:ea typeface="ＭＳ Ｐゴシック" charset="0"/>
                <a:cs typeface="Times New Roman" panose="02020603050405020304" pitchFamily="18" charset="0"/>
              </a:rPr>
              <a:t> </a:t>
            </a:r>
            <a:r>
              <a:rPr lang="en-US" dirty="0" smtClean="0">
                <a:solidFill>
                  <a:schemeClr val="tx2"/>
                </a:solidFill>
                <a:latin typeface="Times New Roman" panose="02020603050405020304" pitchFamily="18" charset="0"/>
                <a:ea typeface="ＭＳ Ｐゴシック" charset="0"/>
                <a:cs typeface="Times New Roman" panose="02020603050405020304" pitchFamily="18" charset="0"/>
              </a:rPr>
              <a:t>E Network Architecture</a:t>
            </a:r>
            <a:endParaRPr lang="en-US" dirty="0">
              <a:solidFill>
                <a:schemeClr val="tx2"/>
              </a:solidFill>
              <a:latin typeface="Times New Roman" panose="02020603050405020304" pitchFamily="18" charset="0"/>
              <a:cs typeface="Times New Roman" panose="02020603050405020304" pitchFamily="18" charset="0"/>
            </a:endParaRPr>
          </a:p>
        </p:txBody>
      </p:sp>
      <p:pic>
        <p:nvPicPr>
          <p:cNvPr id="4" name="Picture 3" descr="There are 2 diagrams of linked parts. Diagram 1, 3 G. There are 2 groups, public telephone network and public internet. Each group connects to a gateway. 1, gateway M S C. This connects to another M S C. 2, gateway G P R S support node, G G S N. This connects to S G S N, serving G P R S support node. This and M S C both connected to a radio network controller. This connects to 3 towers. Diagram 2, 4 G L T E. There are 4 linked parts. 1, public internet. 2, P G W. 3, S G W. 4, 3 towers. The 3 towers are linked to MM E and H S S. Below the diagrams, there are 2 sections that correspond to items in the diagrams, as follows. 1, radio access network, universal terrestrial radio access network, U T R A N. Diagrams, towers. Section 2, evolved packet core, E P C. Diagram 1, radio network controller, M S C, S G S N. Diagram 2, M M E, H S 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7212" y="1833558"/>
            <a:ext cx="6489575" cy="4171870"/>
          </a:xfrm>
          <a:prstGeom prst="rect">
            <a:avLst/>
          </a:prstGeom>
        </p:spPr>
      </p:pic>
    </p:spTree>
    <p:extLst>
      <p:ext uri="{BB962C8B-B14F-4D97-AF65-F5344CB8AC3E}">
        <p14:creationId xmlns:p14="http://schemas.microsoft.com/office/powerpoint/2010/main" val="30972871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Times New Roman" panose="02020603050405020304" pitchFamily="18" charset="0"/>
                <a:ea typeface="ＭＳ Ｐゴシック" charset="0"/>
                <a:cs typeface="Times New Roman" panose="02020603050405020304" pitchFamily="18" charset="0"/>
              </a:rPr>
              <a:t>4G: </a:t>
            </a:r>
            <a:r>
              <a:rPr lang="en-US" dirty="0" smtClean="0">
                <a:solidFill>
                  <a:schemeClr val="tx2"/>
                </a:solidFill>
                <a:latin typeface="Times New Roman" panose="02020603050405020304" pitchFamily="18" charset="0"/>
                <a:ea typeface="ＭＳ Ｐゴシック" charset="0"/>
                <a:cs typeface="Times New Roman" panose="02020603050405020304" pitchFamily="18" charset="0"/>
              </a:rPr>
              <a:t>Differences from 3G</a:t>
            </a:r>
            <a:endParaRPr lang="en-US"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8229600" cy="1495697"/>
          </a:xfrm>
        </p:spPr>
        <p:txBody>
          <a:bodyPr/>
          <a:lstStyle/>
          <a:p>
            <a:r>
              <a:rPr lang="en-US" sz="2000" dirty="0" smtClean="0">
                <a:latin typeface="+mn-lt"/>
              </a:rPr>
              <a:t>all I</a:t>
            </a:r>
            <a:r>
              <a:rPr lang="en-US" sz="100" dirty="0" smtClean="0">
                <a:latin typeface="+mn-lt"/>
              </a:rPr>
              <a:t> </a:t>
            </a:r>
            <a:r>
              <a:rPr lang="en-US" sz="2000" dirty="0">
                <a:latin typeface="+mn-lt"/>
              </a:rPr>
              <a:t>P</a:t>
            </a:r>
            <a:r>
              <a:rPr lang="en-US" sz="2000" dirty="0" smtClean="0">
                <a:latin typeface="+mn-lt"/>
              </a:rPr>
              <a:t> </a:t>
            </a:r>
            <a:r>
              <a:rPr lang="en-US" sz="2000" dirty="0">
                <a:latin typeface="+mn-lt"/>
              </a:rPr>
              <a:t>core: </a:t>
            </a:r>
            <a:r>
              <a:rPr lang="en-US" sz="2000" dirty="0" smtClean="0">
                <a:latin typeface="+mn-lt"/>
              </a:rPr>
              <a:t>I</a:t>
            </a:r>
            <a:r>
              <a:rPr lang="en-US" sz="100" dirty="0" smtClean="0">
                <a:latin typeface="+mn-lt"/>
              </a:rPr>
              <a:t> </a:t>
            </a:r>
            <a:r>
              <a:rPr lang="en-US" sz="2000" dirty="0" smtClean="0">
                <a:latin typeface="+mn-lt"/>
              </a:rPr>
              <a:t>P </a:t>
            </a:r>
            <a:r>
              <a:rPr lang="en-US" sz="2000" dirty="0">
                <a:latin typeface="+mn-lt"/>
              </a:rPr>
              <a:t>packets tunneled (through core </a:t>
            </a:r>
            <a:r>
              <a:rPr lang="en-US" sz="2000" dirty="0" smtClean="0">
                <a:latin typeface="+mn-lt"/>
              </a:rPr>
              <a:t>I</a:t>
            </a:r>
            <a:r>
              <a:rPr lang="en-US" sz="100" dirty="0" smtClean="0">
                <a:latin typeface="+mn-lt"/>
              </a:rPr>
              <a:t> </a:t>
            </a:r>
            <a:r>
              <a:rPr lang="en-US" sz="2000" dirty="0" smtClean="0">
                <a:latin typeface="+mn-lt"/>
              </a:rPr>
              <a:t>P </a:t>
            </a:r>
            <a:r>
              <a:rPr lang="en-US" sz="2000" dirty="0">
                <a:latin typeface="+mn-lt"/>
              </a:rPr>
              <a:t>network) from base station to gateway</a:t>
            </a:r>
          </a:p>
          <a:p>
            <a:r>
              <a:rPr lang="en-US" sz="2000" dirty="0" smtClean="0">
                <a:latin typeface="+mn-lt"/>
              </a:rPr>
              <a:t>no separation </a:t>
            </a:r>
            <a:r>
              <a:rPr lang="en-US" sz="2000" dirty="0">
                <a:latin typeface="+mn-lt"/>
              </a:rPr>
              <a:t>between voice and data – all traffic carried over </a:t>
            </a:r>
            <a:r>
              <a:rPr lang="en-US" sz="2000" dirty="0" smtClean="0">
                <a:latin typeface="+mn-lt"/>
              </a:rPr>
              <a:t>I</a:t>
            </a:r>
            <a:r>
              <a:rPr lang="en-US" sz="100" dirty="0" smtClean="0">
                <a:latin typeface="+mn-lt"/>
              </a:rPr>
              <a:t> </a:t>
            </a:r>
            <a:r>
              <a:rPr lang="en-US" sz="2000" dirty="0" smtClean="0">
                <a:latin typeface="+mn-lt"/>
              </a:rPr>
              <a:t>P </a:t>
            </a:r>
            <a:r>
              <a:rPr lang="en-US" sz="2000" dirty="0">
                <a:latin typeface="+mn-lt"/>
              </a:rPr>
              <a:t>core to </a:t>
            </a:r>
            <a:r>
              <a:rPr lang="en-US" sz="2000" dirty="0" smtClean="0">
                <a:latin typeface="+mn-lt"/>
              </a:rPr>
              <a:t>gateway</a:t>
            </a:r>
            <a:endParaRPr lang="en-US" sz="2000" dirty="0">
              <a:latin typeface="+mn-lt"/>
            </a:endParaRPr>
          </a:p>
        </p:txBody>
      </p:sp>
      <p:pic>
        <p:nvPicPr>
          <p:cNvPr id="4" name="Picture 3" descr="A diagram has 4 linked parts with notes. 1, public internet. 2, P G W. Notes, packet of data network Gateway P G W. 3, S G W. Notes, serving gateway S G W. 4, 3 towers, data. The 3 towers are linked to MM E and H S S, control. M M E, mobility management entity. H S S, home subscriber server, like H L R + V L R. Below the diagram, there are 2 sections that correspond to items in the diagram as follows. 1, radio access network, universal terrestrial radio access network, U T R A N. Diagrams, towers. Section 2, evolved packet core, E P C. Diagram 1, M M E, H S S. Diagram 2, radio network controller, M S C, S G S 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402" y="3383447"/>
            <a:ext cx="7201195" cy="2975493"/>
          </a:xfrm>
          <a:prstGeom prst="rect">
            <a:avLst/>
          </a:prstGeom>
        </p:spPr>
      </p:pic>
    </p:spTree>
    <p:extLst>
      <p:ext uri="{BB962C8B-B14F-4D97-AF65-F5344CB8AC3E}">
        <p14:creationId xmlns:p14="http://schemas.microsoft.com/office/powerpoint/2010/main" val="9580858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Times New Roman" panose="02020603050405020304" pitchFamily="18" charset="0"/>
                <a:ea typeface="ＭＳ Ｐゴシック" charset="0"/>
                <a:cs typeface="Times New Roman" panose="02020603050405020304" pitchFamily="18" charset="0"/>
              </a:rPr>
              <a:t>Functional Split of Major L</a:t>
            </a:r>
            <a:r>
              <a:rPr lang="en-US" sz="100" dirty="0">
                <a:solidFill>
                  <a:schemeClr val="tx2"/>
                </a:solidFill>
                <a:latin typeface="Times New Roman" panose="02020603050405020304" pitchFamily="18" charset="0"/>
                <a:ea typeface="ＭＳ Ｐゴシック" charset="0"/>
                <a:cs typeface="Times New Roman" panose="02020603050405020304" pitchFamily="18" charset="0"/>
              </a:rPr>
              <a:t> </a:t>
            </a:r>
            <a:r>
              <a:rPr lang="en-US" dirty="0">
                <a:solidFill>
                  <a:schemeClr val="tx2"/>
                </a:solidFill>
                <a:latin typeface="Times New Roman" panose="02020603050405020304" pitchFamily="18" charset="0"/>
                <a:ea typeface="ＭＳ Ｐゴシック" charset="0"/>
                <a:cs typeface="Times New Roman" panose="02020603050405020304" pitchFamily="18" charset="0"/>
              </a:rPr>
              <a:t>T</a:t>
            </a:r>
            <a:r>
              <a:rPr lang="en-US" sz="100" dirty="0">
                <a:solidFill>
                  <a:schemeClr val="tx2"/>
                </a:solidFill>
                <a:latin typeface="Times New Roman" panose="02020603050405020304" pitchFamily="18" charset="0"/>
                <a:ea typeface="ＭＳ Ｐゴシック" charset="0"/>
                <a:cs typeface="Times New Roman" panose="02020603050405020304" pitchFamily="18" charset="0"/>
              </a:rPr>
              <a:t> </a:t>
            </a:r>
            <a:r>
              <a:rPr lang="en-US" dirty="0">
                <a:solidFill>
                  <a:schemeClr val="tx2"/>
                </a:solidFill>
                <a:latin typeface="Times New Roman" panose="02020603050405020304" pitchFamily="18" charset="0"/>
                <a:ea typeface="ＭＳ Ｐゴシック" charset="0"/>
                <a:cs typeface="Times New Roman" panose="02020603050405020304" pitchFamily="18" charset="0"/>
              </a:rPr>
              <a:t>E Components</a:t>
            </a:r>
            <a:endParaRPr lang="en-US" dirty="0">
              <a:solidFill>
                <a:schemeClr val="tx2"/>
              </a:solidFill>
              <a:latin typeface="Times New Roman" panose="02020603050405020304" pitchFamily="18" charset="0"/>
              <a:cs typeface="Times New Roman" panose="02020603050405020304" pitchFamily="18" charset="0"/>
            </a:endParaRPr>
          </a:p>
        </p:txBody>
      </p:sp>
      <p:pic>
        <p:nvPicPr>
          <p:cNvPr id="4" name="Picture 3" descr="A diagram has 2 connected sections through line S 1. Section 1, E UTRAN. A column, e Node B, has 9 stacked bars. At the top is a tower. From top to bottom they are as follows. 1, Inter cell R R M. 2, R B control. 3, connection mobility control. 4, radio admission control. 5, e N B measurement configuration and provision. 6, dynamic resource allocation, scheduler. 7, R R C, this bar is half the length as the others. 8, P D C P. 9, R L C. 10, M A C. 11, P H Y. Section 2, E P C. There are 3 columns. The first 2 columns are stacked atop each other. Column 1, M M E. Handles Idle and active U E transitions pages U E, sets up e Node B P G W tunnel, a k a bearer. There are 3 bars. At the top is a house. 1, N A S security. 2, idle state mobility handling. 3, E P S Bearer control. Column 2, S G W. Holds idle U E info Q o S enforcement. There is 1 bar. At the top is a house and router. 1, mobile anchoring. Column 3, P G W. There are 2 columns. At the top is a house and router. Below is the internet. 1, U E I P address allocation. 2, packet filte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6293" y="1736725"/>
            <a:ext cx="6871414" cy="4529355"/>
          </a:xfrm>
          <a:prstGeom prst="rect">
            <a:avLst/>
          </a:prstGeom>
        </p:spPr>
      </p:pic>
    </p:spTree>
    <p:extLst>
      <p:ext uri="{BB962C8B-B14F-4D97-AF65-F5344CB8AC3E}">
        <p14:creationId xmlns:p14="http://schemas.microsoft.com/office/powerpoint/2010/main" val="3162721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b"/>
          <a:lstStyle/>
          <a:p>
            <a:r>
              <a:rPr lang="en-US" dirty="0">
                <a:solidFill>
                  <a:schemeClr val="tx2"/>
                </a:solidFill>
                <a:latin typeface="Times New Roman" panose="02020603050405020304" pitchFamily="18" charset="0"/>
                <a:ea typeface="ＭＳ Ｐゴシック" charset="0"/>
                <a:cs typeface="Times New Roman" panose="02020603050405020304" pitchFamily="18" charset="0"/>
              </a:rPr>
              <a:t>Radio+Tunneling: U</a:t>
            </a:r>
            <a:r>
              <a:rPr lang="en-US" sz="100" dirty="0">
                <a:solidFill>
                  <a:schemeClr val="tx2"/>
                </a:solidFill>
                <a:latin typeface="Times New Roman" panose="02020603050405020304" pitchFamily="18" charset="0"/>
                <a:ea typeface="ＭＳ Ｐゴシック" charset="0"/>
                <a:cs typeface="Times New Roman" panose="02020603050405020304" pitchFamily="18" charset="0"/>
              </a:rPr>
              <a:t> </a:t>
            </a:r>
            <a:r>
              <a:rPr lang="en-US" dirty="0">
                <a:solidFill>
                  <a:schemeClr val="tx2"/>
                </a:solidFill>
                <a:latin typeface="Times New Roman" panose="02020603050405020304" pitchFamily="18" charset="0"/>
                <a:ea typeface="ＭＳ Ｐゴシック" charset="0"/>
                <a:cs typeface="Times New Roman" panose="02020603050405020304" pitchFamily="18" charset="0"/>
              </a:rPr>
              <a:t>E – eNodeB – P</a:t>
            </a:r>
            <a:r>
              <a:rPr lang="en-US" sz="100" dirty="0">
                <a:solidFill>
                  <a:schemeClr val="tx2"/>
                </a:solidFill>
                <a:latin typeface="Times New Roman" panose="02020603050405020304" pitchFamily="18" charset="0"/>
                <a:ea typeface="ＭＳ Ｐゴシック" charset="0"/>
                <a:cs typeface="Times New Roman" panose="02020603050405020304" pitchFamily="18" charset="0"/>
              </a:rPr>
              <a:t> </a:t>
            </a:r>
            <a:r>
              <a:rPr lang="en-US" dirty="0">
                <a:solidFill>
                  <a:schemeClr val="tx2"/>
                </a:solidFill>
                <a:latin typeface="Times New Roman" panose="02020603050405020304" pitchFamily="18" charset="0"/>
                <a:ea typeface="ＭＳ Ｐゴシック" charset="0"/>
                <a:cs typeface="Times New Roman" panose="02020603050405020304" pitchFamily="18" charset="0"/>
              </a:rPr>
              <a:t>G</a:t>
            </a:r>
            <a:r>
              <a:rPr lang="en-US" sz="100" dirty="0">
                <a:solidFill>
                  <a:schemeClr val="tx2"/>
                </a:solidFill>
                <a:latin typeface="Times New Roman" panose="02020603050405020304" pitchFamily="18" charset="0"/>
                <a:ea typeface="ＭＳ Ｐゴシック" charset="0"/>
                <a:cs typeface="Times New Roman" panose="02020603050405020304" pitchFamily="18" charset="0"/>
              </a:rPr>
              <a:t> </a:t>
            </a:r>
            <a:r>
              <a:rPr lang="en-US" dirty="0">
                <a:solidFill>
                  <a:schemeClr val="tx2"/>
                </a:solidFill>
                <a:latin typeface="Times New Roman" panose="02020603050405020304" pitchFamily="18" charset="0"/>
                <a:ea typeface="ＭＳ Ｐゴシック" charset="0"/>
                <a:cs typeface="Times New Roman" panose="02020603050405020304" pitchFamily="18" charset="0"/>
              </a:rPr>
              <a:t>W</a:t>
            </a:r>
            <a:endParaRPr lang="en-US" dirty="0"/>
          </a:p>
        </p:txBody>
      </p:sp>
      <p:pic>
        <p:nvPicPr>
          <p:cNvPr id="6" name="Picture 5" descr="A table has 4 main sections. U E, e Node B, S G W, P G W. Each section has columns of labeled parts. Some parts have notes. Across sections, there are 3 groups of parts. Section 1, U E. There is 1 column of 6 parts. 1, Application. 2, I P. 3, P D C P. 4, R L C. 5, M A C. 6, L 1. Section 2, e Node B. A line separating the sections is L T E U u. There are 2 columns of 4 parts each. Above the columns is part, relay. Column 1. 1, P D C P. 2, R L C. 3, M A C. 4, L 1. This column and parts 2 through 6 of section 1 make up group, link layer radio net. Column 2. 1, G T P U. Notes, I P packet from U E encapsulated in G P R S Tunneling Protocol, G T P, message at E node B. 2, U D P or I P. Notes, G T P message encapsulated in U D P, then encapsulated in I P, large I P packet addressed to S G W. 3, L 2. L 1. Section 3, S G GW. The line separating sections 2 and 3 is S 1 U. There are 2 identical columns. Above them is part, relay. 1, G T A U. 2, U D P or I P. 3, L 2, 4, L 1. Column 1 and the parts of column 2 section 2, make up a tunnel. There is a pipe at the top. Section 4, P G W. The line separating sections 3 and 4 is 55 forward slash 58. There is 1 column of 5 parts. 1, I P. 2, G T P U. 3, U D P or I P. 4, L 2. 5, L 1. Parts 2 through 5 and column 2 of section 3 make another tunnel. A vertical line after part 4 is 5 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485" y="1675765"/>
            <a:ext cx="6971030" cy="4470400"/>
          </a:xfrm>
          <a:prstGeom prst="rect">
            <a:avLst/>
          </a:prstGeom>
        </p:spPr>
      </p:pic>
    </p:spTree>
    <p:extLst>
      <p:ext uri="{BB962C8B-B14F-4D97-AF65-F5344CB8AC3E}">
        <p14:creationId xmlns:p14="http://schemas.microsoft.com/office/powerpoint/2010/main" val="35314000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Times New Roman" panose="02020603050405020304" pitchFamily="18" charset="0"/>
                <a:ea typeface="ＭＳ Ｐゴシック" charset="0"/>
                <a:cs typeface="Times New Roman" panose="02020603050405020304" pitchFamily="18" charset="0"/>
              </a:rPr>
              <a:t>Quality of Service in L</a:t>
            </a:r>
            <a:r>
              <a:rPr lang="en-US" sz="100" dirty="0">
                <a:solidFill>
                  <a:schemeClr val="tx2"/>
                </a:solidFill>
                <a:latin typeface="Times New Roman" panose="02020603050405020304" pitchFamily="18" charset="0"/>
                <a:ea typeface="ＭＳ Ｐゴシック" charset="0"/>
                <a:cs typeface="Times New Roman" panose="02020603050405020304" pitchFamily="18" charset="0"/>
              </a:rPr>
              <a:t> </a:t>
            </a:r>
            <a:r>
              <a:rPr lang="en-US" dirty="0">
                <a:solidFill>
                  <a:schemeClr val="tx2"/>
                </a:solidFill>
                <a:latin typeface="Times New Roman" panose="02020603050405020304" pitchFamily="18" charset="0"/>
                <a:ea typeface="ＭＳ Ｐゴシック" charset="0"/>
                <a:cs typeface="Times New Roman" panose="02020603050405020304" pitchFamily="18" charset="0"/>
              </a:rPr>
              <a:t>T</a:t>
            </a:r>
            <a:r>
              <a:rPr lang="en-US" sz="100" dirty="0">
                <a:solidFill>
                  <a:schemeClr val="tx2"/>
                </a:solidFill>
                <a:latin typeface="Times New Roman" panose="02020603050405020304" pitchFamily="18" charset="0"/>
                <a:ea typeface="ＭＳ Ｐゴシック" charset="0"/>
                <a:cs typeface="Times New Roman" panose="02020603050405020304" pitchFamily="18" charset="0"/>
              </a:rPr>
              <a:t> </a:t>
            </a:r>
            <a:r>
              <a:rPr lang="en-US" dirty="0" smtClean="0">
                <a:solidFill>
                  <a:schemeClr val="tx2"/>
                </a:solidFill>
                <a:latin typeface="Times New Roman" panose="02020603050405020304" pitchFamily="18" charset="0"/>
                <a:ea typeface="ＭＳ Ｐゴシック" charset="0"/>
                <a:cs typeface="Times New Roman" panose="02020603050405020304" pitchFamily="18" charset="0"/>
              </a:rPr>
              <a:t>E</a:t>
            </a:r>
            <a:endParaRPr lang="en-US" b="0"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396117"/>
            <a:ext cx="8229600" cy="787399"/>
          </a:xfrm>
        </p:spPr>
        <p:txBody>
          <a:bodyPr/>
          <a:lstStyle/>
          <a:p>
            <a:r>
              <a:rPr lang="en-US" sz="1800" dirty="0" smtClean="0">
                <a:latin typeface="+mn-lt"/>
              </a:rPr>
              <a:t>Q</a:t>
            </a:r>
            <a:r>
              <a:rPr lang="en-US" sz="100" dirty="0" smtClean="0">
                <a:latin typeface="+mn-lt"/>
              </a:rPr>
              <a:t> </a:t>
            </a:r>
            <a:r>
              <a:rPr lang="en-US" sz="1800" dirty="0" smtClean="0">
                <a:latin typeface="+mn-lt"/>
              </a:rPr>
              <a:t>o</a:t>
            </a:r>
            <a:r>
              <a:rPr lang="en-US" sz="100" dirty="0" smtClean="0">
                <a:latin typeface="+mn-lt"/>
              </a:rPr>
              <a:t> </a:t>
            </a:r>
            <a:r>
              <a:rPr lang="en-US" sz="1800" dirty="0" smtClean="0">
                <a:latin typeface="+mn-lt"/>
              </a:rPr>
              <a:t>S </a:t>
            </a:r>
            <a:r>
              <a:rPr lang="en-US" sz="1800" dirty="0">
                <a:latin typeface="+mn-lt"/>
              </a:rPr>
              <a:t>from eNodeB to </a:t>
            </a:r>
            <a:r>
              <a:rPr lang="en-US" sz="1800" dirty="0" smtClean="0">
                <a:latin typeface="+mn-lt"/>
              </a:rPr>
              <a:t>S</a:t>
            </a:r>
            <a:r>
              <a:rPr lang="en-US" sz="100" dirty="0" smtClean="0">
                <a:latin typeface="+mn-lt"/>
              </a:rPr>
              <a:t> </a:t>
            </a:r>
            <a:r>
              <a:rPr lang="en-US" sz="1800" dirty="0" smtClean="0">
                <a:latin typeface="+mn-lt"/>
              </a:rPr>
              <a:t>G</a:t>
            </a:r>
            <a:r>
              <a:rPr lang="en-US" sz="100" dirty="0" smtClean="0">
                <a:latin typeface="+mn-lt"/>
              </a:rPr>
              <a:t> </a:t>
            </a:r>
            <a:r>
              <a:rPr lang="en-US" sz="1800" dirty="0" smtClean="0">
                <a:latin typeface="+mn-lt"/>
              </a:rPr>
              <a:t>W</a:t>
            </a:r>
            <a:r>
              <a:rPr lang="en-US" sz="1800" dirty="0">
                <a:latin typeface="+mn-lt"/>
              </a:rPr>
              <a:t>: min and max guaranteed bit rate</a:t>
            </a:r>
          </a:p>
          <a:p>
            <a:r>
              <a:rPr lang="en-US" sz="1800" dirty="0" smtClean="0">
                <a:latin typeface="+mn-lt"/>
              </a:rPr>
              <a:t>Q</a:t>
            </a:r>
            <a:r>
              <a:rPr lang="en-US" sz="100" dirty="0" smtClean="0">
                <a:latin typeface="+mn-lt"/>
              </a:rPr>
              <a:t> </a:t>
            </a:r>
            <a:r>
              <a:rPr lang="en-US" sz="1800" dirty="0" smtClean="0">
                <a:latin typeface="+mn-lt"/>
              </a:rPr>
              <a:t>o</a:t>
            </a:r>
            <a:r>
              <a:rPr lang="en-US" sz="100" dirty="0" smtClean="0">
                <a:latin typeface="+mn-lt"/>
              </a:rPr>
              <a:t> </a:t>
            </a:r>
            <a:r>
              <a:rPr lang="en-US" sz="1800" dirty="0" smtClean="0">
                <a:latin typeface="+mn-lt"/>
              </a:rPr>
              <a:t>S </a:t>
            </a:r>
            <a:r>
              <a:rPr lang="en-US" sz="1800" dirty="0">
                <a:latin typeface="+mn-lt"/>
              </a:rPr>
              <a:t>in radio access network: one of 12 </a:t>
            </a:r>
            <a:r>
              <a:rPr lang="en-US" sz="1800" dirty="0" smtClean="0">
                <a:latin typeface="+mn-lt"/>
              </a:rPr>
              <a:t>Q</a:t>
            </a:r>
            <a:r>
              <a:rPr lang="en-US" sz="100" dirty="0" smtClean="0">
                <a:latin typeface="+mn-lt"/>
              </a:rPr>
              <a:t> </a:t>
            </a:r>
            <a:r>
              <a:rPr lang="en-US" sz="1800" dirty="0" smtClean="0">
                <a:latin typeface="+mn-lt"/>
              </a:rPr>
              <a:t>C</a:t>
            </a:r>
            <a:r>
              <a:rPr lang="en-US" sz="100" dirty="0" smtClean="0">
                <a:latin typeface="+mn-lt"/>
              </a:rPr>
              <a:t> </a:t>
            </a:r>
            <a:r>
              <a:rPr lang="en-US" sz="1800" dirty="0" smtClean="0">
                <a:latin typeface="+mn-lt"/>
              </a:rPr>
              <a:t>I values</a:t>
            </a:r>
            <a:endParaRPr lang="en-US" sz="1800" dirty="0">
              <a:latin typeface="+mn-lt"/>
            </a:endParaRPr>
          </a:p>
        </p:txBody>
      </p:sp>
      <p:graphicFrame>
        <p:nvGraphicFramePr>
          <p:cNvPr id="5" name="Table 4"/>
          <p:cNvGraphicFramePr>
            <a:graphicFrameLocks noGrp="1"/>
          </p:cNvGraphicFramePr>
          <p:nvPr>
            <p:extLst>
              <p:ext uri="{D42A27DB-BD31-4B8C-83A1-F6EECF244321}">
                <p14:modId xmlns:p14="http://schemas.microsoft.com/office/powerpoint/2010/main" val="2428420717"/>
              </p:ext>
            </p:extLst>
          </p:nvPr>
        </p:nvGraphicFramePr>
        <p:xfrm>
          <a:off x="365760" y="2405947"/>
          <a:ext cx="8463281" cy="3899760"/>
        </p:xfrm>
        <a:graphic>
          <a:graphicData uri="http://schemas.openxmlformats.org/drawingml/2006/table">
            <a:tbl>
              <a:tblPr firstRow="1" bandRow="1">
                <a:tableStyleId>{5940675A-B579-460E-94D1-54222C63F5DA}</a:tableStyleId>
              </a:tblPr>
              <a:tblGrid>
                <a:gridCol w="508000">
                  <a:extLst>
                    <a:ext uri="{9D8B030D-6E8A-4147-A177-3AD203B41FA5}">
                      <a16:colId xmlns:a16="http://schemas.microsoft.com/office/drawing/2014/main" val="3213077095"/>
                    </a:ext>
                  </a:extLst>
                </a:gridCol>
                <a:gridCol w="1396752">
                  <a:extLst>
                    <a:ext uri="{9D8B030D-6E8A-4147-A177-3AD203B41FA5}">
                      <a16:colId xmlns:a16="http://schemas.microsoft.com/office/drawing/2014/main" val="2146182890"/>
                    </a:ext>
                  </a:extLst>
                </a:gridCol>
                <a:gridCol w="1169963">
                  <a:extLst>
                    <a:ext uri="{9D8B030D-6E8A-4147-A177-3AD203B41FA5}">
                      <a16:colId xmlns:a16="http://schemas.microsoft.com/office/drawing/2014/main" val="423558440"/>
                    </a:ext>
                  </a:extLst>
                </a:gridCol>
                <a:gridCol w="1104030">
                  <a:extLst>
                    <a:ext uri="{9D8B030D-6E8A-4147-A177-3AD203B41FA5}">
                      <a16:colId xmlns:a16="http://schemas.microsoft.com/office/drawing/2014/main" val="2952796040"/>
                    </a:ext>
                  </a:extLst>
                </a:gridCol>
                <a:gridCol w="1523391">
                  <a:extLst>
                    <a:ext uri="{9D8B030D-6E8A-4147-A177-3AD203B41FA5}">
                      <a16:colId xmlns:a16="http://schemas.microsoft.com/office/drawing/2014/main" val="2219339256"/>
                    </a:ext>
                  </a:extLst>
                </a:gridCol>
                <a:gridCol w="2761145">
                  <a:extLst>
                    <a:ext uri="{9D8B030D-6E8A-4147-A177-3AD203B41FA5}">
                      <a16:colId xmlns:a16="http://schemas.microsoft.com/office/drawing/2014/main" val="3406118235"/>
                    </a:ext>
                  </a:extLst>
                </a:gridCol>
              </a:tblGrid>
              <a:tr h="646587">
                <a:tc>
                  <a:txBody>
                    <a:bodyPr/>
                    <a:lstStyle/>
                    <a:p>
                      <a:r>
                        <a:rPr lang="en-US" sz="1200" b="1" dirty="0" smtClean="0"/>
                        <a:t>Q</a:t>
                      </a:r>
                      <a:r>
                        <a:rPr lang="en-US" sz="100" b="1" dirty="0" smtClean="0"/>
                        <a:t> </a:t>
                      </a:r>
                      <a:r>
                        <a:rPr lang="en-US" sz="1200" b="1" dirty="0" smtClean="0"/>
                        <a:t>C</a:t>
                      </a:r>
                      <a:r>
                        <a:rPr lang="en-US" sz="100" b="1" dirty="0" smtClean="0"/>
                        <a:t> </a:t>
                      </a:r>
                      <a:r>
                        <a:rPr lang="en-US" sz="1200" b="1" dirty="0" smtClean="0"/>
                        <a:t>I</a:t>
                      </a:r>
                      <a:endParaRPr lang="en-US" sz="1200" b="1"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b="1" dirty="0" smtClean="0"/>
                        <a:t>Resource</a:t>
                      </a:r>
                      <a:r>
                        <a:rPr lang="en-US" sz="1200" b="1" baseline="0" dirty="0" smtClean="0"/>
                        <a:t> type</a:t>
                      </a:r>
                      <a:endParaRPr lang="en-US" sz="1200" b="1"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b="1" dirty="0" smtClean="0"/>
                        <a:t>Priority</a:t>
                      </a:r>
                      <a:endParaRPr lang="en-US" sz="1200" b="1"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b="1" dirty="0" smtClean="0"/>
                        <a:t>Packet</a:t>
                      </a:r>
                      <a:r>
                        <a:rPr lang="en-US" sz="1200" b="1" baseline="0" dirty="0" smtClean="0"/>
                        <a:t> </a:t>
                      </a:r>
                      <a:r>
                        <a:rPr lang="en-US" sz="1200" b="1" dirty="0" smtClean="0"/>
                        <a:t>delay</a:t>
                      </a:r>
                    </a:p>
                    <a:p>
                      <a:r>
                        <a:rPr lang="en-US" sz="1200" b="1" dirty="0" smtClean="0"/>
                        <a:t>Budget</a:t>
                      </a:r>
                      <a:r>
                        <a:rPr lang="en-US" sz="1200" b="1" baseline="0" dirty="0" smtClean="0"/>
                        <a:t> (ms)</a:t>
                      </a:r>
                      <a:endParaRPr lang="en-US" sz="1200" b="1"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b="1" dirty="0" smtClean="0"/>
                        <a:t>Packet error loss rate</a:t>
                      </a:r>
                      <a:endParaRPr lang="en-US" sz="1200" b="1"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b="1" dirty="0" smtClean="0"/>
                        <a:t>Example services</a:t>
                      </a:r>
                      <a:endParaRPr lang="en-US" sz="1200" b="1"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0305296"/>
                  </a:ext>
                </a:extLst>
              </a:tr>
              <a:tr h="240187">
                <a:tc>
                  <a:txBody>
                    <a:bodyPr/>
                    <a:lstStyle/>
                    <a:p>
                      <a:r>
                        <a:rPr lang="en-US" sz="1200" dirty="0" smtClean="0"/>
                        <a:t>1</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G</a:t>
                      </a:r>
                      <a:r>
                        <a:rPr lang="en-US" sz="100" dirty="0" smtClean="0"/>
                        <a:t> </a:t>
                      </a:r>
                      <a:r>
                        <a:rPr lang="en-US" sz="1200" dirty="0" smtClean="0"/>
                        <a:t>B</a:t>
                      </a:r>
                      <a:r>
                        <a:rPr lang="en-US" sz="100" dirty="0" smtClean="0"/>
                        <a:t> </a:t>
                      </a:r>
                      <a:r>
                        <a:rPr lang="en-US" sz="1200" dirty="0" smtClean="0"/>
                        <a:t>R</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2</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100</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400" dirty="0" smtClean="0">
                          <a:solidFill>
                            <a:schemeClr val="bg1"/>
                          </a:solidFill>
                          <a:latin typeface="+mn-lt"/>
                        </a:rPr>
                        <a:t>10 to the negative second power </a:t>
                      </a:r>
                      <a:endParaRPr lang="en-US" sz="400" dirty="0">
                        <a:solidFill>
                          <a:schemeClr val="bg1"/>
                        </a:solidFill>
                        <a:latin typeface="+mn-lt"/>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Conversational voice</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53289843"/>
                  </a:ext>
                </a:extLst>
              </a:tr>
              <a:tr h="273964">
                <a:tc>
                  <a:txBody>
                    <a:bodyPr/>
                    <a:lstStyle/>
                    <a:p>
                      <a:r>
                        <a:rPr lang="en-US" sz="1200" dirty="0" smtClean="0"/>
                        <a:t>2</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G</a:t>
                      </a:r>
                      <a:r>
                        <a:rPr lang="en-US" sz="100" dirty="0" smtClean="0"/>
                        <a:t> </a:t>
                      </a:r>
                      <a:r>
                        <a:rPr lang="en-US" sz="1200" dirty="0" smtClean="0"/>
                        <a:t>B</a:t>
                      </a:r>
                      <a:r>
                        <a:rPr lang="en-US" sz="100" dirty="0" smtClean="0"/>
                        <a:t> </a:t>
                      </a:r>
                      <a:r>
                        <a:rPr lang="en-US" sz="1200" dirty="0" smtClean="0"/>
                        <a:t>R</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4</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150</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400" dirty="0" smtClean="0">
                          <a:solidFill>
                            <a:schemeClr val="bg1"/>
                          </a:solidFill>
                        </a:rPr>
                        <a:t>10 to the negative third power</a:t>
                      </a:r>
                      <a:r>
                        <a:rPr lang="en-US" sz="400" dirty="0" smtClean="0"/>
                        <a:t> </a:t>
                      </a:r>
                      <a:endParaRPr lang="en-US" sz="4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Conversational video</a:t>
                      </a:r>
                      <a:r>
                        <a:rPr lang="en-US" sz="1200" baseline="0" dirty="0" smtClean="0"/>
                        <a:t> (live streaming)</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99641718"/>
                  </a:ext>
                </a:extLst>
              </a:tr>
              <a:tr h="423067">
                <a:tc>
                  <a:txBody>
                    <a:bodyPr/>
                    <a:lstStyle/>
                    <a:p>
                      <a:r>
                        <a:rPr lang="en-US" sz="1200" dirty="0" smtClean="0"/>
                        <a:t>3</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G</a:t>
                      </a:r>
                      <a:r>
                        <a:rPr lang="en-US" sz="100" dirty="0" smtClean="0"/>
                        <a:t> </a:t>
                      </a:r>
                      <a:r>
                        <a:rPr lang="en-US" sz="1200" dirty="0" smtClean="0"/>
                        <a:t>B</a:t>
                      </a:r>
                      <a:r>
                        <a:rPr lang="en-US" sz="100" dirty="0" smtClean="0"/>
                        <a:t> </a:t>
                      </a:r>
                      <a:r>
                        <a:rPr lang="en-US" sz="1200" dirty="0" smtClean="0"/>
                        <a:t>R</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5</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300</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400" dirty="0" smtClean="0">
                          <a:solidFill>
                            <a:schemeClr val="bg1"/>
                          </a:solidFill>
                        </a:rPr>
                        <a:t>10 to the negative six power </a:t>
                      </a:r>
                      <a:endParaRPr lang="en-US" sz="400" dirty="0">
                        <a:solidFill>
                          <a:schemeClr val="bg1"/>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Non-conversational video (buffer streaming)</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0337891"/>
                  </a:ext>
                </a:extLst>
              </a:tr>
              <a:tr h="279946">
                <a:tc>
                  <a:txBody>
                    <a:bodyPr/>
                    <a:lstStyle/>
                    <a:p>
                      <a:r>
                        <a:rPr lang="en-US" sz="1200" dirty="0" smtClean="0"/>
                        <a:t>4</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G</a:t>
                      </a:r>
                      <a:r>
                        <a:rPr lang="en-US" sz="100" dirty="0" smtClean="0"/>
                        <a:t> </a:t>
                      </a:r>
                      <a:r>
                        <a:rPr lang="en-US" sz="1200" dirty="0" smtClean="0"/>
                        <a:t>B</a:t>
                      </a:r>
                      <a:r>
                        <a:rPr lang="en-US" sz="100" dirty="0" smtClean="0"/>
                        <a:t> </a:t>
                      </a:r>
                      <a:r>
                        <a:rPr lang="en-US" sz="1200" dirty="0" smtClean="0"/>
                        <a:t>R</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3</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50</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400" dirty="0" smtClean="0">
                          <a:solidFill>
                            <a:schemeClr val="bg1"/>
                          </a:solidFill>
                        </a:rPr>
                        <a:t>10 to the negative third power</a:t>
                      </a:r>
                      <a:r>
                        <a:rPr lang="en-US" sz="1200" dirty="0" smtClean="0"/>
                        <a:t> </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Real-time gaming</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21824456"/>
                  </a:ext>
                </a:extLst>
              </a:tr>
              <a:tr h="273964">
                <a:tc>
                  <a:txBody>
                    <a:bodyPr/>
                    <a:lstStyle/>
                    <a:p>
                      <a:r>
                        <a:rPr lang="en-US" sz="1200" dirty="0" smtClean="0"/>
                        <a:t>5</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Non-G</a:t>
                      </a:r>
                      <a:r>
                        <a:rPr lang="en-US" sz="100" dirty="0" smtClean="0"/>
                        <a:t> </a:t>
                      </a:r>
                      <a:r>
                        <a:rPr lang="en-US" sz="1200" dirty="0" smtClean="0"/>
                        <a:t>B</a:t>
                      </a:r>
                      <a:r>
                        <a:rPr lang="en-US" sz="100" dirty="0" smtClean="0"/>
                        <a:t> </a:t>
                      </a:r>
                      <a:r>
                        <a:rPr lang="en-US" sz="1200" dirty="0" smtClean="0"/>
                        <a:t>R</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1</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100</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400" dirty="0" smtClean="0">
                          <a:solidFill>
                            <a:schemeClr val="bg1"/>
                          </a:solidFill>
                        </a:rPr>
                        <a:t>10 to the negative six power</a:t>
                      </a:r>
                      <a:r>
                        <a:rPr lang="en-US" sz="1200" dirty="0" smtClean="0"/>
                        <a:t> </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I</a:t>
                      </a:r>
                      <a:r>
                        <a:rPr lang="en-US" sz="100" dirty="0" smtClean="0"/>
                        <a:t> </a:t>
                      </a:r>
                      <a:r>
                        <a:rPr lang="en-US" sz="1200" dirty="0" smtClean="0"/>
                        <a:t>M</a:t>
                      </a:r>
                      <a:r>
                        <a:rPr lang="en-US" sz="100" dirty="0" smtClean="0"/>
                        <a:t> </a:t>
                      </a:r>
                      <a:r>
                        <a:rPr lang="en-US" sz="1200" dirty="0" smtClean="0"/>
                        <a:t>S</a:t>
                      </a:r>
                      <a:r>
                        <a:rPr lang="en-US" sz="1200" baseline="0" dirty="0" smtClean="0"/>
                        <a:t> signaling</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62330722"/>
                  </a:ext>
                </a:extLst>
              </a:tr>
              <a:tr h="441873">
                <a:tc>
                  <a:txBody>
                    <a:bodyPr/>
                    <a:lstStyle/>
                    <a:p>
                      <a:r>
                        <a:rPr lang="en-US" sz="1200" dirty="0" smtClean="0"/>
                        <a:t>6</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Non-G</a:t>
                      </a:r>
                      <a:r>
                        <a:rPr lang="en-US" sz="100" dirty="0" smtClean="0"/>
                        <a:t> </a:t>
                      </a:r>
                      <a:r>
                        <a:rPr lang="en-US" sz="1200" dirty="0" smtClean="0"/>
                        <a:t>B</a:t>
                      </a:r>
                      <a:r>
                        <a:rPr lang="en-US" sz="100" dirty="0" smtClean="0"/>
                        <a:t> </a:t>
                      </a:r>
                      <a:r>
                        <a:rPr lang="en-US" sz="1200" dirty="0" smtClean="0"/>
                        <a:t>R</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7</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100</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Voice</a:t>
                      </a:r>
                      <a:r>
                        <a:rPr lang="en-US" sz="1200" baseline="0" dirty="0" smtClean="0"/>
                        <a:t> ,video (live streaming),interactive gaming</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8207365"/>
                  </a:ext>
                </a:extLst>
              </a:tr>
              <a:tr h="310128">
                <a:tc>
                  <a:txBody>
                    <a:bodyPr/>
                    <a:lstStyle/>
                    <a:p>
                      <a:r>
                        <a:rPr lang="en-US" sz="1200" dirty="0" smtClean="0"/>
                        <a:t>7</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Non-G</a:t>
                      </a:r>
                      <a:r>
                        <a:rPr lang="en-US" sz="100" dirty="0" smtClean="0"/>
                        <a:t> </a:t>
                      </a:r>
                      <a:r>
                        <a:rPr lang="en-US" sz="1200" dirty="0" smtClean="0"/>
                        <a:t>B</a:t>
                      </a:r>
                      <a:r>
                        <a:rPr lang="en-US" sz="100" dirty="0" smtClean="0"/>
                        <a:t> </a:t>
                      </a:r>
                      <a:r>
                        <a:rPr lang="en-US" sz="1200" dirty="0" smtClean="0"/>
                        <a:t>R</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6</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300</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400" dirty="0" smtClean="0">
                          <a:solidFill>
                            <a:schemeClr val="bg1"/>
                          </a:solidFill>
                        </a:rPr>
                        <a:t>10 to the negative six power</a:t>
                      </a:r>
                      <a:endParaRPr lang="en-US" sz="400" dirty="0">
                        <a:solidFill>
                          <a:schemeClr val="bg1"/>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Video (buffer streaming)</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37761351"/>
                  </a:ext>
                </a:extLst>
              </a:tr>
              <a:tr h="618622">
                <a:tc>
                  <a:txBody>
                    <a:bodyPr/>
                    <a:lstStyle/>
                    <a:p>
                      <a:r>
                        <a:rPr lang="en-US" sz="1200" dirty="0" smtClean="0"/>
                        <a:t>8</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Non-G</a:t>
                      </a:r>
                      <a:r>
                        <a:rPr lang="en-US" sz="100" dirty="0" smtClean="0"/>
                        <a:t> </a:t>
                      </a:r>
                      <a:r>
                        <a:rPr lang="en-US" sz="1200" dirty="0" smtClean="0"/>
                        <a:t>B</a:t>
                      </a:r>
                      <a:r>
                        <a:rPr lang="en-US" sz="100" dirty="0" smtClean="0"/>
                        <a:t> </a:t>
                      </a:r>
                      <a:r>
                        <a:rPr lang="en-US" sz="1200" dirty="0" smtClean="0"/>
                        <a:t>R</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8</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300</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400" dirty="0" smtClean="0">
                          <a:solidFill>
                            <a:schemeClr val="bg1"/>
                          </a:solidFill>
                        </a:rPr>
                        <a:t>10 to the negative six power</a:t>
                      </a:r>
                      <a:endParaRPr lang="en-US" sz="400" dirty="0">
                        <a:solidFill>
                          <a:schemeClr val="bg1"/>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TCP-based (for example,WWW,e-mail),chat,FTP,p2p</a:t>
                      </a:r>
                      <a:r>
                        <a:rPr lang="en-US" sz="1200" baseline="0" dirty="0" smtClean="0"/>
                        <a:t> file sharing,Progressive video and others</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56269843"/>
                  </a:ext>
                </a:extLst>
              </a:tr>
              <a:tr h="285659">
                <a:tc>
                  <a:txBody>
                    <a:bodyPr/>
                    <a:lstStyle/>
                    <a:p>
                      <a:r>
                        <a:rPr lang="en-US" sz="1200" dirty="0" smtClean="0"/>
                        <a:t>9</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Non-G</a:t>
                      </a:r>
                      <a:r>
                        <a:rPr lang="en-US" sz="100" dirty="0" smtClean="0"/>
                        <a:t> </a:t>
                      </a:r>
                      <a:r>
                        <a:rPr lang="en-US" sz="1200" dirty="0" smtClean="0"/>
                        <a:t>B</a:t>
                      </a:r>
                      <a:r>
                        <a:rPr lang="en-US" sz="100" dirty="0" smtClean="0"/>
                        <a:t> </a:t>
                      </a:r>
                      <a:r>
                        <a:rPr lang="en-US" sz="1200" dirty="0" smtClean="0"/>
                        <a:t>R</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9</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300</a:t>
                      </a:r>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400" dirty="0" smtClean="0">
                          <a:solidFill>
                            <a:schemeClr val="bg1"/>
                          </a:solidFill>
                        </a:rPr>
                        <a:t>10 to the negative six power</a:t>
                      </a:r>
                      <a:endParaRPr lang="en-US" sz="400" dirty="0">
                        <a:solidFill>
                          <a:schemeClr val="bg1"/>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2265593"/>
                  </a:ext>
                </a:extLst>
              </a:tr>
            </a:tbl>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675729223"/>
              </p:ext>
            </p:extLst>
          </p:nvPr>
        </p:nvGraphicFramePr>
        <p:xfrm>
          <a:off x="5029606" y="3094206"/>
          <a:ext cx="321310" cy="223520"/>
        </p:xfrm>
        <a:graphic>
          <a:graphicData uri="http://schemas.openxmlformats.org/presentationml/2006/ole">
            <mc:AlternateContent xmlns:mc="http://schemas.openxmlformats.org/markup-compatibility/2006">
              <mc:Choice xmlns:v="urn:schemas-microsoft-com:vml" Requires="v">
                <p:oleObj spid="_x0000_s5438" name="Equation" r:id="rId3" imgW="291960" imgH="203040" progId="Equation.DSMT4">
                  <p:embed/>
                </p:oleObj>
              </mc:Choice>
              <mc:Fallback>
                <p:oleObj name="Equation" r:id="rId3" imgW="291960" imgH="203040" progId="Equation.DSMT4">
                  <p:embed/>
                  <p:pic>
                    <p:nvPicPr>
                      <p:cNvPr id="0" name=""/>
                      <p:cNvPicPr/>
                      <p:nvPr/>
                    </p:nvPicPr>
                    <p:blipFill>
                      <a:blip r:embed="rId4"/>
                      <a:stretch>
                        <a:fillRect/>
                      </a:stretch>
                    </p:blipFill>
                    <p:spPr>
                      <a:xfrm>
                        <a:off x="5029606" y="3094206"/>
                        <a:ext cx="321310" cy="22352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863225169"/>
              </p:ext>
            </p:extLst>
          </p:nvPr>
        </p:nvGraphicFramePr>
        <p:xfrm>
          <a:off x="5064531" y="3360148"/>
          <a:ext cx="292100" cy="203200"/>
        </p:xfrm>
        <a:graphic>
          <a:graphicData uri="http://schemas.openxmlformats.org/presentationml/2006/ole">
            <mc:AlternateContent xmlns:mc="http://schemas.openxmlformats.org/markup-compatibility/2006">
              <mc:Choice xmlns:v="urn:schemas-microsoft-com:vml" Requires="v">
                <p:oleObj spid="_x0000_s5439" name="Equation" r:id="rId5" imgW="291960" imgH="203040" progId="Equation.DSMT4">
                  <p:embed/>
                </p:oleObj>
              </mc:Choice>
              <mc:Fallback>
                <p:oleObj name="Equation" r:id="rId5" imgW="291960" imgH="203040" progId="Equation.DSMT4">
                  <p:embed/>
                  <p:pic>
                    <p:nvPicPr>
                      <p:cNvPr id="6" name="Object 5"/>
                      <p:cNvPicPr/>
                      <p:nvPr/>
                    </p:nvPicPr>
                    <p:blipFill>
                      <a:blip r:embed="rId6"/>
                      <a:stretch>
                        <a:fillRect/>
                      </a:stretch>
                    </p:blipFill>
                    <p:spPr>
                      <a:xfrm>
                        <a:off x="5064531" y="3360148"/>
                        <a:ext cx="292100" cy="203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597263920"/>
              </p:ext>
            </p:extLst>
          </p:nvPr>
        </p:nvGraphicFramePr>
        <p:xfrm>
          <a:off x="5029606" y="3721340"/>
          <a:ext cx="321310" cy="223520"/>
        </p:xfrm>
        <a:graphic>
          <a:graphicData uri="http://schemas.openxmlformats.org/presentationml/2006/ole">
            <mc:AlternateContent xmlns:mc="http://schemas.openxmlformats.org/markup-compatibility/2006">
              <mc:Choice xmlns:v="urn:schemas-microsoft-com:vml" Requires="v">
                <p:oleObj spid="_x0000_s5440" name="Equation" r:id="rId7" imgW="291960" imgH="203040" progId="Equation.DSMT4">
                  <p:embed/>
                </p:oleObj>
              </mc:Choice>
              <mc:Fallback>
                <p:oleObj name="Equation" r:id="rId7" imgW="291960" imgH="203040" progId="Equation.DSMT4">
                  <p:embed/>
                  <p:pic>
                    <p:nvPicPr>
                      <p:cNvPr id="7" name="Object 6"/>
                      <p:cNvPicPr/>
                      <p:nvPr/>
                    </p:nvPicPr>
                    <p:blipFill>
                      <a:blip r:embed="rId8"/>
                      <a:stretch>
                        <a:fillRect/>
                      </a:stretch>
                    </p:blipFill>
                    <p:spPr>
                      <a:xfrm>
                        <a:off x="5029606" y="3721340"/>
                        <a:ext cx="321310" cy="22352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925537078"/>
              </p:ext>
            </p:extLst>
          </p:nvPr>
        </p:nvGraphicFramePr>
        <p:xfrm>
          <a:off x="5058816" y="4078694"/>
          <a:ext cx="321310" cy="223520"/>
        </p:xfrm>
        <a:graphic>
          <a:graphicData uri="http://schemas.openxmlformats.org/presentationml/2006/ole">
            <mc:AlternateContent xmlns:mc="http://schemas.openxmlformats.org/markup-compatibility/2006">
              <mc:Choice xmlns:v="urn:schemas-microsoft-com:vml" Requires="v">
                <p:oleObj spid="_x0000_s5441" name="Equation" r:id="rId9" imgW="291960" imgH="203040" progId="Equation.DSMT4">
                  <p:embed/>
                </p:oleObj>
              </mc:Choice>
              <mc:Fallback>
                <p:oleObj name="Equation" r:id="rId9" imgW="291960" imgH="203040" progId="Equation.DSMT4">
                  <p:embed/>
                  <p:pic>
                    <p:nvPicPr>
                      <p:cNvPr id="7" name="Object 6"/>
                      <p:cNvPicPr/>
                      <p:nvPr/>
                    </p:nvPicPr>
                    <p:blipFill>
                      <a:blip r:embed="rId10"/>
                      <a:stretch>
                        <a:fillRect/>
                      </a:stretch>
                    </p:blipFill>
                    <p:spPr>
                      <a:xfrm>
                        <a:off x="5058816" y="4078694"/>
                        <a:ext cx="321310" cy="22352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74716223"/>
              </p:ext>
            </p:extLst>
          </p:nvPr>
        </p:nvGraphicFramePr>
        <p:xfrm>
          <a:off x="5068976" y="4366081"/>
          <a:ext cx="321310" cy="223520"/>
        </p:xfrm>
        <a:graphic>
          <a:graphicData uri="http://schemas.openxmlformats.org/presentationml/2006/ole">
            <mc:AlternateContent xmlns:mc="http://schemas.openxmlformats.org/markup-compatibility/2006">
              <mc:Choice xmlns:v="urn:schemas-microsoft-com:vml" Requires="v">
                <p:oleObj spid="_x0000_s5442" name="Equation" r:id="rId11" imgW="291960" imgH="203040" progId="Equation.DSMT4">
                  <p:embed/>
                </p:oleObj>
              </mc:Choice>
              <mc:Fallback>
                <p:oleObj name="Equation" r:id="rId11" imgW="291960" imgH="203040" progId="Equation.DSMT4">
                  <p:embed/>
                  <p:pic>
                    <p:nvPicPr>
                      <p:cNvPr id="8" name="Object 7"/>
                      <p:cNvPicPr/>
                      <p:nvPr/>
                    </p:nvPicPr>
                    <p:blipFill>
                      <a:blip r:embed="rId12"/>
                      <a:stretch>
                        <a:fillRect/>
                      </a:stretch>
                    </p:blipFill>
                    <p:spPr>
                      <a:xfrm>
                        <a:off x="5068976" y="4366081"/>
                        <a:ext cx="321310" cy="22352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703400289"/>
              </p:ext>
            </p:extLst>
          </p:nvPr>
        </p:nvGraphicFramePr>
        <p:xfrm>
          <a:off x="5058816" y="4725283"/>
          <a:ext cx="353441" cy="245872"/>
        </p:xfrm>
        <a:graphic>
          <a:graphicData uri="http://schemas.openxmlformats.org/presentationml/2006/ole">
            <mc:AlternateContent xmlns:mc="http://schemas.openxmlformats.org/markup-compatibility/2006">
              <mc:Choice xmlns:v="urn:schemas-microsoft-com:vml" Requires="v">
                <p:oleObj spid="_x0000_s5443" name="Equation" r:id="rId13" imgW="291960" imgH="203040" progId="Equation.DSMT4">
                  <p:embed/>
                </p:oleObj>
              </mc:Choice>
              <mc:Fallback>
                <p:oleObj name="Equation" r:id="rId13" imgW="291960" imgH="203040" progId="Equation.DSMT4">
                  <p:embed/>
                  <p:pic>
                    <p:nvPicPr>
                      <p:cNvPr id="9" name="Object 8"/>
                      <p:cNvPicPr/>
                      <p:nvPr/>
                    </p:nvPicPr>
                    <p:blipFill>
                      <a:blip r:embed="rId10"/>
                      <a:stretch>
                        <a:fillRect/>
                      </a:stretch>
                    </p:blipFill>
                    <p:spPr>
                      <a:xfrm>
                        <a:off x="5058816" y="4725283"/>
                        <a:ext cx="353441" cy="245872"/>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59964559"/>
              </p:ext>
            </p:extLst>
          </p:nvPr>
        </p:nvGraphicFramePr>
        <p:xfrm>
          <a:off x="5080787" y="5126288"/>
          <a:ext cx="321310" cy="223520"/>
        </p:xfrm>
        <a:graphic>
          <a:graphicData uri="http://schemas.openxmlformats.org/presentationml/2006/ole">
            <mc:AlternateContent xmlns:mc="http://schemas.openxmlformats.org/markup-compatibility/2006">
              <mc:Choice xmlns:v="urn:schemas-microsoft-com:vml" Requires="v">
                <p:oleObj spid="_x0000_s5444" name="Equation" r:id="rId14" imgW="291960" imgH="203040" progId="Equation.DSMT4">
                  <p:embed/>
                </p:oleObj>
              </mc:Choice>
              <mc:Fallback>
                <p:oleObj name="Equation" r:id="rId14" imgW="291960" imgH="203040" progId="Equation.DSMT4">
                  <p:embed/>
                  <p:pic>
                    <p:nvPicPr>
                      <p:cNvPr id="8" name="Object 7"/>
                      <p:cNvPicPr/>
                      <p:nvPr/>
                    </p:nvPicPr>
                    <p:blipFill>
                      <a:blip r:embed="rId15"/>
                      <a:stretch>
                        <a:fillRect/>
                      </a:stretch>
                    </p:blipFill>
                    <p:spPr>
                      <a:xfrm>
                        <a:off x="5080787" y="5126288"/>
                        <a:ext cx="321310" cy="22352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612776345"/>
              </p:ext>
            </p:extLst>
          </p:nvPr>
        </p:nvGraphicFramePr>
        <p:xfrm>
          <a:off x="5063895" y="5618361"/>
          <a:ext cx="321310" cy="223520"/>
        </p:xfrm>
        <a:graphic>
          <a:graphicData uri="http://schemas.openxmlformats.org/presentationml/2006/ole">
            <mc:AlternateContent xmlns:mc="http://schemas.openxmlformats.org/markup-compatibility/2006">
              <mc:Choice xmlns:v="urn:schemas-microsoft-com:vml" Requires="v">
                <p:oleObj spid="_x0000_s5445" name="Equation" r:id="rId16" imgW="291960" imgH="203040" progId="Equation.DSMT4">
                  <p:embed/>
                </p:oleObj>
              </mc:Choice>
              <mc:Fallback>
                <p:oleObj name="Equation" r:id="rId16" imgW="291960" imgH="203040" progId="Equation.DSMT4">
                  <p:embed/>
                  <p:pic>
                    <p:nvPicPr>
                      <p:cNvPr id="12" name="Object 11"/>
                      <p:cNvPicPr/>
                      <p:nvPr/>
                    </p:nvPicPr>
                    <p:blipFill>
                      <a:blip r:embed="rId15"/>
                      <a:stretch>
                        <a:fillRect/>
                      </a:stretch>
                    </p:blipFill>
                    <p:spPr>
                      <a:xfrm>
                        <a:off x="5063895" y="5618361"/>
                        <a:ext cx="321310" cy="22352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550254452"/>
              </p:ext>
            </p:extLst>
          </p:nvPr>
        </p:nvGraphicFramePr>
        <p:xfrm>
          <a:off x="5063895" y="6028642"/>
          <a:ext cx="348362" cy="242339"/>
        </p:xfrm>
        <a:graphic>
          <a:graphicData uri="http://schemas.openxmlformats.org/presentationml/2006/ole">
            <mc:AlternateContent xmlns:mc="http://schemas.openxmlformats.org/markup-compatibility/2006">
              <mc:Choice xmlns:v="urn:schemas-microsoft-com:vml" Requires="v">
                <p:oleObj spid="_x0000_s5446" name="Equation" r:id="rId17" imgW="291960" imgH="203040" progId="Equation.DSMT4">
                  <p:embed/>
                </p:oleObj>
              </mc:Choice>
              <mc:Fallback>
                <p:oleObj name="Equation" r:id="rId17" imgW="291960" imgH="203040" progId="Equation.DSMT4">
                  <p:embed/>
                  <p:pic>
                    <p:nvPicPr>
                      <p:cNvPr id="13" name="Object 12"/>
                      <p:cNvPicPr/>
                      <p:nvPr/>
                    </p:nvPicPr>
                    <p:blipFill>
                      <a:blip r:embed="rId15"/>
                      <a:stretch>
                        <a:fillRect/>
                      </a:stretch>
                    </p:blipFill>
                    <p:spPr>
                      <a:xfrm>
                        <a:off x="5063895" y="6028642"/>
                        <a:ext cx="348362" cy="242339"/>
                      </a:xfrm>
                      <a:prstGeom prst="rect">
                        <a:avLst/>
                      </a:prstGeom>
                    </p:spPr>
                  </p:pic>
                </p:oleObj>
              </mc:Fallback>
            </mc:AlternateContent>
          </a:graphicData>
        </a:graphic>
      </p:graphicFrame>
    </p:spTree>
    <p:extLst>
      <p:ext uri="{BB962C8B-B14F-4D97-AF65-F5344CB8AC3E}">
        <p14:creationId xmlns:p14="http://schemas.microsoft.com/office/powerpoint/2010/main" val="62223093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Learning Objectives </a:t>
            </a:r>
            <a:r>
              <a:rPr lang="en-US" sz="2000" b="0" dirty="0" smtClean="0">
                <a:latin typeface="Times New Roman" panose="02020603050405020304" pitchFamily="18" charset="0"/>
                <a:cs typeface="Times New Roman" panose="02020603050405020304" pitchFamily="18" charset="0"/>
              </a:rPr>
              <a:t>(5 of 6)</a:t>
            </a:r>
            <a:endParaRPr lang="en-US" sz="2000" b="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3962400" cy="4404360"/>
          </a:xfrm>
        </p:spPr>
        <p:txBody>
          <a:bodyPr/>
          <a:lstStyle/>
          <a:p>
            <a:pPr marL="0" indent="0">
              <a:buFont typeface="Wingdings" charset="0"/>
              <a:buNone/>
              <a:defRPr/>
            </a:pPr>
            <a:r>
              <a:rPr lang="en-US" sz="2000" b="1" dirty="0">
                <a:solidFill>
                  <a:schemeClr val="tx2"/>
                </a:solidFill>
                <a:latin typeface="+mn-lt"/>
              </a:rPr>
              <a:t>7.1</a:t>
            </a:r>
            <a:r>
              <a:rPr lang="en-US" sz="2000" b="1" dirty="0">
                <a:solidFill>
                  <a:schemeClr val="tx1"/>
                </a:solidFill>
                <a:latin typeface="+mn-lt"/>
              </a:rPr>
              <a:t> </a:t>
            </a:r>
            <a:r>
              <a:rPr lang="en-US" sz="2000" dirty="0" smtClean="0">
                <a:solidFill>
                  <a:schemeClr val="tx1"/>
                </a:solidFill>
                <a:latin typeface="+mn-lt"/>
              </a:rPr>
              <a:t>Introduction</a:t>
            </a:r>
            <a:endParaRPr lang="en-US" sz="2000" dirty="0">
              <a:solidFill>
                <a:schemeClr val="tx1"/>
              </a:solidFill>
              <a:latin typeface="+mn-lt"/>
            </a:endParaRPr>
          </a:p>
          <a:p>
            <a:pPr marL="0" indent="0">
              <a:buFont typeface="Wingdings" charset="0"/>
              <a:buNone/>
              <a:defRPr/>
            </a:pPr>
            <a:r>
              <a:rPr lang="en-US" sz="2000" b="1" dirty="0">
                <a:solidFill>
                  <a:schemeClr val="tx1"/>
                </a:solidFill>
                <a:latin typeface="+mn-lt"/>
              </a:rPr>
              <a:t>Wireless</a:t>
            </a:r>
          </a:p>
          <a:p>
            <a:pPr marL="0" indent="0">
              <a:buFont typeface="Wingdings" charset="0"/>
              <a:buNone/>
              <a:defRPr/>
            </a:pPr>
            <a:r>
              <a:rPr lang="en-US" sz="2000" b="1" dirty="0">
                <a:solidFill>
                  <a:schemeClr val="tx2"/>
                </a:solidFill>
                <a:latin typeface="+mn-lt"/>
              </a:rPr>
              <a:t>7.2</a:t>
            </a:r>
            <a:r>
              <a:rPr lang="en-US" sz="2000" b="1" dirty="0">
                <a:solidFill>
                  <a:srgbClr val="0000FF"/>
                </a:solidFill>
                <a:latin typeface="+mn-lt"/>
              </a:rPr>
              <a:t> </a:t>
            </a:r>
            <a:r>
              <a:rPr lang="en-US" sz="2000" dirty="0">
                <a:latin typeface="+mn-lt"/>
              </a:rPr>
              <a:t>Wireless </a:t>
            </a:r>
            <a:r>
              <a:rPr lang="en-US" sz="2000" dirty="0" smtClean="0">
                <a:latin typeface="+mn-lt"/>
              </a:rPr>
              <a:t>links, characteristics</a:t>
            </a:r>
            <a:endParaRPr lang="en-US" sz="2000" dirty="0">
              <a:latin typeface="+mn-lt"/>
            </a:endParaRPr>
          </a:p>
          <a:p>
            <a:pPr marL="741600" lvl="1" indent="-284400">
              <a:defRPr/>
            </a:pPr>
            <a:r>
              <a:rPr lang="en-US" sz="2000" dirty="0" smtClean="0">
                <a:latin typeface="+mn-lt"/>
              </a:rPr>
              <a:t>C</a:t>
            </a:r>
            <a:r>
              <a:rPr lang="en-US" sz="100" dirty="0" smtClean="0">
                <a:latin typeface="+mn-lt"/>
              </a:rPr>
              <a:t> </a:t>
            </a:r>
            <a:r>
              <a:rPr lang="en-US" sz="2000" dirty="0" smtClean="0">
                <a:latin typeface="+mn-lt"/>
              </a:rPr>
              <a:t>D</a:t>
            </a:r>
            <a:r>
              <a:rPr lang="en-US" sz="100" dirty="0" smtClean="0">
                <a:latin typeface="+mn-lt"/>
              </a:rPr>
              <a:t> </a:t>
            </a:r>
            <a:r>
              <a:rPr lang="en-US" sz="2000" dirty="0" smtClean="0">
                <a:latin typeface="+mn-lt"/>
              </a:rPr>
              <a:t>M</a:t>
            </a:r>
            <a:r>
              <a:rPr lang="en-US" sz="100" dirty="0" smtClean="0">
                <a:latin typeface="+mn-lt"/>
              </a:rPr>
              <a:t> </a:t>
            </a:r>
            <a:r>
              <a:rPr lang="en-US" sz="2000" dirty="0" smtClean="0">
                <a:latin typeface="+mn-lt"/>
              </a:rPr>
              <a:t>A</a:t>
            </a:r>
            <a:endParaRPr lang="en-US" sz="2000" dirty="0">
              <a:latin typeface="+mn-lt"/>
            </a:endParaRPr>
          </a:p>
          <a:p>
            <a:pPr marL="0" indent="0">
              <a:buFont typeface="Wingdings" charset="0"/>
              <a:buNone/>
              <a:defRPr/>
            </a:pPr>
            <a:r>
              <a:rPr lang="en-US" sz="2000" b="1" dirty="0" smtClean="0">
                <a:solidFill>
                  <a:schemeClr val="tx2"/>
                </a:solidFill>
                <a:latin typeface="+mn-lt"/>
              </a:rPr>
              <a:t>7.3</a:t>
            </a:r>
            <a:r>
              <a:rPr lang="en-US" sz="2000" b="1" dirty="0" smtClean="0">
                <a:solidFill>
                  <a:srgbClr val="000099"/>
                </a:solidFill>
                <a:latin typeface="+mn-lt"/>
              </a:rPr>
              <a:t> </a:t>
            </a:r>
            <a:r>
              <a:rPr lang="en-US" sz="2000" dirty="0" smtClean="0">
                <a:latin typeface="+mn-lt"/>
              </a:rPr>
              <a:t>I</a:t>
            </a:r>
            <a:r>
              <a:rPr lang="en-US" sz="100" dirty="0" smtClean="0">
                <a:latin typeface="+mn-lt"/>
              </a:rPr>
              <a:t> </a:t>
            </a:r>
            <a:r>
              <a:rPr lang="en-US" sz="2000" dirty="0" smtClean="0">
                <a:latin typeface="+mn-lt"/>
              </a:rPr>
              <a:t>E</a:t>
            </a:r>
            <a:r>
              <a:rPr lang="en-US" sz="100" dirty="0" smtClean="0">
                <a:latin typeface="+mn-lt"/>
              </a:rPr>
              <a:t> </a:t>
            </a:r>
            <a:r>
              <a:rPr lang="en-US" sz="2000" dirty="0" smtClean="0">
                <a:latin typeface="+mn-lt"/>
              </a:rPr>
              <a:t>E</a:t>
            </a:r>
            <a:r>
              <a:rPr lang="en-US" sz="100" dirty="0" smtClean="0">
                <a:latin typeface="+mn-lt"/>
              </a:rPr>
              <a:t> </a:t>
            </a:r>
            <a:r>
              <a:rPr lang="en-US" sz="2000" dirty="0" smtClean="0">
                <a:latin typeface="+mn-lt"/>
              </a:rPr>
              <a:t>E </a:t>
            </a:r>
            <a:r>
              <a:rPr lang="en-US" sz="2000" dirty="0">
                <a:latin typeface="+mn-lt"/>
              </a:rPr>
              <a:t>802.11 wireless LANs </a:t>
            </a:r>
            <a:r>
              <a:rPr lang="en-US" sz="2000" dirty="0" smtClean="0">
                <a:latin typeface="+mn-lt"/>
              </a:rPr>
              <a:t>(“Wi-Fi</a:t>
            </a:r>
            <a:r>
              <a:rPr lang="en-US" altLang="ja-JP" sz="2000" dirty="0" smtClean="0">
                <a:latin typeface="+mn-lt"/>
              </a:rPr>
              <a:t>”</a:t>
            </a:r>
            <a:r>
              <a:rPr lang="en-US" sz="2000" dirty="0" smtClean="0">
                <a:latin typeface="+mn-lt"/>
              </a:rPr>
              <a:t>)</a:t>
            </a:r>
            <a:endParaRPr lang="en-US" sz="2000" dirty="0">
              <a:latin typeface="+mn-lt"/>
            </a:endParaRPr>
          </a:p>
          <a:p>
            <a:pPr marL="0" indent="0">
              <a:buFont typeface="Wingdings" charset="0"/>
              <a:buNone/>
              <a:defRPr/>
            </a:pPr>
            <a:r>
              <a:rPr lang="en-US" sz="2000" b="1" dirty="0" smtClean="0">
                <a:solidFill>
                  <a:schemeClr val="tx2"/>
                </a:solidFill>
                <a:latin typeface="+mn-lt"/>
              </a:rPr>
              <a:t>7.4</a:t>
            </a:r>
            <a:r>
              <a:rPr lang="en-US" sz="2000" dirty="0" smtClean="0">
                <a:solidFill>
                  <a:srgbClr val="FF0000"/>
                </a:solidFill>
                <a:latin typeface="+mn-lt"/>
              </a:rPr>
              <a:t> </a:t>
            </a:r>
            <a:r>
              <a:rPr lang="en-US" sz="2000" dirty="0">
                <a:latin typeface="+mn-lt"/>
              </a:rPr>
              <a:t>Cellular Internet </a:t>
            </a:r>
            <a:r>
              <a:rPr lang="en-US" sz="2000" dirty="0" smtClean="0">
                <a:latin typeface="+mn-lt"/>
              </a:rPr>
              <a:t>Access</a:t>
            </a:r>
          </a:p>
          <a:p>
            <a:pPr marL="741600" indent="-284400">
              <a:spcBef>
                <a:spcPts val="600"/>
              </a:spcBef>
              <a:buFont typeface="Verdana" panose="020B0604030504040204" pitchFamily="34" charset="0"/>
              <a:buChar char="–"/>
              <a:defRPr/>
            </a:pPr>
            <a:r>
              <a:rPr lang="en-US" sz="2000" dirty="0" smtClean="0">
                <a:latin typeface="+mn-lt"/>
              </a:rPr>
              <a:t>architecture</a:t>
            </a:r>
            <a:endParaRPr lang="en-US" sz="2000" dirty="0">
              <a:latin typeface="+mn-lt"/>
            </a:endParaRPr>
          </a:p>
          <a:p>
            <a:pPr marL="741600" lvl="1" indent="-284400">
              <a:buFont typeface="Verdana" panose="020B0604030504040204" pitchFamily="34" charset="0"/>
              <a:buChar char="–"/>
              <a:defRPr/>
            </a:pPr>
            <a:r>
              <a:rPr lang="en-US" sz="2000" dirty="0">
                <a:latin typeface="+mn-lt"/>
              </a:rPr>
              <a:t>standards (e.g., 3G, </a:t>
            </a:r>
            <a:r>
              <a:rPr lang="en-US" sz="2000" dirty="0" smtClean="0">
                <a:latin typeface="+mn-lt"/>
              </a:rPr>
              <a:t>L</a:t>
            </a:r>
            <a:r>
              <a:rPr lang="en-US" sz="100" dirty="0" smtClean="0">
                <a:latin typeface="+mn-lt"/>
              </a:rPr>
              <a:t> </a:t>
            </a:r>
            <a:r>
              <a:rPr lang="en-US" sz="2000" dirty="0" smtClean="0">
                <a:latin typeface="+mn-lt"/>
              </a:rPr>
              <a:t>T</a:t>
            </a:r>
            <a:r>
              <a:rPr lang="en-US" sz="100" dirty="0" smtClean="0">
                <a:latin typeface="+mn-lt"/>
              </a:rPr>
              <a:t> </a:t>
            </a:r>
            <a:r>
              <a:rPr lang="en-US" sz="2000" dirty="0" smtClean="0">
                <a:latin typeface="+mn-lt"/>
              </a:rPr>
              <a:t>E)</a:t>
            </a:r>
          </a:p>
        </p:txBody>
      </p:sp>
      <p:sp>
        <p:nvSpPr>
          <p:cNvPr id="4" name="Text Placeholder 3"/>
          <p:cNvSpPr>
            <a:spLocks noGrp="1"/>
          </p:cNvSpPr>
          <p:nvPr>
            <p:ph type="body" idx="2"/>
          </p:nvPr>
        </p:nvSpPr>
        <p:spPr>
          <a:xfrm>
            <a:off x="4521200" y="1600200"/>
            <a:ext cx="4165600" cy="4404360"/>
          </a:xfrm>
        </p:spPr>
        <p:txBody>
          <a:bodyPr/>
          <a:lstStyle/>
          <a:p>
            <a:pPr marL="0" indent="0">
              <a:buFont typeface="Wingdings" pitchFamily="2" charset="2"/>
              <a:buNone/>
              <a:defRPr/>
            </a:pPr>
            <a:r>
              <a:rPr lang="en-US" sz="2000" b="1" dirty="0">
                <a:solidFill>
                  <a:schemeClr val="tx1"/>
                </a:solidFill>
                <a:latin typeface="+mn-lt"/>
              </a:rPr>
              <a:t>Mobility</a:t>
            </a:r>
          </a:p>
          <a:p>
            <a:pPr marL="0" indent="0">
              <a:buFont typeface="Wingdings" pitchFamily="2" charset="2"/>
              <a:buNone/>
              <a:defRPr/>
            </a:pPr>
            <a:r>
              <a:rPr lang="en-US" sz="2000" b="1" dirty="0">
                <a:solidFill>
                  <a:schemeClr val="tx2"/>
                </a:solidFill>
                <a:latin typeface="+mn-lt"/>
              </a:rPr>
              <a:t>7.5</a:t>
            </a:r>
            <a:r>
              <a:rPr lang="en-US" sz="2000" dirty="0">
                <a:latin typeface="+mn-lt"/>
              </a:rPr>
              <a:t> </a:t>
            </a:r>
            <a:r>
              <a:rPr lang="en-US" sz="2000" b="1" dirty="0">
                <a:latin typeface="+mn-lt"/>
              </a:rPr>
              <a:t>Principles: addressing and routing to mobile users</a:t>
            </a:r>
          </a:p>
          <a:p>
            <a:pPr marL="0" indent="0">
              <a:buFont typeface="Wingdings" pitchFamily="2" charset="2"/>
              <a:buNone/>
              <a:defRPr/>
            </a:pPr>
            <a:r>
              <a:rPr lang="en-US" sz="2000" b="1" dirty="0">
                <a:solidFill>
                  <a:schemeClr val="tx2"/>
                </a:solidFill>
                <a:latin typeface="+mn-lt"/>
              </a:rPr>
              <a:t>7.6</a:t>
            </a:r>
            <a:r>
              <a:rPr lang="en-US" sz="2000" dirty="0">
                <a:latin typeface="+mn-lt"/>
              </a:rPr>
              <a:t> Mobile </a:t>
            </a:r>
            <a:r>
              <a:rPr lang="en-US" sz="2000" dirty="0" smtClean="0">
                <a:latin typeface="+mn-lt"/>
              </a:rPr>
              <a:t>I</a:t>
            </a:r>
            <a:r>
              <a:rPr lang="en-US" sz="100" dirty="0" smtClean="0">
                <a:latin typeface="+mn-lt"/>
              </a:rPr>
              <a:t> </a:t>
            </a:r>
            <a:r>
              <a:rPr lang="en-US" sz="2000" dirty="0" smtClean="0">
                <a:latin typeface="+mn-lt"/>
              </a:rPr>
              <a:t>P</a:t>
            </a:r>
            <a:endParaRPr lang="en-US" sz="2000" dirty="0">
              <a:latin typeface="+mn-lt"/>
            </a:endParaRPr>
          </a:p>
          <a:p>
            <a:pPr marL="0" indent="0">
              <a:buFont typeface="Wingdings" pitchFamily="2" charset="2"/>
              <a:buNone/>
              <a:defRPr/>
            </a:pPr>
            <a:r>
              <a:rPr lang="en-US" sz="2000" b="1" dirty="0">
                <a:solidFill>
                  <a:schemeClr val="tx2"/>
                </a:solidFill>
                <a:latin typeface="+mn-lt"/>
              </a:rPr>
              <a:t>7.7</a:t>
            </a:r>
            <a:r>
              <a:rPr lang="en-US" sz="2000" dirty="0">
                <a:latin typeface="+mn-lt"/>
              </a:rPr>
              <a:t> Handling mobility in cellular networks</a:t>
            </a:r>
          </a:p>
          <a:p>
            <a:pPr marL="0" indent="0">
              <a:buFont typeface="Wingdings" pitchFamily="2" charset="2"/>
              <a:buNone/>
              <a:defRPr/>
            </a:pPr>
            <a:r>
              <a:rPr lang="en-US" sz="2000" b="1" dirty="0">
                <a:solidFill>
                  <a:schemeClr val="tx2"/>
                </a:solidFill>
                <a:latin typeface="+mn-lt"/>
              </a:rPr>
              <a:t>7.8</a:t>
            </a:r>
            <a:r>
              <a:rPr lang="en-US" sz="2000" dirty="0">
                <a:latin typeface="+mn-lt"/>
              </a:rPr>
              <a:t> Mobility and higher-layer </a:t>
            </a:r>
            <a:r>
              <a:rPr lang="en-US" sz="2000" dirty="0" smtClean="0">
                <a:latin typeface="+mn-lt"/>
              </a:rPr>
              <a:t>protocols</a:t>
            </a:r>
            <a:endParaRPr lang="en-US" sz="2000" dirty="0">
              <a:latin typeface="+mn-lt"/>
            </a:endParaRPr>
          </a:p>
        </p:txBody>
      </p:sp>
    </p:spTree>
    <p:extLst>
      <p:ext uri="{BB962C8B-B14F-4D97-AF65-F5344CB8AC3E}">
        <p14:creationId xmlns:p14="http://schemas.microsoft.com/office/powerpoint/2010/main" val="370779279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What is </a:t>
            </a:r>
            <a:r>
              <a:rPr lang="en-US" dirty="0" smtClean="0">
                <a:latin typeface="Times New Roman" panose="02020603050405020304" pitchFamily="18" charset="0"/>
                <a:cs typeface="Times New Roman" panose="02020603050405020304" pitchFamily="18" charset="0"/>
              </a:rPr>
              <a:t>Mobility?</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1"/>
            <a:ext cx="8229600" cy="635000"/>
          </a:xfrm>
        </p:spPr>
        <p:txBody>
          <a:bodyPr/>
          <a:lstStyle/>
          <a:p>
            <a:r>
              <a:rPr lang="en-US" sz="2400" dirty="0" smtClean="0">
                <a:latin typeface="+mn-lt"/>
              </a:rPr>
              <a:t>spectrum of </a:t>
            </a:r>
            <a:r>
              <a:rPr lang="en-US" sz="2400" dirty="0">
                <a:latin typeface="+mn-lt"/>
              </a:rPr>
              <a:t>mobility, from the</a:t>
            </a:r>
            <a:r>
              <a:rPr lang="en-US" sz="2400" dirty="0">
                <a:solidFill>
                  <a:srgbClr val="FF0000"/>
                </a:solidFill>
                <a:latin typeface="+mn-lt"/>
              </a:rPr>
              <a:t> </a:t>
            </a:r>
            <a:r>
              <a:rPr lang="en-US" sz="2400" b="1" dirty="0">
                <a:solidFill>
                  <a:schemeClr val="tx1"/>
                </a:solidFill>
                <a:latin typeface="+mn-lt"/>
              </a:rPr>
              <a:t>network</a:t>
            </a:r>
            <a:r>
              <a:rPr lang="en-US" sz="2400" dirty="0">
                <a:solidFill>
                  <a:srgbClr val="C00000"/>
                </a:solidFill>
                <a:latin typeface="+mn-lt"/>
              </a:rPr>
              <a:t> </a:t>
            </a:r>
            <a:r>
              <a:rPr lang="en-US" sz="2400" dirty="0">
                <a:latin typeface="+mn-lt"/>
              </a:rPr>
              <a:t>perspective</a:t>
            </a:r>
            <a:r>
              <a:rPr lang="en-US" sz="2400" dirty="0" smtClean="0">
                <a:latin typeface="+mn-lt"/>
              </a:rPr>
              <a:t>:</a:t>
            </a:r>
            <a:endParaRPr lang="en-US" sz="2400" dirty="0">
              <a:latin typeface="+mn-lt"/>
            </a:endParaRPr>
          </a:p>
        </p:txBody>
      </p:sp>
      <p:pic>
        <p:nvPicPr>
          <p:cNvPr id="4" name="Picture 3" descr="An arrow spans from no mobility to high mobility. There are 3 items. 1, no mobility. User moves only within same wireless access network. 2, middle. User moves between access networks, shutting down while moving between networks. 3, high mobility. User moves between access networks, while maintaining ongoing connection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8695" y="2824026"/>
            <a:ext cx="7166610" cy="2025650"/>
          </a:xfrm>
          <a:prstGeom prst="rect">
            <a:avLst/>
          </a:prstGeom>
        </p:spPr>
      </p:pic>
    </p:spTree>
    <p:extLst>
      <p:ext uri="{BB962C8B-B14F-4D97-AF65-F5344CB8AC3E}">
        <p14:creationId xmlns:p14="http://schemas.microsoft.com/office/powerpoint/2010/main" val="282155644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dirty="0">
                <a:latin typeface="Times New Roman" panose="02020603050405020304" pitchFamily="18" charset="0"/>
                <a:cs typeface="Times New Roman" panose="02020603050405020304" pitchFamily="18" charset="0"/>
              </a:rPr>
              <a:t>Mobility: </a:t>
            </a:r>
            <a:r>
              <a:rPr lang="en-US" dirty="0" smtClean="0">
                <a:latin typeface="Times New Roman" panose="02020603050405020304" pitchFamily="18" charset="0"/>
                <a:cs typeface="Times New Roman" panose="02020603050405020304" pitchFamily="18" charset="0"/>
              </a:rPr>
              <a:t>Vocabulary</a:t>
            </a:r>
            <a:endParaRPr lang="en-US" dirty="0">
              <a:latin typeface="Times New Roman" panose="02020603050405020304" pitchFamily="18" charset="0"/>
              <a:cs typeface="Times New Roman" panose="02020603050405020304" pitchFamily="18" charset="0"/>
            </a:endParaRPr>
          </a:p>
        </p:txBody>
      </p:sp>
      <p:pic>
        <p:nvPicPr>
          <p:cNvPr id="4" name="Picture 3" descr="There are 3 connected internet groups. Some parts have notes. Group 1, home network, permanent home of mobile, for example 128 period 119 period 40 forward slash 24. There is a linked laptop and router. Laptop. Permanent address, address in home network, can always be used to reach mobile, for example, 128 period 119 period 40 period 186. Router. Home agent, entity that will perform mobility functions on behalf of mobile, when mobile is remote. Group 2, wide area network. Group 3. Below the linked groups is another group with a P C."/>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115" y="1797685"/>
            <a:ext cx="7557770" cy="4288790"/>
          </a:xfrm>
          <a:prstGeom prst="rect">
            <a:avLst/>
          </a:prstGeom>
        </p:spPr>
      </p:pic>
    </p:spTree>
    <p:extLst>
      <p:ext uri="{BB962C8B-B14F-4D97-AF65-F5344CB8AC3E}">
        <p14:creationId xmlns:p14="http://schemas.microsoft.com/office/powerpoint/2010/main" val="216641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Elements of a Wireless Network </a:t>
            </a:r>
            <a:r>
              <a:rPr lang="en-US" sz="2000" b="0" dirty="0" smtClean="0">
                <a:latin typeface="Times New Roman" panose="02020603050405020304" pitchFamily="18" charset="0"/>
                <a:cs typeface="Times New Roman" panose="02020603050405020304" pitchFamily="18" charset="0"/>
              </a:rPr>
              <a:t>(2 </a:t>
            </a:r>
            <a:r>
              <a:rPr lang="en-US" sz="2000" b="0" dirty="0">
                <a:latin typeface="Times New Roman" panose="02020603050405020304" pitchFamily="18" charset="0"/>
                <a:cs typeface="Times New Roman" panose="02020603050405020304" pitchFamily="18" charset="0"/>
              </a:rPr>
              <a:t>of 5)</a:t>
            </a:r>
            <a:endParaRPr lang="en-US" dirty="0">
              <a:latin typeface="Times New Roman" panose="02020603050405020304" pitchFamily="18" charset="0"/>
              <a:cs typeface="Times New Roman" panose="02020603050405020304" pitchFamily="18" charset="0"/>
            </a:endParaRPr>
          </a:p>
        </p:txBody>
      </p:sp>
      <p:pic>
        <p:nvPicPr>
          <p:cNvPr id="4" name="Picture 3" descr="A diagram connects a central group, network infrastructure to 4 other groups of towers, smartphones, and laptops. These items emit signals. A laptop Is mobile between two of the groups. A base station, such as a router or a tower, are typically connected to a wired network. They relay, responsible for sending packets between a wired network and wireless hosts in its area. For example, cell towers, 802 period 11 access points."/>
          <p:cNvPicPr>
            <a:picLocks noChangeAspect="1"/>
          </p:cNvPicPr>
          <p:nvPr/>
        </p:nvPicPr>
        <p:blipFill>
          <a:blip r:embed="rId2"/>
          <a:stretch>
            <a:fillRect/>
          </a:stretch>
        </p:blipFill>
        <p:spPr>
          <a:xfrm>
            <a:off x="1321442" y="1685816"/>
            <a:ext cx="6501116" cy="4090216"/>
          </a:xfrm>
          <a:prstGeom prst="rect">
            <a:avLst/>
          </a:prstGeom>
        </p:spPr>
      </p:pic>
    </p:spTree>
    <p:extLst>
      <p:ext uri="{BB962C8B-B14F-4D97-AF65-F5344CB8AC3E}">
        <p14:creationId xmlns:p14="http://schemas.microsoft.com/office/powerpoint/2010/main" val="13735488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dirty="0">
                <a:latin typeface="Times New Roman" panose="02020603050405020304" pitchFamily="18" charset="0"/>
                <a:cs typeface="Times New Roman" panose="02020603050405020304" pitchFamily="18" charset="0"/>
              </a:rPr>
              <a:t>Mobility: </a:t>
            </a:r>
            <a:r>
              <a:rPr lang="en-US" dirty="0" smtClean="0">
                <a:latin typeface="Times New Roman" panose="02020603050405020304" pitchFamily="18" charset="0"/>
                <a:cs typeface="Times New Roman" panose="02020603050405020304" pitchFamily="18" charset="0"/>
              </a:rPr>
              <a:t>More Vocabulary</a:t>
            </a:r>
            <a:endParaRPr lang="en-US" dirty="0">
              <a:latin typeface="Times New Roman" panose="02020603050405020304" pitchFamily="18" charset="0"/>
              <a:cs typeface="Times New Roman" panose="02020603050405020304" pitchFamily="18" charset="0"/>
            </a:endParaRPr>
          </a:p>
        </p:txBody>
      </p:sp>
      <p:pic>
        <p:nvPicPr>
          <p:cNvPr id="4" name="Picture 3" descr="There are 3 connected internet groups. Some parts have notes. Group 1. Router. Group 2, wide area network. Group 3, visited network. Network in which mobile currently resides, for example, 79 period 129 period 13 forward slash 24. Laptop. Permanent address, remains constant, for example 128 period 119 period 40 period 186. Care of address, address in visited network, for example, 79 period 129 period 13 period 2. Router. Foreign agent, entity in visited network that performs mobility functions on behalf of mobile. Below the diagram is another group with a P C. Correspondent, wants to communicate with mobil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50" y="1714862"/>
            <a:ext cx="7302500" cy="4216400"/>
          </a:xfrm>
          <a:prstGeom prst="rect">
            <a:avLst/>
          </a:prstGeom>
        </p:spPr>
      </p:pic>
    </p:spTree>
    <p:extLst>
      <p:ext uri="{BB962C8B-B14F-4D97-AF65-F5344CB8AC3E}">
        <p14:creationId xmlns:p14="http://schemas.microsoft.com/office/powerpoint/2010/main" val="30821123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How Do You Contact a Mobile </a:t>
            </a:r>
            <a:r>
              <a:rPr lang="en-US" dirty="0" smtClean="0">
                <a:latin typeface="Times New Roman" panose="02020603050405020304" pitchFamily="18" charset="0"/>
                <a:cs typeface="Times New Roman" panose="02020603050405020304" pitchFamily="18" charset="0"/>
              </a:rPr>
              <a:t>Friend</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1" y="1600200"/>
            <a:ext cx="4013200" cy="4525963"/>
          </a:xfrm>
        </p:spPr>
        <p:txBody>
          <a:bodyPr/>
          <a:lstStyle/>
          <a:p>
            <a:pPr marL="0" indent="0">
              <a:buNone/>
            </a:pPr>
            <a:r>
              <a:rPr lang="en-US" sz="2400" b="1" dirty="0">
                <a:solidFill>
                  <a:schemeClr val="tx1"/>
                </a:solidFill>
                <a:latin typeface="+mn-lt"/>
              </a:rPr>
              <a:t>Consider friend frequently changing addresses, how do you find her</a:t>
            </a:r>
            <a:r>
              <a:rPr lang="en-US" sz="2400" b="1" dirty="0" smtClean="0">
                <a:solidFill>
                  <a:schemeClr val="tx1"/>
                </a:solidFill>
                <a:latin typeface="+mn-lt"/>
              </a:rPr>
              <a:t>?</a:t>
            </a:r>
          </a:p>
          <a:p>
            <a:pPr>
              <a:defRPr/>
            </a:pPr>
            <a:r>
              <a:rPr lang="en-US" sz="2400" dirty="0" smtClean="0">
                <a:solidFill>
                  <a:schemeClr val="tx1"/>
                </a:solidFill>
                <a:latin typeface="+mn-lt"/>
              </a:rPr>
              <a:t>Search all </a:t>
            </a:r>
            <a:r>
              <a:rPr lang="en-US" sz="2400" dirty="0">
                <a:solidFill>
                  <a:schemeClr val="tx1"/>
                </a:solidFill>
                <a:latin typeface="+mn-lt"/>
              </a:rPr>
              <a:t>phone books?</a:t>
            </a:r>
          </a:p>
          <a:p>
            <a:pPr>
              <a:defRPr/>
            </a:pPr>
            <a:r>
              <a:rPr lang="en-US" sz="2400" dirty="0" smtClean="0">
                <a:solidFill>
                  <a:schemeClr val="tx1"/>
                </a:solidFill>
                <a:latin typeface="+mn-lt"/>
              </a:rPr>
              <a:t>Call her </a:t>
            </a:r>
            <a:r>
              <a:rPr lang="en-US" sz="2400" dirty="0">
                <a:solidFill>
                  <a:schemeClr val="tx1"/>
                </a:solidFill>
                <a:latin typeface="+mn-lt"/>
              </a:rPr>
              <a:t>parents?</a:t>
            </a:r>
          </a:p>
          <a:p>
            <a:pPr>
              <a:defRPr/>
            </a:pPr>
            <a:r>
              <a:rPr lang="en-US" sz="2400" dirty="0" smtClean="0">
                <a:solidFill>
                  <a:schemeClr val="tx1"/>
                </a:solidFill>
                <a:latin typeface="+mn-lt"/>
              </a:rPr>
              <a:t>Expect her </a:t>
            </a:r>
            <a:r>
              <a:rPr lang="en-US" sz="2400" dirty="0">
                <a:solidFill>
                  <a:schemeClr val="tx1"/>
                </a:solidFill>
                <a:latin typeface="+mn-lt"/>
              </a:rPr>
              <a:t>to let you know where he/she is?</a:t>
            </a:r>
          </a:p>
          <a:p>
            <a:pPr>
              <a:defRPr/>
            </a:pPr>
            <a:r>
              <a:rPr lang="en-US" sz="2400" dirty="0" smtClean="0">
                <a:solidFill>
                  <a:schemeClr val="tx1"/>
                </a:solidFill>
                <a:latin typeface="+mn-lt"/>
              </a:rPr>
              <a:t>Facebook!</a:t>
            </a:r>
            <a:endParaRPr lang="en-US" sz="2400" dirty="0">
              <a:solidFill>
                <a:schemeClr val="tx1"/>
              </a:solidFill>
              <a:latin typeface="+mn-lt"/>
            </a:endParaRPr>
          </a:p>
        </p:txBody>
      </p:sp>
      <p:pic>
        <p:nvPicPr>
          <p:cNvPr id="5" name="Picture 4" descr="A world map has a woman near South America. A man near Europe thinks, I wonder where Alice moved to?"/>
          <p:cNvPicPr>
            <a:picLocks noChangeAspect="1"/>
          </p:cNvPicPr>
          <p:nvPr/>
        </p:nvPicPr>
        <p:blipFill>
          <a:blip r:embed="rId2"/>
          <a:stretch>
            <a:fillRect/>
          </a:stretch>
        </p:blipFill>
        <p:spPr>
          <a:xfrm>
            <a:off x="4563924" y="1834801"/>
            <a:ext cx="4202070" cy="3919916"/>
          </a:xfrm>
          <a:prstGeom prst="rect">
            <a:avLst/>
          </a:prstGeom>
        </p:spPr>
      </p:pic>
    </p:spTree>
    <p:extLst>
      <p:ext uri="{BB962C8B-B14F-4D97-AF65-F5344CB8AC3E}">
        <p14:creationId xmlns:p14="http://schemas.microsoft.com/office/powerpoint/2010/main" val="140701728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Mobility: </a:t>
            </a:r>
            <a:r>
              <a:rPr lang="en-US" dirty="0" smtClean="0">
                <a:latin typeface="Times New Roman" panose="02020603050405020304" pitchFamily="18" charset="0"/>
                <a:cs typeface="Times New Roman" panose="02020603050405020304" pitchFamily="18" charset="0"/>
              </a:rPr>
              <a:t>Approaches </a:t>
            </a:r>
            <a:r>
              <a:rPr lang="en-US" sz="2000" b="0" dirty="0" smtClean="0">
                <a:latin typeface="Times New Roman" panose="02020603050405020304" pitchFamily="18" charset="0"/>
                <a:cs typeface="Times New Roman" panose="02020603050405020304" pitchFamily="18" charset="0"/>
              </a:rPr>
              <a:t>(1 of 2)</a:t>
            </a:r>
            <a:endParaRPr lang="en-US" sz="2000" b="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p:txBody>
          <a:bodyPr/>
          <a:lstStyle/>
          <a:p>
            <a:pPr>
              <a:defRPr/>
            </a:pPr>
            <a:r>
              <a:rPr lang="en-US" sz="2400" b="1" dirty="0" smtClean="0">
                <a:solidFill>
                  <a:schemeClr val="tx1"/>
                </a:solidFill>
                <a:latin typeface="+mn-lt"/>
              </a:rPr>
              <a:t>let routing </a:t>
            </a:r>
            <a:r>
              <a:rPr lang="en-US" sz="2400" b="1" dirty="0">
                <a:solidFill>
                  <a:schemeClr val="tx1"/>
                </a:solidFill>
                <a:latin typeface="+mn-lt"/>
              </a:rPr>
              <a:t>handle it: </a:t>
            </a:r>
            <a:r>
              <a:rPr lang="en-US" sz="2400" dirty="0" smtClean="0">
                <a:latin typeface="+mn-lt"/>
              </a:rPr>
              <a:t>routers advertise </a:t>
            </a:r>
            <a:r>
              <a:rPr lang="en-US" sz="2400" dirty="0">
                <a:latin typeface="+mn-lt"/>
              </a:rPr>
              <a:t>permanent address of mobile-nodes-in-residence via usual routing table exchange.</a:t>
            </a:r>
          </a:p>
          <a:p>
            <a:pPr lvl="1">
              <a:defRPr/>
            </a:pPr>
            <a:r>
              <a:rPr lang="en-US" sz="2400" dirty="0">
                <a:latin typeface="+mn-lt"/>
              </a:rPr>
              <a:t>routing tables indicate where each mobile located</a:t>
            </a:r>
          </a:p>
          <a:p>
            <a:pPr lvl="1">
              <a:defRPr/>
            </a:pPr>
            <a:r>
              <a:rPr lang="en-US" sz="2400" dirty="0">
                <a:latin typeface="+mn-lt"/>
              </a:rPr>
              <a:t>no changes to end-systems</a:t>
            </a:r>
          </a:p>
          <a:p>
            <a:pPr>
              <a:defRPr/>
            </a:pPr>
            <a:r>
              <a:rPr lang="en-US" sz="2400" b="1" dirty="0" smtClean="0">
                <a:solidFill>
                  <a:schemeClr val="tx1"/>
                </a:solidFill>
                <a:latin typeface="+mn-lt"/>
              </a:rPr>
              <a:t>let end-systems </a:t>
            </a:r>
            <a:r>
              <a:rPr lang="en-US" sz="2400" b="1" dirty="0">
                <a:solidFill>
                  <a:schemeClr val="tx1"/>
                </a:solidFill>
                <a:latin typeface="+mn-lt"/>
              </a:rPr>
              <a:t>handle it</a:t>
            </a:r>
            <a:r>
              <a:rPr lang="en-US" sz="2400" b="1" dirty="0" smtClean="0">
                <a:solidFill>
                  <a:schemeClr val="tx1"/>
                </a:solidFill>
                <a:latin typeface="+mn-lt"/>
              </a:rPr>
              <a:t>:</a:t>
            </a:r>
            <a:endParaRPr lang="en-US" sz="2400" b="1" dirty="0">
              <a:solidFill>
                <a:schemeClr val="tx1"/>
              </a:solidFill>
              <a:latin typeface="+mn-lt"/>
            </a:endParaRPr>
          </a:p>
          <a:p>
            <a:pPr lvl="1">
              <a:defRPr/>
            </a:pPr>
            <a:r>
              <a:rPr lang="en-US" sz="2400" b="1" dirty="0" smtClean="0">
                <a:solidFill>
                  <a:schemeClr val="tx1"/>
                </a:solidFill>
                <a:latin typeface="+mn-lt"/>
              </a:rPr>
              <a:t>Indirect routing</a:t>
            </a:r>
            <a:r>
              <a:rPr lang="en-US" sz="2400" b="1" dirty="0">
                <a:solidFill>
                  <a:schemeClr val="tx1"/>
                </a:solidFill>
                <a:latin typeface="+mn-lt"/>
              </a:rPr>
              <a:t>: </a:t>
            </a:r>
            <a:r>
              <a:rPr lang="en-US" sz="2400" dirty="0" smtClean="0">
                <a:latin typeface="+mn-lt"/>
              </a:rPr>
              <a:t>communication </a:t>
            </a:r>
            <a:r>
              <a:rPr lang="en-US" sz="2400" dirty="0">
                <a:latin typeface="+mn-lt"/>
              </a:rPr>
              <a:t>from correspondent to mobile goes through home agent, then forwarded to remote</a:t>
            </a:r>
          </a:p>
          <a:p>
            <a:pPr lvl="1">
              <a:defRPr/>
            </a:pPr>
            <a:r>
              <a:rPr lang="en-US" sz="2400" b="1" dirty="0" smtClean="0">
                <a:solidFill>
                  <a:schemeClr val="tx1"/>
                </a:solidFill>
                <a:latin typeface="+mn-lt"/>
              </a:rPr>
              <a:t>Direct routing</a:t>
            </a:r>
            <a:r>
              <a:rPr lang="en-US" sz="2400" b="1" dirty="0">
                <a:solidFill>
                  <a:schemeClr val="tx1"/>
                </a:solidFill>
                <a:latin typeface="+mn-lt"/>
              </a:rPr>
              <a:t>: </a:t>
            </a:r>
            <a:r>
              <a:rPr lang="en-US" sz="2400" dirty="0">
                <a:latin typeface="+mn-lt"/>
              </a:rPr>
              <a:t>correspondent gets foreign address of mobile, sends directly to </a:t>
            </a:r>
            <a:r>
              <a:rPr lang="en-US" sz="2400" dirty="0" smtClean="0">
                <a:latin typeface="+mn-lt"/>
              </a:rPr>
              <a:t>mobile</a:t>
            </a:r>
            <a:endParaRPr lang="en-US" sz="2400" dirty="0">
              <a:latin typeface="+mn-lt"/>
            </a:endParaRPr>
          </a:p>
        </p:txBody>
      </p:sp>
    </p:spTree>
    <p:extLst>
      <p:ext uri="{BB962C8B-B14F-4D97-AF65-F5344CB8AC3E}">
        <p14:creationId xmlns:p14="http://schemas.microsoft.com/office/powerpoint/2010/main" val="356805007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Mobility: </a:t>
            </a:r>
            <a:r>
              <a:rPr lang="en-US" dirty="0" smtClean="0">
                <a:latin typeface="Times New Roman" panose="02020603050405020304" pitchFamily="18" charset="0"/>
                <a:cs typeface="Times New Roman" panose="02020603050405020304" pitchFamily="18" charset="0"/>
              </a:rPr>
              <a:t>Approaches </a:t>
            </a:r>
            <a:r>
              <a:rPr lang="en-US" sz="2000" b="0" dirty="0" smtClean="0">
                <a:latin typeface="Times New Roman" panose="02020603050405020304" pitchFamily="18" charset="0"/>
                <a:cs typeface="Times New Roman" panose="02020603050405020304" pitchFamily="18" charset="0"/>
              </a:rPr>
              <a:t>(2 </a:t>
            </a:r>
            <a:r>
              <a:rPr lang="en-US" sz="2000" b="0" dirty="0">
                <a:latin typeface="Times New Roman" panose="02020603050405020304" pitchFamily="18" charset="0"/>
                <a:cs typeface="Times New Roman" panose="02020603050405020304" pitchFamily="18" charset="0"/>
              </a:rPr>
              <a:t>of 2)</a:t>
            </a:r>
            <a:endParaRPr lang="en-US" dirty="0">
              <a:latin typeface="Times New Roman" panose="02020603050405020304" pitchFamily="18" charset="0"/>
              <a:cs typeface="Times New Roman" panose="02020603050405020304" pitchFamily="18" charset="0"/>
            </a:endParaRPr>
          </a:p>
        </p:txBody>
      </p:sp>
      <p:pic>
        <p:nvPicPr>
          <p:cNvPr id="4" name="Picture 3" descr="Let routing handle it, is not scalable to millions of mobil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309" y="1768206"/>
            <a:ext cx="7614592" cy="1896410"/>
          </a:xfrm>
          <a:prstGeom prst="rect">
            <a:avLst/>
          </a:prstGeom>
        </p:spPr>
      </p:pic>
      <p:sp>
        <p:nvSpPr>
          <p:cNvPr id="3" name="Text Placeholder 2"/>
          <p:cNvSpPr>
            <a:spLocks noGrp="1"/>
          </p:cNvSpPr>
          <p:nvPr>
            <p:ph type="body" idx="1"/>
          </p:nvPr>
        </p:nvSpPr>
        <p:spPr>
          <a:xfrm>
            <a:off x="457200" y="3789134"/>
            <a:ext cx="8229600" cy="2449105"/>
          </a:xfrm>
        </p:spPr>
        <p:txBody>
          <a:bodyPr/>
          <a:lstStyle/>
          <a:p>
            <a:pPr>
              <a:defRPr/>
            </a:pPr>
            <a:r>
              <a:rPr lang="en-US" sz="2400" b="1" dirty="0" smtClean="0">
                <a:solidFill>
                  <a:schemeClr val="tx1"/>
                </a:solidFill>
                <a:latin typeface="+mn-lt"/>
              </a:rPr>
              <a:t>let </a:t>
            </a:r>
            <a:r>
              <a:rPr lang="en-US" sz="2400" b="1" dirty="0">
                <a:solidFill>
                  <a:schemeClr val="tx1"/>
                </a:solidFill>
                <a:latin typeface="+mn-lt"/>
              </a:rPr>
              <a:t>end-systems handle it</a:t>
            </a:r>
            <a:r>
              <a:rPr lang="en-US" sz="2400" b="1" dirty="0" smtClean="0">
                <a:solidFill>
                  <a:schemeClr val="tx1"/>
                </a:solidFill>
                <a:latin typeface="+mn-lt"/>
              </a:rPr>
              <a:t>:</a:t>
            </a:r>
            <a:endParaRPr lang="en-US" sz="2400" b="1" dirty="0">
              <a:solidFill>
                <a:schemeClr val="tx1"/>
              </a:solidFill>
              <a:latin typeface="+mn-lt"/>
            </a:endParaRPr>
          </a:p>
          <a:p>
            <a:pPr lvl="1">
              <a:defRPr/>
            </a:pPr>
            <a:r>
              <a:rPr lang="en-US" sz="2400" b="1" dirty="0" smtClean="0">
                <a:solidFill>
                  <a:schemeClr val="tx1"/>
                </a:solidFill>
                <a:latin typeface="+mn-lt"/>
              </a:rPr>
              <a:t>Indirect </a:t>
            </a:r>
            <a:r>
              <a:rPr lang="en-US" sz="2400" b="1" dirty="0">
                <a:solidFill>
                  <a:schemeClr val="tx1"/>
                </a:solidFill>
                <a:latin typeface="+mn-lt"/>
              </a:rPr>
              <a:t>routing: </a:t>
            </a:r>
            <a:r>
              <a:rPr lang="en-US" sz="2400" dirty="0" smtClean="0">
                <a:latin typeface="+mn-lt"/>
              </a:rPr>
              <a:t>communication </a:t>
            </a:r>
            <a:r>
              <a:rPr lang="en-US" sz="2400" dirty="0">
                <a:latin typeface="+mn-lt"/>
              </a:rPr>
              <a:t>from correspondent to mobile goes through home agent, then forwarded to remote</a:t>
            </a:r>
          </a:p>
          <a:p>
            <a:pPr lvl="1">
              <a:defRPr/>
            </a:pPr>
            <a:r>
              <a:rPr lang="en-US" sz="2400" b="1" dirty="0" smtClean="0">
                <a:solidFill>
                  <a:schemeClr val="tx1"/>
                </a:solidFill>
                <a:latin typeface="+mn-lt"/>
              </a:rPr>
              <a:t>Direct </a:t>
            </a:r>
            <a:r>
              <a:rPr lang="en-US" sz="2400" b="1" dirty="0">
                <a:solidFill>
                  <a:schemeClr val="tx1"/>
                </a:solidFill>
                <a:latin typeface="+mn-lt"/>
              </a:rPr>
              <a:t>routing: </a:t>
            </a:r>
            <a:r>
              <a:rPr lang="en-US" sz="2400" dirty="0">
                <a:latin typeface="+mn-lt"/>
              </a:rPr>
              <a:t>correspondent gets foreign address of mobile, sends directly to </a:t>
            </a:r>
            <a:r>
              <a:rPr lang="en-US" sz="2400" dirty="0" smtClean="0">
                <a:latin typeface="+mn-lt"/>
              </a:rPr>
              <a:t>mobile</a:t>
            </a:r>
            <a:endParaRPr lang="en-US" sz="2400" dirty="0">
              <a:latin typeface="+mn-lt"/>
            </a:endParaRPr>
          </a:p>
        </p:txBody>
      </p:sp>
    </p:spTree>
    <p:extLst>
      <p:ext uri="{BB962C8B-B14F-4D97-AF65-F5344CB8AC3E}">
        <p14:creationId xmlns:p14="http://schemas.microsoft.com/office/powerpoint/2010/main" val="29548241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Mobility: </a:t>
            </a:r>
            <a:r>
              <a:rPr lang="en-US" dirty="0" smtClean="0">
                <a:latin typeface="Times New Roman" panose="02020603050405020304" pitchFamily="18" charset="0"/>
                <a:cs typeface="Times New Roman" panose="02020603050405020304" pitchFamily="18" charset="0"/>
              </a:rPr>
              <a:t>Registration</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4925378"/>
            <a:ext cx="8229600" cy="1385431"/>
          </a:xfrm>
        </p:spPr>
        <p:txBody>
          <a:bodyPr/>
          <a:lstStyle/>
          <a:p>
            <a:pPr>
              <a:buFont typeface="Wingdings" charset="0"/>
              <a:buNone/>
              <a:defRPr/>
            </a:pPr>
            <a:r>
              <a:rPr lang="en-US" sz="2000" dirty="0" smtClean="0">
                <a:latin typeface="+mn-lt"/>
              </a:rPr>
              <a:t>End </a:t>
            </a:r>
            <a:r>
              <a:rPr lang="en-US" sz="2000" dirty="0">
                <a:latin typeface="+mn-lt"/>
              </a:rPr>
              <a:t>result:</a:t>
            </a:r>
          </a:p>
          <a:p>
            <a:pPr>
              <a:defRPr/>
            </a:pPr>
            <a:r>
              <a:rPr lang="en-US" sz="2000" dirty="0" smtClean="0">
                <a:latin typeface="+mn-lt"/>
              </a:rPr>
              <a:t>Foreign </a:t>
            </a:r>
            <a:r>
              <a:rPr lang="en-US" sz="2000" dirty="0">
                <a:latin typeface="+mn-lt"/>
              </a:rPr>
              <a:t>agent knows about mobile</a:t>
            </a:r>
          </a:p>
          <a:p>
            <a:pPr>
              <a:defRPr/>
            </a:pPr>
            <a:r>
              <a:rPr lang="en-US" sz="2000" dirty="0" smtClean="0">
                <a:latin typeface="+mn-lt"/>
              </a:rPr>
              <a:t>Home </a:t>
            </a:r>
            <a:r>
              <a:rPr lang="en-US" sz="2000" dirty="0">
                <a:latin typeface="+mn-lt"/>
              </a:rPr>
              <a:t>agent knows location of </a:t>
            </a:r>
            <a:r>
              <a:rPr lang="en-US" sz="2000" dirty="0" smtClean="0">
                <a:latin typeface="+mn-lt"/>
              </a:rPr>
              <a:t>mobile</a:t>
            </a:r>
            <a:endParaRPr lang="en-US" sz="2000" dirty="0">
              <a:latin typeface="+mn-lt"/>
            </a:endParaRPr>
          </a:p>
        </p:txBody>
      </p:sp>
      <p:pic>
        <p:nvPicPr>
          <p:cNvPr id="4" name="Picture 3" descr="There are 3 connected groups. 1, visited network. A laptop is connected to a router. Mobile contacts foreign agent on entering visited network. 2, wide area network. Foreign agent contacts home agent home, this mobile is resident in my network. 3, home network. A laptop connects to a router. Routers from groups 1 and 3 are connecte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900" y="1512464"/>
            <a:ext cx="6934200" cy="3213100"/>
          </a:xfrm>
          <a:prstGeom prst="rect">
            <a:avLst/>
          </a:prstGeom>
        </p:spPr>
      </p:pic>
    </p:spTree>
    <p:extLst>
      <p:ext uri="{BB962C8B-B14F-4D97-AF65-F5344CB8AC3E}">
        <p14:creationId xmlns:p14="http://schemas.microsoft.com/office/powerpoint/2010/main" val="182364869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Mobility via </a:t>
            </a:r>
            <a:r>
              <a:rPr lang="en-US" dirty="0" smtClean="0">
                <a:latin typeface="Times New Roman" panose="02020603050405020304" pitchFamily="18" charset="0"/>
                <a:cs typeface="Times New Roman" panose="02020603050405020304" pitchFamily="18" charset="0"/>
              </a:rPr>
              <a:t>Indirect Routing</a:t>
            </a:r>
            <a:endParaRPr lang="en-US" dirty="0">
              <a:latin typeface="Times New Roman" panose="02020603050405020304" pitchFamily="18" charset="0"/>
              <a:cs typeface="Times New Roman" panose="02020603050405020304" pitchFamily="18" charset="0"/>
            </a:endParaRPr>
          </a:p>
        </p:txBody>
      </p:sp>
      <p:pic>
        <p:nvPicPr>
          <p:cNvPr id="4" name="Picture 3" descr="There are 4 connected groups by numbered arrows. Group 1. A P C. Arrow 1, correspondent addresses packets using home address of mobile. Group 2, home network. A router connects to a laptop. Group 3, wide area network. Arrow 2, from group 2 through group 3, to group 4. Home agent intercepts packets, forwards to foreign agent. Group 3, visited network. Arrow 3, router connects to a laptop. Foreign agent receives packets, forwards to mobile.  Arrow 4, back to group 1, mobile replies directly to corresponden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2091" y="1750032"/>
            <a:ext cx="7319818" cy="4006273"/>
          </a:xfrm>
          <a:prstGeom prst="rect">
            <a:avLst/>
          </a:prstGeom>
        </p:spPr>
      </p:pic>
    </p:spTree>
    <p:extLst>
      <p:ext uri="{BB962C8B-B14F-4D97-AF65-F5344CB8AC3E}">
        <p14:creationId xmlns:p14="http://schemas.microsoft.com/office/powerpoint/2010/main" val="161250408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Indirect Routing: </a:t>
            </a:r>
            <a:r>
              <a:rPr lang="en-US" dirty="0" smtClean="0">
                <a:latin typeface="Times New Roman" panose="02020603050405020304" pitchFamily="18" charset="0"/>
                <a:cs typeface="Times New Roman" panose="02020603050405020304" pitchFamily="18" charset="0"/>
              </a:rPr>
              <a:t>Comments</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1"/>
            <a:ext cx="8229600" cy="2697479"/>
          </a:xfrm>
        </p:spPr>
        <p:txBody>
          <a:bodyPr/>
          <a:lstStyle/>
          <a:p>
            <a:pPr>
              <a:defRPr/>
            </a:pPr>
            <a:r>
              <a:rPr lang="en-US" sz="1800" b="1" dirty="0" smtClean="0">
                <a:solidFill>
                  <a:schemeClr val="tx1"/>
                </a:solidFill>
                <a:latin typeface="+mn-lt"/>
              </a:rPr>
              <a:t>Mobile </a:t>
            </a:r>
            <a:r>
              <a:rPr lang="en-US" sz="1800" b="1" dirty="0">
                <a:solidFill>
                  <a:schemeClr val="tx1"/>
                </a:solidFill>
                <a:latin typeface="+mn-lt"/>
              </a:rPr>
              <a:t>uses two addresses:</a:t>
            </a:r>
          </a:p>
          <a:p>
            <a:pPr lvl="1">
              <a:defRPr/>
            </a:pPr>
            <a:r>
              <a:rPr lang="en-US" sz="1800" b="1" dirty="0" smtClean="0">
                <a:solidFill>
                  <a:schemeClr val="tx1"/>
                </a:solidFill>
                <a:latin typeface="+mn-lt"/>
              </a:rPr>
              <a:t>Permanent </a:t>
            </a:r>
            <a:r>
              <a:rPr lang="en-US" sz="1800" b="1" dirty="0">
                <a:solidFill>
                  <a:schemeClr val="tx1"/>
                </a:solidFill>
                <a:latin typeface="+mn-lt"/>
              </a:rPr>
              <a:t>address: </a:t>
            </a:r>
            <a:r>
              <a:rPr lang="en-US" sz="1800" dirty="0">
                <a:latin typeface="+mn-lt"/>
              </a:rPr>
              <a:t>used by correspondent (hence mobile location is </a:t>
            </a:r>
            <a:r>
              <a:rPr lang="en-US" sz="1800" b="1" dirty="0">
                <a:solidFill>
                  <a:schemeClr val="tx1"/>
                </a:solidFill>
                <a:latin typeface="+mn-lt"/>
              </a:rPr>
              <a:t>transparent</a:t>
            </a:r>
            <a:r>
              <a:rPr lang="en-US" sz="1800" dirty="0">
                <a:solidFill>
                  <a:srgbClr val="C00000"/>
                </a:solidFill>
                <a:latin typeface="+mn-lt"/>
              </a:rPr>
              <a:t> </a:t>
            </a:r>
            <a:r>
              <a:rPr lang="en-US" sz="1800" dirty="0">
                <a:latin typeface="+mn-lt"/>
              </a:rPr>
              <a:t>to correspondent)</a:t>
            </a:r>
          </a:p>
          <a:p>
            <a:pPr lvl="1">
              <a:defRPr/>
            </a:pPr>
            <a:r>
              <a:rPr lang="en-US" sz="1800" b="1" dirty="0" smtClean="0">
                <a:solidFill>
                  <a:schemeClr val="tx1"/>
                </a:solidFill>
                <a:latin typeface="+mn-lt"/>
              </a:rPr>
              <a:t>Care-of-address: </a:t>
            </a:r>
            <a:r>
              <a:rPr lang="en-US" sz="1800" dirty="0">
                <a:latin typeface="+mn-lt"/>
              </a:rPr>
              <a:t>used by home agent to forward datagrams to mobile</a:t>
            </a:r>
          </a:p>
          <a:p>
            <a:pPr>
              <a:defRPr/>
            </a:pPr>
            <a:r>
              <a:rPr lang="en-US" sz="1800" dirty="0" smtClean="0">
                <a:latin typeface="+mn-lt"/>
              </a:rPr>
              <a:t>Foreign </a:t>
            </a:r>
            <a:r>
              <a:rPr lang="en-US" sz="1800" dirty="0">
                <a:latin typeface="+mn-lt"/>
              </a:rPr>
              <a:t>agent functions may be done by mobile itself</a:t>
            </a:r>
          </a:p>
          <a:p>
            <a:pPr>
              <a:defRPr/>
            </a:pPr>
            <a:r>
              <a:rPr lang="en-US" sz="1800" b="1" dirty="0" smtClean="0">
                <a:solidFill>
                  <a:schemeClr val="tx1"/>
                </a:solidFill>
                <a:latin typeface="+mn-lt"/>
              </a:rPr>
              <a:t>Triangle </a:t>
            </a:r>
            <a:r>
              <a:rPr lang="en-US" sz="1800" b="1" dirty="0">
                <a:solidFill>
                  <a:schemeClr val="tx1"/>
                </a:solidFill>
                <a:latin typeface="+mn-lt"/>
              </a:rPr>
              <a:t>routing: </a:t>
            </a:r>
            <a:r>
              <a:rPr lang="en-US" sz="1800" dirty="0">
                <a:latin typeface="+mn-lt"/>
              </a:rPr>
              <a:t>correspondent-home-network-mobile</a:t>
            </a:r>
          </a:p>
          <a:p>
            <a:pPr lvl="1">
              <a:defRPr/>
            </a:pPr>
            <a:r>
              <a:rPr lang="en-US" sz="1800" dirty="0">
                <a:latin typeface="+mn-lt"/>
              </a:rPr>
              <a:t>inefficient when </a:t>
            </a:r>
            <a:r>
              <a:rPr lang="en-US" sz="1800" dirty="0" smtClean="0">
                <a:latin typeface="+mn-lt"/>
              </a:rPr>
              <a:t>correspondent</a:t>
            </a:r>
            <a:r>
              <a:rPr lang="en-US" sz="1800" dirty="0">
                <a:latin typeface="+mn-lt"/>
              </a:rPr>
              <a:t>, mobile </a:t>
            </a:r>
            <a:r>
              <a:rPr lang="en-US" sz="1800" dirty="0" smtClean="0">
                <a:latin typeface="+mn-lt"/>
              </a:rPr>
              <a:t>are </a:t>
            </a:r>
            <a:r>
              <a:rPr lang="en-US" sz="1800" dirty="0">
                <a:latin typeface="+mn-lt"/>
              </a:rPr>
              <a:t>in same </a:t>
            </a:r>
            <a:r>
              <a:rPr lang="en-US" sz="1800" dirty="0" smtClean="0">
                <a:latin typeface="+mn-lt"/>
              </a:rPr>
              <a:t>network</a:t>
            </a:r>
            <a:endParaRPr lang="en-US" sz="1800" dirty="0">
              <a:latin typeface="+mn-lt"/>
            </a:endParaRPr>
          </a:p>
        </p:txBody>
      </p:sp>
      <p:pic>
        <p:nvPicPr>
          <p:cNvPr id="5" name="Picture 4" descr="There are 4 connected groups by numbered arrows. Group 1. A P C. Arrow 1, correspondent addresses packets using home address of mobile. Group 2, home network. A router connects to a laptop. Group 3, wide area network. Arrow 2, from group 2 through group 3, to group 4. Home agent intercepts packets, forwards to foreign agent. Group 3, visited network. Arrow 3, router connects to a laptop. Foreign agent receives packets, forwards to mobile.  Arrow 4, back to group 1, mobile replies directly to corresponden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8450" y="4458241"/>
            <a:ext cx="3567099" cy="1800866"/>
          </a:xfrm>
          <a:prstGeom prst="rect">
            <a:avLst/>
          </a:prstGeom>
        </p:spPr>
      </p:pic>
    </p:spTree>
    <p:extLst>
      <p:ext uri="{BB962C8B-B14F-4D97-AF65-F5344CB8AC3E}">
        <p14:creationId xmlns:p14="http://schemas.microsoft.com/office/powerpoint/2010/main" val="243366570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latin typeface="Times New Roman" panose="02020603050405020304" pitchFamily="18" charset="0"/>
                <a:cs typeface="Times New Roman" panose="02020603050405020304" pitchFamily="18" charset="0"/>
              </a:rPr>
              <a:t>Indirect Routing: Moving Between Networks</a:t>
            </a:r>
          </a:p>
        </p:txBody>
      </p:sp>
      <p:sp>
        <p:nvSpPr>
          <p:cNvPr id="3" name="Text Placeholder 2"/>
          <p:cNvSpPr>
            <a:spLocks noGrp="1"/>
          </p:cNvSpPr>
          <p:nvPr>
            <p:ph type="body" idx="1"/>
          </p:nvPr>
        </p:nvSpPr>
        <p:spPr/>
        <p:txBody>
          <a:bodyPr/>
          <a:lstStyle/>
          <a:p>
            <a:pPr>
              <a:defRPr/>
            </a:pPr>
            <a:r>
              <a:rPr lang="en-US" sz="2400" dirty="0" smtClean="0">
                <a:latin typeface="+mn-lt"/>
              </a:rPr>
              <a:t>Suppose </a:t>
            </a:r>
            <a:r>
              <a:rPr lang="en-US" sz="2400" dirty="0">
                <a:latin typeface="+mn-lt"/>
              </a:rPr>
              <a:t>mobile user moves to another network</a:t>
            </a:r>
          </a:p>
          <a:p>
            <a:pPr lvl="1">
              <a:defRPr/>
            </a:pPr>
            <a:r>
              <a:rPr lang="en-US" sz="2400" dirty="0">
                <a:latin typeface="+mn-lt"/>
              </a:rPr>
              <a:t>registers with new foreign agent</a:t>
            </a:r>
          </a:p>
          <a:p>
            <a:pPr lvl="1">
              <a:defRPr/>
            </a:pPr>
            <a:r>
              <a:rPr lang="en-US" sz="2400" dirty="0">
                <a:latin typeface="+mn-lt"/>
              </a:rPr>
              <a:t>new foreign agent registers with home agent</a:t>
            </a:r>
          </a:p>
          <a:p>
            <a:pPr lvl="1">
              <a:defRPr/>
            </a:pPr>
            <a:r>
              <a:rPr lang="en-US" sz="2400" dirty="0">
                <a:latin typeface="+mn-lt"/>
              </a:rPr>
              <a:t>home agent update care-of-address for mobile</a:t>
            </a:r>
          </a:p>
          <a:p>
            <a:pPr lvl="1">
              <a:defRPr/>
            </a:pPr>
            <a:r>
              <a:rPr lang="en-US" sz="2400" dirty="0">
                <a:latin typeface="+mn-lt"/>
              </a:rPr>
              <a:t>packets continue to be forwarded to mobile (but with new care-of-address)</a:t>
            </a:r>
          </a:p>
          <a:p>
            <a:pPr>
              <a:defRPr/>
            </a:pPr>
            <a:r>
              <a:rPr lang="en-US" sz="2400" dirty="0" smtClean="0">
                <a:latin typeface="+mn-lt"/>
              </a:rPr>
              <a:t>Mobility, </a:t>
            </a:r>
            <a:r>
              <a:rPr lang="en-US" sz="2400" dirty="0">
                <a:latin typeface="+mn-lt"/>
              </a:rPr>
              <a:t>changing foreign networks transparent: </a:t>
            </a:r>
            <a:r>
              <a:rPr lang="en-US" sz="2400" b="1" dirty="0">
                <a:solidFill>
                  <a:schemeClr val="tx1"/>
                </a:solidFill>
                <a:latin typeface="+mn-lt"/>
              </a:rPr>
              <a:t>on going connections can be maintained</a:t>
            </a:r>
            <a:r>
              <a:rPr lang="en-US" sz="2400" b="1" dirty="0" smtClean="0">
                <a:solidFill>
                  <a:schemeClr val="tx1"/>
                </a:solidFill>
                <a:latin typeface="+mn-lt"/>
              </a:rPr>
              <a:t>!</a:t>
            </a:r>
            <a:endParaRPr lang="en-US" sz="2400" b="1" dirty="0">
              <a:solidFill>
                <a:schemeClr val="tx1"/>
              </a:solidFill>
              <a:latin typeface="+mn-lt"/>
            </a:endParaRPr>
          </a:p>
        </p:txBody>
      </p:sp>
    </p:spTree>
    <p:extLst>
      <p:ext uri="{BB962C8B-B14F-4D97-AF65-F5344CB8AC3E}">
        <p14:creationId xmlns:p14="http://schemas.microsoft.com/office/powerpoint/2010/main" val="258411851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Mobility via </a:t>
            </a:r>
            <a:r>
              <a:rPr lang="en-US" dirty="0" smtClean="0">
                <a:latin typeface="Times New Roman" panose="02020603050405020304" pitchFamily="18" charset="0"/>
                <a:cs typeface="Times New Roman" panose="02020603050405020304" pitchFamily="18" charset="0"/>
              </a:rPr>
              <a:t>Direct Routing</a:t>
            </a:r>
            <a:endParaRPr lang="en-US" dirty="0">
              <a:latin typeface="Times New Roman" panose="02020603050405020304" pitchFamily="18" charset="0"/>
              <a:cs typeface="Times New Roman" panose="02020603050405020304" pitchFamily="18" charset="0"/>
            </a:endParaRPr>
          </a:p>
        </p:txBody>
      </p:sp>
      <p:pic>
        <p:nvPicPr>
          <p:cNvPr id="4" name="Picture 3" descr="There are 3 connected groups with numbered arrows. Group 1. A P C. Group 2, home network. Router linked to a laptop. Arrow 1, from group 1 to 2. Arrow 2, group 2 to 1. Correspondent requests, receives foreign address of mobile. Group 3, visited network. A router links to a laptop. Arrow 3, from group 1 to 3, foreign agent receives packets, forwards to mobile. Arrow 4, group 3 to 1, mobile replies directly to correspondent. Another internet group is between groups 2 and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00" y="1937703"/>
            <a:ext cx="7239000" cy="3695700"/>
          </a:xfrm>
          <a:prstGeom prst="rect">
            <a:avLst/>
          </a:prstGeom>
        </p:spPr>
      </p:pic>
    </p:spTree>
    <p:extLst>
      <p:ext uri="{BB962C8B-B14F-4D97-AF65-F5344CB8AC3E}">
        <p14:creationId xmlns:p14="http://schemas.microsoft.com/office/powerpoint/2010/main" val="325074517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Mobility via </a:t>
            </a:r>
            <a:r>
              <a:rPr lang="en-US" dirty="0" smtClean="0">
                <a:latin typeface="Times New Roman" panose="02020603050405020304" pitchFamily="18" charset="0"/>
                <a:cs typeface="Times New Roman" panose="02020603050405020304" pitchFamily="18" charset="0"/>
              </a:rPr>
              <a:t>Direct Routing: Comments</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1"/>
            <a:ext cx="8229600" cy="1833879"/>
          </a:xfrm>
        </p:spPr>
        <p:txBody>
          <a:bodyPr/>
          <a:lstStyle/>
          <a:p>
            <a:pPr>
              <a:defRPr/>
            </a:pPr>
            <a:r>
              <a:rPr lang="en-US" sz="2400" dirty="0">
                <a:latin typeface="+mn-lt"/>
              </a:rPr>
              <a:t>overcome triangle routing problem</a:t>
            </a:r>
          </a:p>
          <a:p>
            <a:pPr>
              <a:defRPr/>
            </a:pPr>
            <a:r>
              <a:rPr lang="en-US" sz="2400" b="1" dirty="0">
                <a:solidFill>
                  <a:schemeClr val="tx1"/>
                </a:solidFill>
                <a:latin typeface="+mn-lt"/>
              </a:rPr>
              <a:t>non-transparent to correspondent: </a:t>
            </a:r>
            <a:r>
              <a:rPr lang="en-US" sz="2400" dirty="0">
                <a:latin typeface="+mn-lt"/>
              </a:rPr>
              <a:t>correspondent must get care-of-address from home agent</a:t>
            </a:r>
          </a:p>
          <a:p>
            <a:pPr lvl="1">
              <a:defRPr/>
            </a:pPr>
            <a:r>
              <a:rPr lang="en-US" sz="2400" dirty="0">
                <a:latin typeface="+mn-lt"/>
              </a:rPr>
              <a:t>what if mobile changes visited network</a:t>
            </a:r>
            <a:r>
              <a:rPr lang="en-US" sz="2400" dirty="0" smtClean="0">
                <a:latin typeface="+mn-lt"/>
              </a:rPr>
              <a:t>?</a:t>
            </a:r>
            <a:endParaRPr lang="en-US" sz="2400" dirty="0">
              <a:latin typeface="+mn-lt"/>
            </a:endParaRPr>
          </a:p>
        </p:txBody>
      </p:sp>
      <p:pic>
        <p:nvPicPr>
          <p:cNvPr id="4" name="Picture 3" descr="There are 3 connected groups with numbered arrows. Group 1. A P C. Group 2, home network. Router linked to a laptop. Arrow 1, from group 1 to 2. Arrow 2, group 2 to 1. Correspondent requests, receives foreign address of mobile. Group 3, visited network. A router links to a laptop. Arrow 3, from group 1 to 3, foreign agent receives packets, forwards to mobile. Arrow 4, group 3 to 1, mobile replies directly to correspondent. Another internet group is between groups 2 and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8256" y="3703507"/>
            <a:ext cx="5547487" cy="2366518"/>
          </a:xfrm>
          <a:prstGeom prst="rect">
            <a:avLst/>
          </a:prstGeom>
        </p:spPr>
      </p:pic>
    </p:spTree>
    <p:extLst>
      <p:ext uri="{BB962C8B-B14F-4D97-AF65-F5344CB8AC3E}">
        <p14:creationId xmlns:p14="http://schemas.microsoft.com/office/powerpoint/2010/main" val="33704696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Elements of a Wireless Network </a:t>
            </a:r>
            <a:r>
              <a:rPr lang="en-US" sz="2000" b="0" dirty="0" smtClean="0">
                <a:latin typeface="Times New Roman" panose="02020603050405020304" pitchFamily="18" charset="0"/>
                <a:cs typeface="Times New Roman" panose="02020603050405020304" pitchFamily="18" charset="0"/>
              </a:rPr>
              <a:t>(3 </a:t>
            </a:r>
            <a:r>
              <a:rPr lang="en-US" sz="2000" b="0" dirty="0">
                <a:latin typeface="Times New Roman" panose="02020603050405020304" pitchFamily="18" charset="0"/>
                <a:cs typeface="Times New Roman" panose="02020603050405020304" pitchFamily="18" charset="0"/>
              </a:rPr>
              <a:t>of 5)</a:t>
            </a:r>
            <a:endParaRPr lang="en-US" dirty="0">
              <a:latin typeface="Times New Roman" panose="02020603050405020304" pitchFamily="18" charset="0"/>
              <a:cs typeface="Times New Roman" panose="02020603050405020304" pitchFamily="18" charset="0"/>
            </a:endParaRPr>
          </a:p>
        </p:txBody>
      </p:sp>
      <p:pic>
        <p:nvPicPr>
          <p:cNvPr id="3" name="Picture 2" descr="A diagram connects a central group, network infrastructure to 4 other groups of towers, smartphones, and laptops. These items emit signals. A laptop Is mobile between two of the groups. A wireless link is typically used to connect mobiles to base station, also used as a backbone link. Multiple access protocol coordinates link access. Wireless links have various data rates and transmission distanc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465" y="1591071"/>
            <a:ext cx="7083069" cy="4500994"/>
          </a:xfrm>
          <a:prstGeom prst="rect">
            <a:avLst/>
          </a:prstGeom>
        </p:spPr>
      </p:pic>
    </p:spTree>
    <p:extLst>
      <p:ext uri="{BB962C8B-B14F-4D97-AF65-F5344CB8AC3E}">
        <p14:creationId xmlns:p14="http://schemas.microsoft.com/office/powerpoint/2010/main" val="278097285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Accommodating Mobility with Direct Routing</a:t>
            </a:r>
          </a:p>
        </p:txBody>
      </p:sp>
      <p:sp>
        <p:nvSpPr>
          <p:cNvPr id="3" name="Text Placeholder 2"/>
          <p:cNvSpPr>
            <a:spLocks noGrp="1"/>
          </p:cNvSpPr>
          <p:nvPr>
            <p:ph type="body" idx="1"/>
          </p:nvPr>
        </p:nvSpPr>
        <p:spPr>
          <a:xfrm>
            <a:off x="457200" y="1600200"/>
            <a:ext cx="8229600" cy="2006600"/>
          </a:xfrm>
        </p:spPr>
        <p:txBody>
          <a:bodyPr/>
          <a:lstStyle/>
          <a:p>
            <a:pPr>
              <a:defRPr/>
            </a:pPr>
            <a:r>
              <a:rPr lang="en-US" sz="2400" dirty="0" smtClean="0">
                <a:latin typeface="+mn-lt"/>
              </a:rPr>
              <a:t>Anchor </a:t>
            </a:r>
            <a:r>
              <a:rPr lang="en-US" sz="2400" dirty="0">
                <a:latin typeface="+mn-lt"/>
              </a:rPr>
              <a:t>foreign agent: </a:t>
            </a:r>
            <a:r>
              <a:rPr lang="en-US" sz="2400" dirty="0" smtClean="0">
                <a:latin typeface="+mn-lt"/>
              </a:rPr>
              <a:t>F</a:t>
            </a:r>
            <a:r>
              <a:rPr lang="en-US" sz="100" dirty="0" smtClean="0">
                <a:latin typeface="+mn-lt"/>
              </a:rPr>
              <a:t> </a:t>
            </a:r>
            <a:r>
              <a:rPr lang="en-US" sz="2400" dirty="0" smtClean="0">
                <a:latin typeface="+mn-lt"/>
              </a:rPr>
              <a:t>A </a:t>
            </a:r>
            <a:r>
              <a:rPr lang="en-US" sz="2400" dirty="0">
                <a:latin typeface="+mn-lt"/>
              </a:rPr>
              <a:t>in first visited network</a:t>
            </a:r>
          </a:p>
          <a:p>
            <a:pPr>
              <a:defRPr/>
            </a:pPr>
            <a:r>
              <a:rPr lang="en-US" sz="2400" dirty="0" smtClean="0">
                <a:latin typeface="+mn-lt"/>
              </a:rPr>
              <a:t>Data </a:t>
            </a:r>
            <a:r>
              <a:rPr lang="en-US" sz="2400" dirty="0">
                <a:latin typeface="+mn-lt"/>
              </a:rPr>
              <a:t>always routed first to anchor F</a:t>
            </a:r>
            <a:r>
              <a:rPr lang="en-US" sz="100" dirty="0">
                <a:latin typeface="+mn-lt"/>
              </a:rPr>
              <a:t> </a:t>
            </a:r>
            <a:r>
              <a:rPr lang="en-US" sz="2400" dirty="0">
                <a:latin typeface="+mn-lt"/>
              </a:rPr>
              <a:t>A</a:t>
            </a:r>
          </a:p>
          <a:p>
            <a:pPr>
              <a:defRPr/>
            </a:pPr>
            <a:r>
              <a:rPr lang="en-US" sz="2400" dirty="0" smtClean="0">
                <a:latin typeface="+mn-lt"/>
              </a:rPr>
              <a:t>When </a:t>
            </a:r>
            <a:r>
              <a:rPr lang="en-US" sz="2400" dirty="0">
                <a:latin typeface="+mn-lt"/>
              </a:rPr>
              <a:t>mobile moves: new F</a:t>
            </a:r>
            <a:r>
              <a:rPr lang="en-US" sz="100" dirty="0">
                <a:latin typeface="+mn-lt"/>
              </a:rPr>
              <a:t> </a:t>
            </a:r>
            <a:r>
              <a:rPr lang="en-US" sz="2400" dirty="0">
                <a:latin typeface="+mn-lt"/>
              </a:rPr>
              <a:t>A</a:t>
            </a:r>
            <a:r>
              <a:rPr lang="en-US" sz="2400" dirty="0" smtClean="0">
                <a:latin typeface="+mn-lt"/>
              </a:rPr>
              <a:t> </a:t>
            </a:r>
            <a:r>
              <a:rPr lang="en-US" sz="2400" dirty="0">
                <a:latin typeface="+mn-lt"/>
              </a:rPr>
              <a:t>arranges to have data forwarded from old F</a:t>
            </a:r>
            <a:r>
              <a:rPr lang="en-US" sz="100" dirty="0">
                <a:latin typeface="+mn-lt"/>
              </a:rPr>
              <a:t> </a:t>
            </a:r>
            <a:r>
              <a:rPr lang="en-US" sz="2400" dirty="0">
                <a:latin typeface="+mn-lt"/>
              </a:rPr>
              <a:t>A</a:t>
            </a:r>
            <a:r>
              <a:rPr lang="en-US" sz="2400" dirty="0" smtClean="0">
                <a:latin typeface="+mn-lt"/>
              </a:rPr>
              <a:t> </a:t>
            </a:r>
            <a:r>
              <a:rPr lang="en-US" sz="2400" dirty="0">
                <a:latin typeface="+mn-lt"/>
              </a:rPr>
              <a:t>(chaining</a:t>
            </a:r>
            <a:r>
              <a:rPr lang="en-US" sz="2400" dirty="0" smtClean="0">
                <a:latin typeface="+mn-lt"/>
              </a:rPr>
              <a:t>)</a:t>
            </a:r>
            <a:endParaRPr lang="en-US" sz="2400" dirty="0">
              <a:latin typeface="+mn-lt"/>
            </a:endParaRPr>
          </a:p>
        </p:txBody>
      </p:sp>
      <p:pic>
        <p:nvPicPr>
          <p:cNvPr id="4" name="Picture 3" descr="There are 4 linked groups with numbered arrows. Group 1. A router, correspondent agent, and a P C, correspondent. Group 2, wide area network. Group 3. A router, anchor foreign agent. Arrow 1, from group 1, through 2, to 3. A laptop, foreign net visited at session start. Arrow 2, this laptop in group 3 points to a laptop in group 4. Group 4, new foreign network. A router, new foreign agent. Arrow 3, the laptop links to the router. Arrow 4, links group 3 and 4 routers. Arrow 5, group 4 laptop, through group 4 router, to group 3 rout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5200" y="3882275"/>
            <a:ext cx="4713599" cy="2309091"/>
          </a:xfrm>
          <a:prstGeom prst="rect">
            <a:avLst/>
          </a:prstGeom>
        </p:spPr>
      </p:pic>
    </p:spTree>
    <p:extLst>
      <p:ext uri="{BB962C8B-B14F-4D97-AF65-F5344CB8AC3E}">
        <p14:creationId xmlns:p14="http://schemas.microsoft.com/office/powerpoint/2010/main" val="289985025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Learning Objectives </a:t>
            </a:r>
            <a:r>
              <a:rPr lang="en-US" sz="2000" b="0" dirty="0" smtClean="0">
                <a:latin typeface="Times New Roman" panose="02020603050405020304" pitchFamily="18" charset="0"/>
                <a:cs typeface="Times New Roman" panose="02020603050405020304" pitchFamily="18" charset="0"/>
              </a:rPr>
              <a:t>(6 of 6)</a:t>
            </a:r>
            <a:endParaRPr lang="en-US" sz="2000" b="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3962400" cy="4404360"/>
          </a:xfrm>
        </p:spPr>
        <p:txBody>
          <a:bodyPr/>
          <a:lstStyle/>
          <a:p>
            <a:pPr marL="0" indent="0">
              <a:buFont typeface="Wingdings" charset="0"/>
              <a:buNone/>
              <a:defRPr/>
            </a:pPr>
            <a:r>
              <a:rPr lang="en-US" sz="2000" b="1" dirty="0">
                <a:solidFill>
                  <a:schemeClr val="tx2"/>
                </a:solidFill>
                <a:latin typeface="+mn-lt"/>
              </a:rPr>
              <a:t>7.1</a:t>
            </a:r>
            <a:r>
              <a:rPr lang="en-US" sz="2000" b="1" dirty="0">
                <a:solidFill>
                  <a:schemeClr val="tx1"/>
                </a:solidFill>
                <a:latin typeface="+mn-lt"/>
              </a:rPr>
              <a:t> </a:t>
            </a:r>
            <a:r>
              <a:rPr lang="en-US" sz="2000" dirty="0" smtClean="0">
                <a:solidFill>
                  <a:schemeClr val="tx1"/>
                </a:solidFill>
                <a:latin typeface="+mn-lt"/>
              </a:rPr>
              <a:t>Introduction</a:t>
            </a:r>
            <a:endParaRPr lang="en-US" sz="2000" dirty="0">
              <a:solidFill>
                <a:schemeClr val="tx1"/>
              </a:solidFill>
              <a:latin typeface="+mn-lt"/>
            </a:endParaRPr>
          </a:p>
          <a:p>
            <a:pPr marL="0" indent="0">
              <a:buFont typeface="Wingdings" charset="0"/>
              <a:buNone/>
              <a:defRPr/>
            </a:pPr>
            <a:r>
              <a:rPr lang="en-US" sz="2000" b="1" dirty="0">
                <a:solidFill>
                  <a:schemeClr val="tx1"/>
                </a:solidFill>
                <a:latin typeface="+mn-lt"/>
              </a:rPr>
              <a:t>Wireless</a:t>
            </a:r>
          </a:p>
          <a:p>
            <a:pPr marL="0" indent="0">
              <a:buFont typeface="Wingdings" charset="0"/>
              <a:buNone/>
              <a:defRPr/>
            </a:pPr>
            <a:r>
              <a:rPr lang="en-US" sz="2000" b="1" dirty="0">
                <a:solidFill>
                  <a:schemeClr val="tx2"/>
                </a:solidFill>
                <a:latin typeface="+mn-lt"/>
              </a:rPr>
              <a:t>7.2</a:t>
            </a:r>
            <a:r>
              <a:rPr lang="en-US" sz="2000" b="1" dirty="0">
                <a:solidFill>
                  <a:srgbClr val="0000FF"/>
                </a:solidFill>
                <a:latin typeface="+mn-lt"/>
              </a:rPr>
              <a:t> </a:t>
            </a:r>
            <a:r>
              <a:rPr lang="en-US" sz="2000" dirty="0">
                <a:latin typeface="+mn-lt"/>
              </a:rPr>
              <a:t>Wireless </a:t>
            </a:r>
            <a:r>
              <a:rPr lang="en-US" sz="2000" dirty="0" smtClean="0">
                <a:latin typeface="+mn-lt"/>
              </a:rPr>
              <a:t>links, characteristics</a:t>
            </a:r>
            <a:endParaRPr lang="en-US" sz="2000" dirty="0">
              <a:latin typeface="+mn-lt"/>
            </a:endParaRPr>
          </a:p>
          <a:p>
            <a:pPr lvl="1">
              <a:defRPr/>
            </a:pPr>
            <a:r>
              <a:rPr lang="en-US" sz="2000" dirty="0" smtClean="0">
                <a:latin typeface="+mn-lt"/>
              </a:rPr>
              <a:t>C</a:t>
            </a:r>
            <a:r>
              <a:rPr lang="en-US" sz="100" dirty="0" smtClean="0">
                <a:latin typeface="+mn-lt"/>
              </a:rPr>
              <a:t> </a:t>
            </a:r>
            <a:r>
              <a:rPr lang="en-US" sz="2000" dirty="0" smtClean="0">
                <a:latin typeface="+mn-lt"/>
              </a:rPr>
              <a:t>D</a:t>
            </a:r>
            <a:r>
              <a:rPr lang="en-US" sz="100" dirty="0" smtClean="0">
                <a:latin typeface="+mn-lt"/>
              </a:rPr>
              <a:t> </a:t>
            </a:r>
            <a:r>
              <a:rPr lang="en-US" sz="2000" dirty="0" smtClean="0">
                <a:latin typeface="+mn-lt"/>
              </a:rPr>
              <a:t>M</a:t>
            </a:r>
            <a:r>
              <a:rPr lang="en-US" sz="100" dirty="0" smtClean="0">
                <a:latin typeface="+mn-lt"/>
              </a:rPr>
              <a:t> </a:t>
            </a:r>
            <a:r>
              <a:rPr lang="en-US" sz="2000" dirty="0" smtClean="0">
                <a:latin typeface="+mn-lt"/>
              </a:rPr>
              <a:t>A</a:t>
            </a:r>
            <a:endParaRPr lang="en-US" sz="2000" dirty="0">
              <a:latin typeface="+mn-lt"/>
            </a:endParaRPr>
          </a:p>
          <a:p>
            <a:pPr marL="0" indent="0">
              <a:buFont typeface="Wingdings" charset="0"/>
              <a:buNone/>
              <a:defRPr/>
            </a:pPr>
            <a:r>
              <a:rPr lang="en-US" sz="2000" b="1" dirty="0" smtClean="0">
                <a:solidFill>
                  <a:schemeClr val="tx2"/>
                </a:solidFill>
                <a:latin typeface="+mn-lt"/>
              </a:rPr>
              <a:t>7.3</a:t>
            </a:r>
            <a:r>
              <a:rPr lang="en-US" sz="2000" b="1" dirty="0" smtClean="0">
                <a:solidFill>
                  <a:srgbClr val="000099"/>
                </a:solidFill>
                <a:latin typeface="+mn-lt"/>
              </a:rPr>
              <a:t> </a:t>
            </a:r>
            <a:r>
              <a:rPr lang="en-US" sz="2000" dirty="0" smtClean="0">
                <a:latin typeface="+mn-lt"/>
              </a:rPr>
              <a:t>I</a:t>
            </a:r>
            <a:r>
              <a:rPr lang="en-US" sz="100" dirty="0" smtClean="0">
                <a:latin typeface="+mn-lt"/>
              </a:rPr>
              <a:t> </a:t>
            </a:r>
            <a:r>
              <a:rPr lang="en-US" sz="2000" dirty="0" smtClean="0">
                <a:latin typeface="+mn-lt"/>
              </a:rPr>
              <a:t>E</a:t>
            </a:r>
            <a:r>
              <a:rPr lang="en-US" sz="100" dirty="0" smtClean="0">
                <a:latin typeface="+mn-lt"/>
              </a:rPr>
              <a:t> </a:t>
            </a:r>
            <a:r>
              <a:rPr lang="en-US" sz="2000" dirty="0" smtClean="0">
                <a:latin typeface="+mn-lt"/>
              </a:rPr>
              <a:t>E</a:t>
            </a:r>
            <a:r>
              <a:rPr lang="en-US" sz="100" dirty="0" smtClean="0">
                <a:latin typeface="+mn-lt"/>
              </a:rPr>
              <a:t> </a:t>
            </a:r>
            <a:r>
              <a:rPr lang="en-US" sz="2000" dirty="0" smtClean="0">
                <a:latin typeface="+mn-lt"/>
              </a:rPr>
              <a:t>E </a:t>
            </a:r>
            <a:r>
              <a:rPr lang="en-US" sz="2000" dirty="0">
                <a:latin typeface="+mn-lt"/>
              </a:rPr>
              <a:t>802.11 wireless LANs </a:t>
            </a:r>
            <a:r>
              <a:rPr lang="en-US" sz="2000" dirty="0" smtClean="0">
                <a:latin typeface="+mn-lt"/>
              </a:rPr>
              <a:t>(</a:t>
            </a:r>
            <a:r>
              <a:rPr lang="en-US" altLang="ja-JP" sz="2000" dirty="0" smtClean="0">
                <a:latin typeface="+mn-lt"/>
              </a:rPr>
              <a:t>“</a:t>
            </a:r>
            <a:r>
              <a:rPr lang="en-US" sz="2000" dirty="0" smtClean="0">
                <a:latin typeface="+mn-lt"/>
              </a:rPr>
              <a:t>Wi-Fi</a:t>
            </a:r>
            <a:r>
              <a:rPr lang="en-US" altLang="ja-JP" sz="2000" dirty="0" smtClean="0">
                <a:latin typeface="+mn-lt"/>
              </a:rPr>
              <a:t>”</a:t>
            </a:r>
            <a:r>
              <a:rPr lang="en-US" sz="2000" dirty="0" smtClean="0">
                <a:latin typeface="+mn-lt"/>
              </a:rPr>
              <a:t>)</a:t>
            </a:r>
            <a:endParaRPr lang="en-US" sz="2000" dirty="0">
              <a:latin typeface="+mn-lt"/>
            </a:endParaRPr>
          </a:p>
          <a:p>
            <a:pPr marL="0" indent="0">
              <a:buFont typeface="Wingdings" charset="0"/>
              <a:buNone/>
              <a:defRPr/>
            </a:pPr>
            <a:r>
              <a:rPr lang="en-US" sz="2000" b="1" dirty="0" smtClean="0">
                <a:solidFill>
                  <a:schemeClr val="tx2"/>
                </a:solidFill>
                <a:latin typeface="+mn-lt"/>
              </a:rPr>
              <a:t>7.4</a:t>
            </a:r>
            <a:r>
              <a:rPr lang="en-US" sz="2000" dirty="0" smtClean="0">
                <a:solidFill>
                  <a:srgbClr val="FF0000"/>
                </a:solidFill>
                <a:latin typeface="+mn-lt"/>
              </a:rPr>
              <a:t> </a:t>
            </a:r>
            <a:r>
              <a:rPr lang="en-US" sz="2000" dirty="0">
                <a:latin typeface="+mn-lt"/>
              </a:rPr>
              <a:t>Cellular Internet </a:t>
            </a:r>
            <a:r>
              <a:rPr lang="en-US" sz="2000" dirty="0" smtClean="0">
                <a:latin typeface="+mn-lt"/>
              </a:rPr>
              <a:t>Access</a:t>
            </a:r>
          </a:p>
          <a:p>
            <a:pPr marL="741600" indent="-284400">
              <a:spcBef>
                <a:spcPts val="600"/>
              </a:spcBef>
              <a:buFont typeface="Verdana" panose="020B0604030504040204" pitchFamily="34" charset="0"/>
              <a:buChar char="–"/>
              <a:defRPr/>
            </a:pPr>
            <a:r>
              <a:rPr lang="en-US" sz="2000" dirty="0" smtClean="0">
                <a:latin typeface="+mn-lt"/>
              </a:rPr>
              <a:t>architecture</a:t>
            </a:r>
            <a:endParaRPr lang="en-US" sz="2000" dirty="0">
              <a:latin typeface="+mn-lt"/>
            </a:endParaRPr>
          </a:p>
          <a:p>
            <a:pPr marL="741600" lvl="1" indent="-284400">
              <a:defRPr/>
            </a:pPr>
            <a:r>
              <a:rPr lang="en-US" sz="2000" dirty="0">
                <a:latin typeface="+mn-lt"/>
              </a:rPr>
              <a:t>standards (e.g., 3G, </a:t>
            </a:r>
            <a:r>
              <a:rPr lang="en-US" sz="2000" dirty="0" smtClean="0">
                <a:latin typeface="+mn-lt"/>
              </a:rPr>
              <a:t>L</a:t>
            </a:r>
            <a:r>
              <a:rPr lang="en-US" sz="100" dirty="0" smtClean="0">
                <a:latin typeface="+mn-lt"/>
              </a:rPr>
              <a:t> </a:t>
            </a:r>
            <a:r>
              <a:rPr lang="en-US" sz="2000" dirty="0" smtClean="0">
                <a:latin typeface="+mn-lt"/>
              </a:rPr>
              <a:t>T</a:t>
            </a:r>
            <a:r>
              <a:rPr lang="en-US" sz="100" dirty="0" smtClean="0">
                <a:latin typeface="+mn-lt"/>
              </a:rPr>
              <a:t> </a:t>
            </a:r>
            <a:r>
              <a:rPr lang="en-US" sz="2000" dirty="0" smtClean="0">
                <a:latin typeface="+mn-lt"/>
              </a:rPr>
              <a:t>E)</a:t>
            </a:r>
          </a:p>
        </p:txBody>
      </p:sp>
      <p:sp>
        <p:nvSpPr>
          <p:cNvPr id="4" name="Text Placeholder 3"/>
          <p:cNvSpPr>
            <a:spLocks noGrp="1"/>
          </p:cNvSpPr>
          <p:nvPr>
            <p:ph type="body" idx="2"/>
          </p:nvPr>
        </p:nvSpPr>
        <p:spPr>
          <a:xfrm>
            <a:off x="4521200" y="1600200"/>
            <a:ext cx="4165600" cy="4404360"/>
          </a:xfrm>
        </p:spPr>
        <p:txBody>
          <a:bodyPr/>
          <a:lstStyle/>
          <a:p>
            <a:pPr marL="0" indent="0">
              <a:buFont typeface="Wingdings" pitchFamily="2" charset="2"/>
              <a:buNone/>
              <a:defRPr/>
            </a:pPr>
            <a:r>
              <a:rPr lang="en-US" sz="2000" b="1" dirty="0">
                <a:solidFill>
                  <a:schemeClr val="tx1"/>
                </a:solidFill>
                <a:latin typeface="+mn-lt"/>
              </a:rPr>
              <a:t>Mobility</a:t>
            </a:r>
          </a:p>
          <a:p>
            <a:pPr marL="0" indent="0">
              <a:buFont typeface="Wingdings" pitchFamily="2" charset="2"/>
              <a:buNone/>
              <a:defRPr/>
            </a:pPr>
            <a:r>
              <a:rPr lang="en-US" sz="2000" b="1" dirty="0">
                <a:solidFill>
                  <a:schemeClr val="tx2"/>
                </a:solidFill>
                <a:latin typeface="+mn-lt"/>
              </a:rPr>
              <a:t>7.5</a:t>
            </a:r>
            <a:r>
              <a:rPr lang="en-US" sz="2000" dirty="0">
                <a:latin typeface="+mn-lt"/>
              </a:rPr>
              <a:t> Principles: addressing and routing to mobile users</a:t>
            </a:r>
          </a:p>
          <a:p>
            <a:pPr marL="0" indent="0">
              <a:buFont typeface="Wingdings" pitchFamily="2" charset="2"/>
              <a:buNone/>
              <a:defRPr/>
            </a:pPr>
            <a:r>
              <a:rPr lang="en-US" sz="2000" b="1" dirty="0">
                <a:solidFill>
                  <a:schemeClr val="tx2"/>
                </a:solidFill>
                <a:latin typeface="+mn-lt"/>
              </a:rPr>
              <a:t>7.6</a:t>
            </a:r>
            <a:r>
              <a:rPr lang="en-US" sz="2000" dirty="0">
                <a:latin typeface="+mn-lt"/>
              </a:rPr>
              <a:t> </a:t>
            </a:r>
            <a:r>
              <a:rPr lang="en-US" sz="2000" b="1" dirty="0">
                <a:latin typeface="+mn-lt"/>
              </a:rPr>
              <a:t>Mobile </a:t>
            </a:r>
            <a:r>
              <a:rPr lang="en-US" sz="2000" b="1" dirty="0" smtClean="0">
                <a:latin typeface="+mn-lt"/>
              </a:rPr>
              <a:t>I</a:t>
            </a:r>
            <a:r>
              <a:rPr lang="en-US" sz="100" b="1" dirty="0" smtClean="0">
                <a:latin typeface="+mn-lt"/>
              </a:rPr>
              <a:t> </a:t>
            </a:r>
            <a:r>
              <a:rPr lang="en-US" sz="2000" b="1" dirty="0" smtClean="0">
                <a:latin typeface="+mn-lt"/>
              </a:rPr>
              <a:t>P</a:t>
            </a:r>
            <a:endParaRPr lang="en-US" sz="2000" b="1" dirty="0">
              <a:latin typeface="+mn-lt"/>
            </a:endParaRPr>
          </a:p>
          <a:p>
            <a:pPr marL="0" indent="0">
              <a:buFont typeface="Wingdings" pitchFamily="2" charset="2"/>
              <a:buNone/>
              <a:defRPr/>
            </a:pPr>
            <a:r>
              <a:rPr lang="en-US" sz="2000" b="1" dirty="0">
                <a:solidFill>
                  <a:schemeClr val="tx2"/>
                </a:solidFill>
                <a:latin typeface="+mn-lt"/>
              </a:rPr>
              <a:t>7.7</a:t>
            </a:r>
            <a:r>
              <a:rPr lang="en-US" sz="2000" dirty="0">
                <a:latin typeface="+mn-lt"/>
              </a:rPr>
              <a:t> </a:t>
            </a:r>
            <a:r>
              <a:rPr lang="en-US" sz="2000" b="1" dirty="0">
                <a:latin typeface="+mn-lt"/>
              </a:rPr>
              <a:t>Handling mobility in cellular networks</a:t>
            </a:r>
          </a:p>
          <a:p>
            <a:pPr marL="0" indent="0">
              <a:buFont typeface="Wingdings" pitchFamily="2" charset="2"/>
              <a:buNone/>
              <a:defRPr/>
            </a:pPr>
            <a:r>
              <a:rPr lang="en-US" sz="2000" b="1" dirty="0">
                <a:solidFill>
                  <a:schemeClr val="tx2"/>
                </a:solidFill>
                <a:latin typeface="+mn-lt"/>
              </a:rPr>
              <a:t>7.8</a:t>
            </a:r>
            <a:r>
              <a:rPr lang="en-US" sz="2000" dirty="0">
                <a:latin typeface="+mn-lt"/>
              </a:rPr>
              <a:t> </a:t>
            </a:r>
            <a:r>
              <a:rPr lang="en-US" sz="2000" b="1" dirty="0">
                <a:latin typeface="+mn-lt"/>
              </a:rPr>
              <a:t>Mobility and higher-layer </a:t>
            </a:r>
            <a:r>
              <a:rPr lang="en-US" sz="2000" b="1" dirty="0" smtClean="0">
                <a:latin typeface="+mn-lt"/>
              </a:rPr>
              <a:t>protocols</a:t>
            </a:r>
            <a:endParaRPr lang="en-US" sz="2000" b="1" dirty="0">
              <a:latin typeface="+mn-lt"/>
            </a:endParaRPr>
          </a:p>
        </p:txBody>
      </p:sp>
    </p:spTree>
    <p:extLst>
      <p:ext uri="{BB962C8B-B14F-4D97-AF65-F5344CB8AC3E}">
        <p14:creationId xmlns:p14="http://schemas.microsoft.com/office/powerpoint/2010/main" val="19962996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Mobile </a:t>
            </a:r>
            <a:r>
              <a:rPr lang="en-US" dirty="0" smtClean="0">
                <a:latin typeface="Times New Roman" panose="02020603050405020304" pitchFamily="18" charset="0"/>
                <a:cs typeface="Times New Roman" panose="02020603050405020304" pitchFamily="18" charset="0"/>
              </a:rPr>
              <a:t>I</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p:txBody>
          <a:bodyPr/>
          <a:lstStyle/>
          <a:p>
            <a:pPr>
              <a:defRPr/>
            </a:pPr>
            <a:r>
              <a:rPr lang="en-US" sz="2400" dirty="0" smtClean="0">
                <a:latin typeface="+mn-lt"/>
              </a:rPr>
              <a:t>R</a:t>
            </a:r>
            <a:r>
              <a:rPr lang="en-US" sz="100" dirty="0" smtClean="0">
                <a:latin typeface="+mn-lt"/>
              </a:rPr>
              <a:t> </a:t>
            </a:r>
            <a:r>
              <a:rPr lang="en-US" sz="2400" dirty="0" smtClean="0">
                <a:latin typeface="+mn-lt"/>
              </a:rPr>
              <a:t>F</a:t>
            </a:r>
            <a:r>
              <a:rPr lang="en-US" sz="100" dirty="0" smtClean="0">
                <a:latin typeface="+mn-lt"/>
              </a:rPr>
              <a:t> </a:t>
            </a:r>
            <a:r>
              <a:rPr lang="en-US" sz="2400" dirty="0" smtClean="0">
                <a:latin typeface="+mn-lt"/>
              </a:rPr>
              <a:t>C </a:t>
            </a:r>
            <a:r>
              <a:rPr lang="en-US" sz="2400" dirty="0">
                <a:latin typeface="+mn-lt"/>
              </a:rPr>
              <a:t>3344</a:t>
            </a:r>
          </a:p>
          <a:p>
            <a:pPr>
              <a:defRPr/>
            </a:pPr>
            <a:r>
              <a:rPr lang="en-US" sz="2400" dirty="0" smtClean="0">
                <a:latin typeface="+mn-lt"/>
              </a:rPr>
              <a:t>Has </a:t>
            </a:r>
            <a:r>
              <a:rPr lang="en-US" sz="2400" dirty="0">
                <a:latin typeface="+mn-lt"/>
              </a:rPr>
              <a:t>many features we’ve seen</a:t>
            </a:r>
            <a:r>
              <a:rPr lang="en-US" sz="2400" dirty="0" smtClean="0">
                <a:latin typeface="+mn-lt"/>
              </a:rPr>
              <a:t>:</a:t>
            </a:r>
            <a:endParaRPr lang="en-US" sz="2400" dirty="0">
              <a:latin typeface="+mn-lt"/>
            </a:endParaRPr>
          </a:p>
          <a:p>
            <a:pPr lvl="1">
              <a:defRPr/>
            </a:pPr>
            <a:r>
              <a:rPr lang="en-US" sz="2400" dirty="0">
                <a:latin typeface="+mn-lt"/>
              </a:rPr>
              <a:t>home agents, foreign agents, foreign-agent registration, care-of-addresses, encapsulation (packet-within-a-packet)</a:t>
            </a:r>
          </a:p>
          <a:p>
            <a:pPr>
              <a:defRPr/>
            </a:pPr>
            <a:r>
              <a:rPr lang="en-US" sz="2400" dirty="0" smtClean="0">
                <a:latin typeface="+mn-lt"/>
              </a:rPr>
              <a:t>Three </a:t>
            </a:r>
            <a:r>
              <a:rPr lang="en-US" sz="2400" dirty="0">
                <a:latin typeface="+mn-lt"/>
              </a:rPr>
              <a:t>components to standard:</a:t>
            </a:r>
          </a:p>
          <a:p>
            <a:pPr lvl="1">
              <a:defRPr/>
            </a:pPr>
            <a:r>
              <a:rPr lang="en-US" sz="2400" dirty="0">
                <a:latin typeface="+mn-lt"/>
              </a:rPr>
              <a:t>indirect routing of datagrams</a:t>
            </a:r>
          </a:p>
          <a:p>
            <a:pPr lvl="1">
              <a:defRPr/>
            </a:pPr>
            <a:r>
              <a:rPr lang="en-US" sz="2400" dirty="0">
                <a:latin typeface="+mn-lt"/>
              </a:rPr>
              <a:t>agent discovery</a:t>
            </a:r>
          </a:p>
          <a:p>
            <a:pPr lvl="1">
              <a:defRPr/>
            </a:pPr>
            <a:r>
              <a:rPr lang="en-US" sz="2400" dirty="0">
                <a:latin typeface="+mn-lt"/>
              </a:rPr>
              <a:t>registration with home </a:t>
            </a:r>
            <a:r>
              <a:rPr lang="en-US" sz="2400" dirty="0" smtClean="0">
                <a:latin typeface="+mn-lt"/>
              </a:rPr>
              <a:t>agent</a:t>
            </a:r>
            <a:endParaRPr lang="en-US" sz="2400" dirty="0">
              <a:latin typeface="+mn-lt"/>
            </a:endParaRPr>
          </a:p>
        </p:txBody>
      </p:sp>
    </p:spTree>
    <p:extLst>
      <p:ext uri="{BB962C8B-B14F-4D97-AF65-F5344CB8AC3E}">
        <p14:creationId xmlns:p14="http://schemas.microsoft.com/office/powerpoint/2010/main" val="190059999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
            <a:ext cx="8229600" cy="1066799"/>
          </a:xfrm>
        </p:spPr>
        <p:txBody>
          <a:bodyPr anchor="b"/>
          <a:lstStyle/>
          <a:p>
            <a:r>
              <a:rPr lang="en-US" dirty="0">
                <a:latin typeface="Times New Roman" panose="02020603050405020304" pitchFamily="18" charset="0"/>
                <a:cs typeface="Times New Roman" panose="02020603050405020304" pitchFamily="18" charset="0"/>
              </a:rPr>
              <a:t>Mobile </a:t>
            </a:r>
            <a:r>
              <a:rPr lang="en-US" dirty="0" smtClean="0">
                <a:latin typeface="Times New Roman" panose="02020603050405020304" pitchFamily="18" charset="0"/>
                <a:cs typeface="Times New Roman" panose="02020603050405020304" pitchFamily="18" charset="0"/>
              </a:rPr>
              <a:t>I</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Indirect routing</a:t>
            </a:r>
            <a:endParaRPr lang="en-US" dirty="0">
              <a:latin typeface="Times New Roman" panose="02020603050405020304" pitchFamily="18" charset="0"/>
              <a:cs typeface="Times New Roman" panose="02020603050405020304" pitchFamily="18" charset="0"/>
            </a:endParaRPr>
          </a:p>
        </p:txBody>
      </p:sp>
      <p:pic>
        <p:nvPicPr>
          <p:cNvPr id="4" name="Picture 3" descr="4 linked groups have packets by each. Group 1, a P C. Packet sent by correspondent. Destination, 128 period 119 period 40 period 186. Group 2. A router linked to a laptop. Permanent address, 128 period 119 period 40 period 186. Group 2. Packet sent by home agent to foreign agent, a packet within a packet. Outer packet. Destination, 79 period 129 period 13 period 2. Inner packet. Destination 128 period 119 period 40 period 186. Group 4. A router linked to a laptop. Care of address, 79 period 129 period 13 period 2. Foreign to agent to mobile packet. Destination, 128 period 119 period 40 period 18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045" y="1741604"/>
            <a:ext cx="7469909" cy="4040909"/>
          </a:xfrm>
          <a:prstGeom prst="rect">
            <a:avLst/>
          </a:prstGeom>
        </p:spPr>
      </p:pic>
    </p:spTree>
    <p:extLst>
      <p:ext uri="{BB962C8B-B14F-4D97-AF65-F5344CB8AC3E}">
        <p14:creationId xmlns:p14="http://schemas.microsoft.com/office/powerpoint/2010/main" val="291456649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Mobile </a:t>
            </a:r>
            <a:r>
              <a:rPr lang="en-US" dirty="0" smtClean="0">
                <a:latin typeface="Times New Roman" panose="02020603050405020304" pitchFamily="18" charset="0"/>
                <a:cs typeface="Times New Roman" panose="02020603050405020304" pitchFamily="18" charset="0"/>
              </a:rPr>
              <a:t>I</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Agent discovery</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1"/>
            <a:ext cx="8229600" cy="852714"/>
          </a:xfrm>
        </p:spPr>
        <p:txBody>
          <a:bodyPr/>
          <a:lstStyle/>
          <a:p>
            <a:r>
              <a:rPr lang="en-US" sz="2400" b="1" dirty="0" smtClean="0">
                <a:solidFill>
                  <a:schemeClr val="tx1"/>
                </a:solidFill>
                <a:latin typeface="+mn-lt"/>
                <a:cs typeface="Arial" charset="0"/>
              </a:rPr>
              <a:t>Agent Advertisement: </a:t>
            </a:r>
            <a:r>
              <a:rPr lang="en-US" sz="2400" dirty="0" smtClean="0">
                <a:latin typeface="+mn-lt"/>
                <a:cs typeface="Arial" charset="0"/>
              </a:rPr>
              <a:t>Foreign/Home agents </a:t>
            </a:r>
            <a:r>
              <a:rPr lang="en-US" sz="2400" dirty="0">
                <a:latin typeface="+mn-lt"/>
                <a:cs typeface="Arial" charset="0"/>
              </a:rPr>
              <a:t>advertise service by broadcasting </a:t>
            </a:r>
            <a:r>
              <a:rPr lang="en-US" sz="2400" dirty="0" smtClean="0">
                <a:latin typeface="+mn-lt"/>
                <a:cs typeface="Arial" charset="0"/>
              </a:rPr>
              <a:t>I</a:t>
            </a:r>
            <a:r>
              <a:rPr lang="en-US" sz="100" dirty="0" smtClean="0">
                <a:latin typeface="+mn-lt"/>
                <a:cs typeface="Arial" charset="0"/>
              </a:rPr>
              <a:t> </a:t>
            </a:r>
            <a:r>
              <a:rPr lang="en-US" sz="2400" dirty="0" smtClean="0">
                <a:latin typeface="+mn-lt"/>
                <a:cs typeface="Arial" charset="0"/>
              </a:rPr>
              <a:t>C</a:t>
            </a:r>
            <a:r>
              <a:rPr lang="en-US" sz="100" dirty="0" smtClean="0">
                <a:latin typeface="+mn-lt"/>
                <a:cs typeface="Arial" charset="0"/>
              </a:rPr>
              <a:t> </a:t>
            </a:r>
            <a:r>
              <a:rPr lang="en-US" sz="2400" dirty="0" smtClean="0">
                <a:latin typeface="+mn-lt"/>
                <a:cs typeface="Arial" charset="0"/>
              </a:rPr>
              <a:t>M</a:t>
            </a:r>
            <a:r>
              <a:rPr lang="en-US" sz="100" dirty="0" smtClean="0">
                <a:latin typeface="+mn-lt"/>
                <a:cs typeface="Arial" charset="0"/>
              </a:rPr>
              <a:t> </a:t>
            </a:r>
            <a:r>
              <a:rPr lang="en-US" sz="2400" dirty="0" smtClean="0">
                <a:latin typeface="+mn-lt"/>
                <a:cs typeface="Arial" charset="0"/>
              </a:rPr>
              <a:t>P </a:t>
            </a:r>
            <a:r>
              <a:rPr lang="en-US" sz="2400" dirty="0">
                <a:latin typeface="+mn-lt"/>
                <a:cs typeface="Arial" charset="0"/>
              </a:rPr>
              <a:t>messages (typefield = 9</a:t>
            </a:r>
            <a:r>
              <a:rPr lang="en-US" sz="2400" dirty="0" smtClean="0">
                <a:latin typeface="+mn-lt"/>
                <a:cs typeface="Arial" charset="0"/>
              </a:rPr>
              <a:t>)</a:t>
            </a:r>
            <a:endParaRPr lang="en-US" sz="2400" dirty="0">
              <a:latin typeface="+mn-lt"/>
              <a:cs typeface="Arial" charset="0"/>
            </a:endParaRPr>
          </a:p>
        </p:txBody>
      </p:sp>
      <p:pic>
        <p:nvPicPr>
          <p:cNvPr id="4" name="Picture 3" descr="A table has 8 rows. The last row is detached from the rest of the table. The rows are split into 2 sections. 1, standard I C M P fields, rows 1 through 4. 2, mobility agent advertisement extension, rows 5 through 8. Row 1. The row is divided in half. Half 1, 2 parts. 1, type = 9. This part spans from 0 to 8. 2, code = 0. This part spans from 8 to 16. Half 2, checksum. Above this part, 24. Row 2. 4 equal blank parts. Row 3. Router address. Row 4. 1 blank part. Row 5. The row is divided in half. Half 1, 2 parts. 1, type = 16. 2, length. Half 2, sequence number. Row 6. Divided in half. Half 1, registration lifetime. Half 2, 2 parts. 1, R B H F M G r T bits. 2, reserved. Row 7. 0 or more care of addresses. Row 8. Blank."/>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1278" y="2735005"/>
            <a:ext cx="4961443" cy="3551459"/>
          </a:xfrm>
          <a:prstGeom prst="rect">
            <a:avLst/>
          </a:prstGeom>
        </p:spPr>
      </p:pic>
    </p:spTree>
    <p:extLst>
      <p:ext uri="{BB962C8B-B14F-4D97-AF65-F5344CB8AC3E}">
        <p14:creationId xmlns:p14="http://schemas.microsoft.com/office/powerpoint/2010/main" val="143965427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
            <a:ext cx="8229600" cy="1066799"/>
          </a:xfrm>
        </p:spPr>
        <p:txBody>
          <a:bodyPr anchor="b"/>
          <a:lstStyle/>
          <a:p>
            <a:r>
              <a:rPr lang="en-US" dirty="0">
                <a:latin typeface="Times New Roman" panose="02020603050405020304" pitchFamily="18" charset="0"/>
                <a:cs typeface="Times New Roman" panose="02020603050405020304" pitchFamily="18" charset="0"/>
              </a:rPr>
              <a:t>Mobile </a:t>
            </a:r>
            <a:r>
              <a:rPr lang="en-US" dirty="0" smtClean="0">
                <a:latin typeface="Times New Roman" panose="02020603050405020304" pitchFamily="18" charset="0"/>
                <a:cs typeface="Times New Roman" panose="02020603050405020304" pitchFamily="18" charset="0"/>
              </a:rPr>
              <a:t>I</a:t>
            </a:r>
            <a:r>
              <a:rPr lang="en-US" sz="1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 </a:t>
            </a:r>
            <a:r>
              <a:rPr lang="en-US" dirty="0">
                <a:latin typeface="Times New Roman" panose="02020603050405020304" pitchFamily="18" charset="0"/>
                <a:cs typeface="Times New Roman" panose="02020603050405020304" pitchFamily="18" charset="0"/>
              </a:rPr>
              <a:t>Registration Example</a:t>
            </a:r>
          </a:p>
        </p:txBody>
      </p:sp>
      <p:pic>
        <p:nvPicPr>
          <p:cNvPr id="4" name="Picture 3" descr="A diagram has 3 items, a home agent, a foreign agent, and a mobile agent. A vertical parallel line draws down from each item. Arrows bounce between the lines in zig zags. Each arrow contains a box of notes. Item 1, router. Home agent, H A, 128 period 119 period 40 period 7. Item 2, router. Foreign agent, C O A, 79 period 129 period 13 period 2. Item 3, laptop. Mobile agent, M A, 128 period 119 period 40 period 186. Foreign and mobile agent, visited network. 79 period 129 period 13 forward slash 24. Arrow 1. Foreign agent downward right toward mobile agent. Notes. I C M P agent advertisement. C O A, 79 period 129 period 13 period 2. Arrow 2. Mobile agent downward left to foreign agent. Notes. Registration request. COA, 79 period 129 period 13 period 2. H A, 128 period 119 period 40 period 186. Lifetime, 9 9 9 9. Identification, 714. Arrow 3. Foreign agent downward left toward home agent. Notes. Registration request. C O A, 79 period 129 period 13 period 2. H A, 128 period 119 period 40 period 186. Lifetime, 9 9 9 9. Identification, 7 1 4. Encapsulation format. Arrow 4. Home agent downward right toward foreign agent. Notes. Registration reply. H A, 128 period 119 period 40 period 7. M A, 128 period 119 period 40 period 186. Lifetime, 4 9 9 9. Identification, 7 1 4. Encapsulation format. Arrow 5. Notes. Registration reply. H A, 128 period 119 period 40 period 7. M A, 128 period 119 period 40 period 186. Lifetime, 4 9 9 9. Identification, 7 1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5681" y="1600518"/>
            <a:ext cx="3692637" cy="4475056"/>
          </a:xfrm>
          <a:prstGeom prst="rect">
            <a:avLst/>
          </a:prstGeom>
        </p:spPr>
      </p:pic>
    </p:spTree>
    <p:extLst>
      <p:ext uri="{BB962C8B-B14F-4D97-AF65-F5344CB8AC3E}">
        <p14:creationId xmlns:p14="http://schemas.microsoft.com/office/powerpoint/2010/main" val="263217468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Times New Roman" panose="02020603050405020304" pitchFamily="18" charset="0"/>
                <a:cs typeface="Times New Roman" panose="02020603050405020304" pitchFamily="18" charset="0"/>
              </a:rPr>
              <a:t>Components of Cellular Network </a:t>
            </a:r>
            <a:r>
              <a:rPr lang="en-US" dirty="0" smtClean="0">
                <a:solidFill>
                  <a:schemeClr val="tx2"/>
                </a:solidFill>
                <a:latin typeface="Times New Roman" panose="02020603050405020304" pitchFamily="18" charset="0"/>
                <a:cs typeface="Times New Roman" panose="02020603050405020304" pitchFamily="18" charset="0"/>
              </a:rPr>
              <a:t>Architecture </a:t>
            </a:r>
            <a:r>
              <a:rPr lang="en-US" sz="2000" b="0" dirty="0" smtClean="0">
                <a:solidFill>
                  <a:schemeClr val="tx2"/>
                </a:solidFill>
                <a:latin typeface="Times New Roman" panose="02020603050405020304" pitchFamily="18" charset="0"/>
                <a:cs typeface="Times New Roman" panose="02020603050405020304" pitchFamily="18" charset="0"/>
              </a:rPr>
              <a:t>(2 of 2)</a:t>
            </a:r>
            <a:endParaRPr lang="en-US" sz="2000" b="0" dirty="0">
              <a:solidFill>
                <a:schemeClr val="tx2"/>
              </a:solidFill>
              <a:latin typeface="Times New Roman" panose="02020603050405020304" pitchFamily="18" charset="0"/>
              <a:cs typeface="Times New Roman" panose="02020603050405020304" pitchFamily="18" charset="0"/>
            </a:endParaRPr>
          </a:p>
        </p:txBody>
      </p:sp>
      <p:pic>
        <p:nvPicPr>
          <p:cNvPr id="4" name="Picture 3" descr="Recall, five groups of cells, sifferent cellular networks, operated by different providers, are connected to five mobile switching centers, which are in turn connected to a single wired public telephone network. The telephone network is connected to a correspondent."/>
          <p:cNvPicPr>
            <a:picLocks noChangeAspect="1"/>
          </p:cNvPicPr>
          <p:nvPr/>
        </p:nvPicPr>
        <p:blipFill>
          <a:blip r:embed="rId2"/>
          <a:stretch>
            <a:fillRect/>
          </a:stretch>
        </p:blipFill>
        <p:spPr>
          <a:xfrm>
            <a:off x="1684462" y="1658671"/>
            <a:ext cx="5775075" cy="4140097"/>
          </a:xfrm>
          <a:prstGeom prst="rect">
            <a:avLst/>
          </a:prstGeom>
        </p:spPr>
      </p:pic>
    </p:spTree>
    <p:extLst>
      <p:ext uri="{BB962C8B-B14F-4D97-AF65-F5344CB8AC3E}">
        <p14:creationId xmlns:p14="http://schemas.microsoft.com/office/powerpoint/2010/main" val="50815321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Handling </a:t>
            </a:r>
            <a:r>
              <a:rPr lang="en-US" dirty="0" smtClean="0">
                <a:latin typeface="Times New Roman" panose="02020603050405020304" pitchFamily="18" charset="0"/>
                <a:cs typeface="Times New Roman" panose="02020603050405020304" pitchFamily="18" charset="0"/>
              </a:rPr>
              <a:t>Mobility in Cellular networks</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p:txBody>
          <a:bodyPr/>
          <a:lstStyle/>
          <a:p>
            <a:pPr>
              <a:defRPr/>
            </a:pPr>
            <a:r>
              <a:rPr lang="en-US" sz="2200" b="1" dirty="0" smtClean="0">
                <a:solidFill>
                  <a:schemeClr val="tx1"/>
                </a:solidFill>
                <a:latin typeface="+mn-lt"/>
              </a:rPr>
              <a:t>Home Network: </a:t>
            </a:r>
            <a:r>
              <a:rPr lang="en-US" sz="2200" dirty="0">
                <a:latin typeface="+mn-lt"/>
              </a:rPr>
              <a:t>network of cellular provider you subscribe to (e.g., Sprint </a:t>
            </a:r>
            <a:r>
              <a:rPr lang="en-US" sz="2200" dirty="0" smtClean="0">
                <a:latin typeface="+mn-lt"/>
              </a:rPr>
              <a:t>P</a:t>
            </a:r>
            <a:r>
              <a:rPr lang="en-US" sz="100" dirty="0" smtClean="0">
                <a:latin typeface="+mn-lt"/>
              </a:rPr>
              <a:t> </a:t>
            </a:r>
            <a:r>
              <a:rPr lang="en-US" sz="2200" dirty="0" smtClean="0">
                <a:latin typeface="+mn-lt"/>
              </a:rPr>
              <a:t>C</a:t>
            </a:r>
            <a:r>
              <a:rPr lang="en-US" sz="100" dirty="0" smtClean="0">
                <a:latin typeface="+mn-lt"/>
              </a:rPr>
              <a:t> </a:t>
            </a:r>
            <a:r>
              <a:rPr lang="en-US" sz="2200" dirty="0" smtClean="0">
                <a:latin typeface="+mn-lt"/>
              </a:rPr>
              <a:t>S</a:t>
            </a:r>
            <a:r>
              <a:rPr lang="en-US" sz="2200" dirty="0">
                <a:latin typeface="+mn-lt"/>
              </a:rPr>
              <a:t>, Verizon)</a:t>
            </a:r>
          </a:p>
          <a:p>
            <a:pPr lvl="1">
              <a:defRPr/>
            </a:pPr>
            <a:r>
              <a:rPr lang="en-US" sz="2200" b="1" dirty="0" smtClean="0">
                <a:solidFill>
                  <a:schemeClr val="tx1"/>
                </a:solidFill>
                <a:latin typeface="+mn-lt"/>
              </a:rPr>
              <a:t>Home location </a:t>
            </a:r>
            <a:r>
              <a:rPr lang="en-US" sz="2200" b="1" dirty="0">
                <a:solidFill>
                  <a:schemeClr val="tx1"/>
                </a:solidFill>
                <a:latin typeface="+mn-lt"/>
              </a:rPr>
              <a:t>register (</a:t>
            </a:r>
            <a:r>
              <a:rPr lang="en-US" sz="2200" b="1" dirty="0" smtClean="0">
                <a:solidFill>
                  <a:schemeClr val="tx1"/>
                </a:solidFill>
                <a:latin typeface="+mn-lt"/>
              </a:rPr>
              <a:t>H</a:t>
            </a:r>
            <a:r>
              <a:rPr lang="en-US" sz="100" b="1" dirty="0" smtClean="0">
                <a:solidFill>
                  <a:schemeClr val="tx1"/>
                </a:solidFill>
                <a:latin typeface="+mn-lt"/>
              </a:rPr>
              <a:t> </a:t>
            </a:r>
            <a:r>
              <a:rPr lang="en-US" sz="2200" b="1" dirty="0" smtClean="0">
                <a:solidFill>
                  <a:schemeClr val="tx1"/>
                </a:solidFill>
                <a:latin typeface="+mn-lt"/>
              </a:rPr>
              <a:t>L</a:t>
            </a:r>
            <a:r>
              <a:rPr lang="en-US" sz="100" b="1" dirty="0" smtClean="0">
                <a:solidFill>
                  <a:schemeClr val="tx1"/>
                </a:solidFill>
                <a:latin typeface="+mn-lt"/>
              </a:rPr>
              <a:t> </a:t>
            </a:r>
            <a:r>
              <a:rPr lang="en-US" sz="2200" b="1" dirty="0" smtClean="0">
                <a:solidFill>
                  <a:schemeClr val="tx1"/>
                </a:solidFill>
                <a:latin typeface="+mn-lt"/>
              </a:rPr>
              <a:t>R</a:t>
            </a:r>
            <a:r>
              <a:rPr lang="en-US" sz="2200" b="1" dirty="0">
                <a:solidFill>
                  <a:schemeClr val="tx1"/>
                </a:solidFill>
                <a:latin typeface="+mn-lt"/>
              </a:rPr>
              <a:t>): </a:t>
            </a:r>
            <a:r>
              <a:rPr lang="en-US" sz="2200" dirty="0">
                <a:latin typeface="+mn-lt"/>
              </a:rPr>
              <a:t>database in home network containing permanent cell phone #, profile information (services, preferences, billing), information about current location (could be in another network)</a:t>
            </a:r>
          </a:p>
          <a:p>
            <a:pPr>
              <a:defRPr/>
            </a:pPr>
            <a:r>
              <a:rPr lang="en-US" sz="2200" b="1" dirty="0" smtClean="0">
                <a:solidFill>
                  <a:schemeClr val="tx1"/>
                </a:solidFill>
                <a:latin typeface="+mn-lt"/>
              </a:rPr>
              <a:t>Visited Network: </a:t>
            </a:r>
            <a:r>
              <a:rPr lang="en-US" sz="2200" dirty="0">
                <a:latin typeface="+mn-lt"/>
              </a:rPr>
              <a:t>network in which mobile currently resides</a:t>
            </a:r>
          </a:p>
          <a:p>
            <a:pPr lvl="1">
              <a:defRPr/>
            </a:pPr>
            <a:r>
              <a:rPr lang="en-US" sz="2200" b="1" dirty="0" smtClean="0">
                <a:solidFill>
                  <a:schemeClr val="tx1"/>
                </a:solidFill>
                <a:latin typeface="+mn-lt"/>
              </a:rPr>
              <a:t>Visitor location </a:t>
            </a:r>
            <a:r>
              <a:rPr lang="en-US" sz="2200" b="1" dirty="0">
                <a:solidFill>
                  <a:schemeClr val="tx1"/>
                </a:solidFill>
                <a:latin typeface="+mn-lt"/>
              </a:rPr>
              <a:t>register </a:t>
            </a:r>
            <a:r>
              <a:rPr lang="en-US" sz="2200" b="1" dirty="0" smtClean="0">
                <a:solidFill>
                  <a:schemeClr val="tx1"/>
                </a:solidFill>
                <a:latin typeface="+mn-lt"/>
              </a:rPr>
              <a:t>(V</a:t>
            </a:r>
            <a:r>
              <a:rPr lang="en-US" sz="100" b="1" dirty="0" smtClean="0">
                <a:solidFill>
                  <a:schemeClr val="tx1"/>
                </a:solidFill>
                <a:latin typeface="+mn-lt"/>
              </a:rPr>
              <a:t> </a:t>
            </a:r>
            <a:r>
              <a:rPr lang="en-US" sz="2200" b="1" dirty="0">
                <a:solidFill>
                  <a:schemeClr val="tx1"/>
                </a:solidFill>
                <a:latin typeface="+mn-lt"/>
              </a:rPr>
              <a:t>L</a:t>
            </a:r>
            <a:r>
              <a:rPr lang="en-US" sz="100" b="1" dirty="0">
                <a:solidFill>
                  <a:schemeClr val="tx1"/>
                </a:solidFill>
                <a:latin typeface="+mn-lt"/>
              </a:rPr>
              <a:t> </a:t>
            </a:r>
            <a:r>
              <a:rPr lang="en-US" sz="2200" b="1" dirty="0">
                <a:solidFill>
                  <a:schemeClr val="tx1"/>
                </a:solidFill>
                <a:latin typeface="+mn-lt"/>
              </a:rPr>
              <a:t>R</a:t>
            </a:r>
            <a:r>
              <a:rPr lang="en-US" sz="2200" b="1" dirty="0" smtClean="0">
                <a:solidFill>
                  <a:schemeClr val="tx1"/>
                </a:solidFill>
                <a:latin typeface="+mn-lt"/>
              </a:rPr>
              <a:t>): </a:t>
            </a:r>
            <a:r>
              <a:rPr lang="en-US" sz="2200" dirty="0">
                <a:latin typeface="+mn-lt"/>
              </a:rPr>
              <a:t>database with entry for each user currently in network</a:t>
            </a:r>
          </a:p>
          <a:p>
            <a:pPr lvl="1">
              <a:defRPr/>
            </a:pPr>
            <a:r>
              <a:rPr lang="en-US" sz="2200" dirty="0">
                <a:latin typeface="+mn-lt"/>
              </a:rPr>
              <a:t>could be home </a:t>
            </a:r>
            <a:r>
              <a:rPr lang="en-US" sz="2200" dirty="0" smtClean="0">
                <a:latin typeface="+mn-lt"/>
              </a:rPr>
              <a:t>network</a:t>
            </a:r>
            <a:endParaRPr lang="en-US" sz="2200" dirty="0">
              <a:latin typeface="+mn-lt"/>
            </a:endParaRPr>
          </a:p>
        </p:txBody>
      </p:sp>
    </p:spTree>
    <p:extLst>
      <p:ext uri="{BB962C8B-B14F-4D97-AF65-F5344CB8AC3E}">
        <p14:creationId xmlns:p14="http://schemas.microsoft.com/office/powerpoint/2010/main" val="367650173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dirty="0" smtClean="0">
                <a:solidFill>
                  <a:schemeClr val="tx2"/>
                </a:solidFill>
                <a:latin typeface="Times New Roman" panose="02020603050405020304" pitchFamily="18" charset="0"/>
                <a:cs typeface="Times New Roman" panose="02020603050405020304" pitchFamily="18" charset="0"/>
              </a:rPr>
              <a:t>G</a:t>
            </a:r>
            <a:r>
              <a:rPr lang="en-US" sz="100" dirty="0" smtClean="0">
                <a:solidFill>
                  <a:schemeClr val="tx2"/>
                </a:solidFill>
                <a:latin typeface="Times New Roman" panose="02020603050405020304" pitchFamily="18" charset="0"/>
                <a:cs typeface="Times New Roman" panose="02020603050405020304" pitchFamily="18" charset="0"/>
              </a:rPr>
              <a:t> </a:t>
            </a:r>
            <a:r>
              <a:rPr lang="en-US" dirty="0" smtClean="0">
                <a:solidFill>
                  <a:schemeClr val="tx2"/>
                </a:solidFill>
                <a:latin typeface="Times New Roman" panose="02020603050405020304" pitchFamily="18" charset="0"/>
                <a:cs typeface="Times New Roman" panose="02020603050405020304" pitchFamily="18" charset="0"/>
              </a:rPr>
              <a:t>S</a:t>
            </a:r>
            <a:r>
              <a:rPr lang="en-US" sz="100" dirty="0" smtClean="0">
                <a:solidFill>
                  <a:schemeClr val="tx2"/>
                </a:solidFill>
                <a:latin typeface="Times New Roman" panose="02020603050405020304" pitchFamily="18" charset="0"/>
                <a:cs typeface="Times New Roman" panose="02020603050405020304" pitchFamily="18" charset="0"/>
              </a:rPr>
              <a:t> </a:t>
            </a:r>
            <a:r>
              <a:rPr lang="en-US" dirty="0" smtClean="0">
                <a:solidFill>
                  <a:schemeClr val="tx2"/>
                </a:solidFill>
                <a:latin typeface="Times New Roman" panose="02020603050405020304" pitchFamily="18" charset="0"/>
                <a:cs typeface="Times New Roman" panose="02020603050405020304" pitchFamily="18" charset="0"/>
              </a:rPr>
              <a:t>M</a:t>
            </a:r>
            <a:r>
              <a:rPr lang="en-US" dirty="0">
                <a:solidFill>
                  <a:schemeClr val="tx2"/>
                </a:solidFill>
                <a:latin typeface="Times New Roman" panose="02020603050405020304" pitchFamily="18" charset="0"/>
                <a:cs typeface="Times New Roman" panose="02020603050405020304" pitchFamily="18" charset="0"/>
              </a:rPr>
              <a:t>: </a:t>
            </a:r>
            <a:r>
              <a:rPr lang="en-US" dirty="0" smtClean="0">
                <a:solidFill>
                  <a:schemeClr val="tx2"/>
                </a:solidFill>
                <a:latin typeface="Times New Roman" panose="02020603050405020304" pitchFamily="18" charset="0"/>
                <a:cs typeface="Times New Roman" panose="02020603050405020304" pitchFamily="18" charset="0"/>
              </a:rPr>
              <a:t>Indirect Routing to Mobile</a:t>
            </a:r>
            <a:endParaRPr lang="en-US" dirty="0">
              <a:solidFill>
                <a:schemeClr val="tx2"/>
              </a:solidFill>
              <a:latin typeface="Times New Roman" panose="02020603050405020304" pitchFamily="18" charset="0"/>
              <a:cs typeface="Times New Roman" panose="02020603050405020304" pitchFamily="18" charset="0"/>
            </a:endParaRPr>
          </a:p>
        </p:txBody>
      </p:sp>
      <p:pic>
        <p:nvPicPr>
          <p:cNvPr id="4" name="Picture 3" descr="There are 4 linked groups with numbered arrows. Group 1. Landline phone, correspondent. Arrow 1, group 1 to 2. Group 2. A router with part above, H L R, home network. Arrow 2, within group 2, H L R to router. Arrow 3, group 2 to 3, passes through public switched telephone network. Group 3. A router with a part above, V L R. The router is connected to group 4. 4 cells of towers, smartphones, and a car, visited network, mobile user.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7119" y="1636078"/>
            <a:ext cx="4929762" cy="4250191"/>
          </a:xfrm>
          <a:prstGeom prst="rect">
            <a:avLst/>
          </a:prstGeom>
        </p:spPr>
      </p:pic>
    </p:spTree>
    <p:extLst>
      <p:ext uri="{BB962C8B-B14F-4D97-AF65-F5344CB8AC3E}">
        <p14:creationId xmlns:p14="http://schemas.microsoft.com/office/powerpoint/2010/main" val="135832237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Times New Roman" panose="02020603050405020304" pitchFamily="18" charset="0"/>
                <a:cs typeface="Times New Roman" panose="02020603050405020304" pitchFamily="18" charset="0"/>
              </a:rPr>
              <a:t>G</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S</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M: Handoff with Common M</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S</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C </a:t>
            </a:r>
            <a:r>
              <a:rPr lang="en-US" sz="2000" b="0" dirty="0">
                <a:solidFill>
                  <a:schemeClr val="tx2"/>
                </a:solidFill>
                <a:latin typeface="Times New Roman" panose="02020603050405020304" pitchFamily="18" charset="0"/>
                <a:cs typeface="Times New Roman" panose="02020603050405020304" pitchFamily="18" charset="0"/>
              </a:rPr>
              <a:t>(1 of 2)</a:t>
            </a:r>
          </a:p>
        </p:txBody>
      </p:sp>
      <p:sp>
        <p:nvSpPr>
          <p:cNvPr id="3" name="Text Placeholder 2"/>
          <p:cNvSpPr>
            <a:spLocks noGrp="1"/>
          </p:cNvSpPr>
          <p:nvPr>
            <p:ph type="body" idx="1"/>
          </p:nvPr>
        </p:nvSpPr>
        <p:spPr>
          <a:xfrm>
            <a:off x="457201" y="1600200"/>
            <a:ext cx="4988560" cy="4525963"/>
          </a:xfrm>
        </p:spPr>
        <p:txBody>
          <a:bodyPr/>
          <a:lstStyle/>
          <a:p>
            <a:pPr>
              <a:defRPr/>
            </a:pPr>
            <a:r>
              <a:rPr lang="en-US" sz="2000" b="1" dirty="0" smtClean="0">
                <a:solidFill>
                  <a:schemeClr val="tx1"/>
                </a:solidFill>
                <a:latin typeface="+mn-lt"/>
              </a:rPr>
              <a:t>Handoff </a:t>
            </a:r>
            <a:r>
              <a:rPr lang="en-US" sz="2000" b="1" dirty="0">
                <a:solidFill>
                  <a:schemeClr val="tx1"/>
                </a:solidFill>
                <a:latin typeface="+mn-lt"/>
              </a:rPr>
              <a:t>goal: </a:t>
            </a:r>
            <a:r>
              <a:rPr lang="en-US" sz="2000" dirty="0">
                <a:latin typeface="+mn-lt"/>
              </a:rPr>
              <a:t>route call via new base station (without interruption)</a:t>
            </a:r>
          </a:p>
          <a:p>
            <a:pPr>
              <a:defRPr/>
            </a:pPr>
            <a:r>
              <a:rPr lang="en-US" sz="2000" dirty="0" smtClean="0">
                <a:latin typeface="+mn-lt"/>
              </a:rPr>
              <a:t>Reasons </a:t>
            </a:r>
            <a:r>
              <a:rPr lang="en-US" sz="2000" dirty="0">
                <a:latin typeface="+mn-lt"/>
              </a:rPr>
              <a:t>for handoff:</a:t>
            </a:r>
          </a:p>
          <a:p>
            <a:pPr lvl="1">
              <a:defRPr/>
            </a:pPr>
            <a:r>
              <a:rPr lang="en-US" sz="2000" dirty="0">
                <a:latin typeface="+mn-lt"/>
              </a:rPr>
              <a:t>stronger signal to/from new B</a:t>
            </a:r>
            <a:r>
              <a:rPr lang="en-US" sz="100" dirty="0">
                <a:latin typeface="+mn-lt"/>
              </a:rPr>
              <a:t> </a:t>
            </a:r>
            <a:r>
              <a:rPr lang="en-US" sz="2000" dirty="0">
                <a:latin typeface="+mn-lt"/>
              </a:rPr>
              <a:t>S</a:t>
            </a:r>
            <a:r>
              <a:rPr lang="en-US" sz="100" dirty="0">
                <a:latin typeface="+mn-lt"/>
              </a:rPr>
              <a:t> </a:t>
            </a:r>
            <a:r>
              <a:rPr lang="en-US" sz="2000" dirty="0" smtClean="0">
                <a:latin typeface="+mn-lt"/>
              </a:rPr>
              <a:t>S </a:t>
            </a:r>
            <a:r>
              <a:rPr lang="en-US" sz="2000" dirty="0">
                <a:latin typeface="+mn-lt"/>
              </a:rPr>
              <a:t>(continuing connectivity, less battery drain)</a:t>
            </a:r>
          </a:p>
          <a:p>
            <a:pPr lvl="1">
              <a:defRPr/>
            </a:pPr>
            <a:r>
              <a:rPr lang="en-US" sz="2000" dirty="0">
                <a:latin typeface="+mn-lt"/>
              </a:rPr>
              <a:t>load balance: free up channel in current B</a:t>
            </a:r>
            <a:r>
              <a:rPr lang="en-US" sz="100" dirty="0">
                <a:latin typeface="+mn-lt"/>
              </a:rPr>
              <a:t> </a:t>
            </a:r>
            <a:r>
              <a:rPr lang="en-US" sz="2000" dirty="0">
                <a:latin typeface="+mn-lt"/>
              </a:rPr>
              <a:t>S</a:t>
            </a:r>
            <a:r>
              <a:rPr lang="en-US" sz="100" dirty="0">
                <a:latin typeface="+mn-lt"/>
              </a:rPr>
              <a:t> </a:t>
            </a:r>
            <a:r>
              <a:rPr lang="en-US" sz="2000" dirty="0" smtClean="0">
                <a:latin typeface="+mn-lt"/>
              </a:rPr>
              <a:t>S</a:t>
            </a:r>
            <a:endParaRPr lang="en-US" sz="2000" dirty="0">
              <a:latin typeface="+mn-lt"/>
            </a:endParaRPr>
          </a:p>
          <a:p>
            <a:pPr lvl="1">
              <a:defRPr/>
            </a:pPr>
            <a:r>
              <a:rPr lang="en-US" sz="2000" dirty="0" smtClean="0">
                <a:latin typeface="+mn-lt"/>
              </a:rPr>
              <a:t>G</a:t>
            </a:r>
            <a:r>
              <a:rPr lang="en-US" sz="100" dirty="0" smtClean="0">
                <a:latin typeface="+mn-lt"/>
              </a:rPr>
              <a:t> </a:t>
            </a:r>
            <a:r>
              <a:rPr lang="en-US" sz="2000" dirty="0" smtClean="0">
                <a:latin typeface="+mn-lt"/>
              </a:rPr>
              <a:t>S</a:t>
            </a:r>
            <a:r>
              <a:rPr lang="en-US" sz="100" dirty="0" smtClean="0">
                <a:latin typeface="+mn-lt"/>
              </a:rPr>
              <a:t> </a:t>
            </a:r>
            <a:r>
              <a:rPr lang="en-US" sz="2000" dirty="0" smtClean="0">
                <a:latin typeface="+mn-lt"/>
              </a:rPr>
              <a:t>M doesn’t </a:t>
            </a:r>
            <a:r>
              <a:rPr lang="en-US" sz="2000" dirty="0">
                <a:latin typeface="+mn-lt"/>
              </a:rPr>
              <a:t>mandate why to perform handoff (policy), only how (mechanism)</a:t>
            </a:r>
          </a:p>
          <a:p>
            <a:pPr>
              <a:defRPr/>
            </a:pPr>
            <a:r>
              <a:rPr lang="en-US" sz="2000" dirty="0" smtClean="0">
                <a:latin typeface="+mn-lt"/>
              </a:rPr>
              <a:t>Handoff </a:t>
            </a:r>
            <a:r>
              <a:rPr lang="en-US" sz="2000" dirty="0">
                <a:latin typeface="+mn-lt"/>
              </a:rPr>
              <a:t>initiated by old </a:t>
            </a:r>
            <a:r>
              <a:rPr lang="en-US" sz="2000" dirty="0" smtClean="0">
                <a:latin typeface="+mn-lt"/>
              </a:rPr>
              <a:t>B</a:t>
            </a:r>
            <a:r>
              <a:rPr lang="en-US" sz="100" dirty="0" smtClean="0">
                <a:latin typeface="+mn-lt"/>
              </a:rPr>
              <a:t> </a:t>
            </a:r>
            <a:r>
              <a:rPr lang="en-US" sz="2000" dirty="0" smtClean="0">
                <a:latin typeface="+mn-lt"/>
              </a:rPr>
              <a:t>S</a:t>
            </a:r>
            <a:r>
              <a:rPr lang="en-US" sz="100" dirty="0" smtClean="0">
                <a:latin typeface="+mn-lt"/>
              </a:rPr>
              <a:t> </a:t>
            </a:r>
            <a:r>
              <a:rPr lang="en-US" sz="2000" dirty="0" smtClean="0">
                <a:latin typeface="+mn-lt"/>
              </a:rPr>
              <a:t>S</a:t>
            </a:r>
            <a:endParaRPr lang="en-US" sz="2000" dirty="0">
              <a:latin typeface="+mn-lt"/>
            </a:endParaRPr>
          </a:p>
        </p:txBody>
      </p:sp>
      <p:pic>
        <p:nvPicPr>
          <p:cNvPr id="4" name="Picture 3" descr="A triangular diagram links 4 parts. At the top, an arrow points to part 1, a router with a part above, V L R. On the left, the router connects to a tower, old B S. Old routing. This connects to a car. On the right, the router connects to new B S. New routing. This connects to the ca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7229" y="1773238"/>
            <a:ext cx="3049571" cy="2029505"/>
          </a:xfrm>
          <a:prstGeom prst="rect">
            <a:avLst/>
          </a:prstGeom>
        </p:spPr>
      </p:pic>
    </p:spTree>
    <p:extLst>
      <p:ext uri="{BB962C8B-B14F-4D97-AF65-F5344CB8AC3E}">
        <p14:creationId xmlns:p14="http://schemas.microsoft.com/office/powerpoint/2010/main" val="638980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Characteristics of Selected Wireless Links</a:t>
            </a:r>
          </a:p>
        </p:txBody>
      </p:sp>
      <p:pic>
        <p:nvPicPr>
          <p:cNvPr id="6" name="Picture 5" descr="A graph plots data rate, megabits per second, over data range. Data range is broken into 4 columns. 1, indoor. 10 to 30 meters. 2, outdoor. 50 to 200 meters. 3, mid range outdoor. 200 meters to 4 kilometers. 4, long range outdoor. 5 kilometers to 20 kilometers. The graph plots 10 bars of wireless links. All values are approximations. 1, 802 period 11 a c. Data rate, 1,300 megabits per second. Range, indoor. 2, 802 period 11 n. Data rate, 450 megabits per second. Range, indoor. 3, 802 period 11 a comma g. Data rate, 54 megabits per second. Range, indoor. 4, 802 period 11 b. Data rate, 5 to 11 megabits per second. Range, indoor. 5, 802 period 15 period 1. Data rate, 1 megabits per second. Range, indoor, less range than previous bars. 6, 4 G L T E. Data rate, 11 to 400 megabits per second. Range, outdoor through long range outdoor. 7, 802 period 11 a, g point to point. Data rate, just under 54 megabits per second. Data range, some outdoor through some long range outdoor, less range than 4 G. 8, enhanced 3 G, H S P A. Data rate, 4 to 11 megabits per second. Data range, outdoor through long range out door. 9, 3 G, U M T S W C D M A, C D M A 2,000. Data rate, 384 kilobits per second. Data range, outdoor to partway through long range outdoor. 10, 2 G, I S 95, C D M A, G S M. Data rate, less than 384 kilobits per second. Data range, outdoor through some long range outdoor, longer range than 3 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1338" y="1569085"/>
            <a:ext cx="6801323" cy="4282314"/>
          </a:xfrm>
          <a:prstGeom prst="rect">
            <a:avLst/>
          </a:prstGeom>
        </p:spPr>
      </p:pic>
    </p:spTree>
    <p:extLst>
      <p:ext uri="{BB962C8B-B14F-4D97-AF65-F5344CB8AC3E}">
        <p14:creationId xmlns:p14="http://schemas.microsoft.com/office/powerpoint/2010/main" val="379199084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Times New Roman" panose="02020603050405020304" pitchFamily="18" charset="0"/>
                <a:cs typeface="Times New Roman" panose="02020603050405020304" pitchFamily="18" charset="0"/>
              </a:rPr>
              <a:t>G</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S</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M: </a:t>
            </a:r>
            <a:r>
              <a:rPr lang="en-US" dirty="0" smtClean="0">
                <a:solidFill>
                  <a:schemeClr val="tx2"/>
                </a:solidFill>
                <a:latin typeface="Times New Roman" panose="02020603050405020304" pitchFamily="18" charset="0"/>
                <a:cs typeface="Times New Roman" panose="02020603050405020304" pitchFamily="18" charset="0"/>
              </a:rPr>
              <a:t>Handoff with Common </a:t>
            </a:r>
            <a:r>
              <a:rPr lang="en-US" dirty="0">
                <a:solidFill>
                  <a:schemeClr val="tx2"/>
                </a:solidFill>
                <a:latin typeface="Times New Roman" panose="02020603050405020304" pitchFamily="18" charset="0"/>
                <a:cs typeface="Times New Roman" panose="02020603050405020304" pitchFamily="18" charset="0"/>
              </a:rPr>
              <a:t>M</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S</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C </a:t>
            </a:r>
            <a:r>
              <a:rPr lang="en-US" sz="2000" b="0" dirty="0" smtClean="0">
                <a:solidFill>
                  <a:schemeClr val="tx2"/>
                </a:solidFill>
                <a:latin typeface="Times New Roman" panose="02020603050405020304" pitchFamily="18" charset="0"/>
                <a:cs typeface="Times New Roman" panose="02020603050405020304" pitchFamily="18" charset="0"/>
              </a:rPr>
              <a:t>(2 </a:t>
            </a:r>
            <a:r>
              <a:rPr lang="en-US" sz="2000" b="0" dirty="0">
                <a:solidFill>
                  <a:schemeClr val="tx2"/>
                </a:solidFill>
                <a:latin typeface="Times New Roman" panose="02020603050405020304" pitchFamily="18" charset="0"/>
                <a:cs typeface="Times New Roman" panose="02020603050405020304" pitchFamily="18" charset="0"/>
              </a:rPr>
              <a:t>of 2)</a:t>
            </a:r>
            <a:endParaRPr lang="en-US" dirty="0"/>
          </a:p>
        </p:txBody>
      </p:sp>
      <p:sp>
        <p:nvSpPr>
          <p:cNvPr id="3" name="Text Placeholder 2"/>
          <p:cNvSpPr>
            <a:spLocks noGrp="1"/>
          </p:cNvSpPr>
          <p:nvPr>
            <p:ph idx="1"/>
          </p:nvPr>
        </p:nvSpPr>
        <p:spPr>
          <a:xfrm>
            <a:off x="457200" y="1600200"/>
            <a:ext cx="6675120" cy="401320"/>
          </a:xfrm>
        </p:spPr>
        <p:txBody>
          <a:bodyPr/>
          <a:lstStyle/>
          <a:p>
            <a:pPr marL="432000" indent="-432000">
              <a:buClr>
                <a:schemeClr val="tx2"/>
              </a:buClr>
              <a:buFont typeface="+mj-lt"/>
              <a:buAutoNum type="arabicPeriod"/>
              <a:defRPr/>
            </a:pPr>
            <a:r>
              <a:rPr lang="en-US" sz="1800" dirty="0" smtClean="0">
                <a:latin typeface="+mn-lt"/>
                <a:cs typeface="Arial" charset="0"/>
              </a:rPr>
              <a:t>Old </a:t>
            </a:r>
            <a:r>
              <a:rPr lang="en-US" sz="1800" dirty="0" smtClean="0">
                <a:latin typeface="+mn-lt"/>
              </a:rPr>
              <a:t>B</a:t>
            </a:r>
            <a:r>
              <a:rPr lang="en-US" sz="100" dirty="0" smtClean="0">
                <a:latin typeface="+mn-lt"/>
              </a:rPr>
              <a:t> </a:t>
            </a:r>
            <a:r>
              <a:rPr lang="en-US" sz="1800" dirty="0" smtClean="0">
                <a:latin typeface="+mn-lt"/>
              </a:rPr>
              <a:t>S</a:t>
            </a:r>
            <a:r>
              <a:rPr lang="en-US" sz="100" dirty="0" smtClean="0">
                <a:latin typeface="+mn-lt"/>
              </a:rPr>
              <a:t> </a:t>
            </a:r>
            <a:r>
              <a:rPr lang="en-US" sz="1800" dirty="0" smtClean="0">
                <a:latin typeface="+mn-lt"/>
              </a:rPr>
              <a:t>S</a:t>
            </a:r>
            <a:r>
              <a:rPr lang="en-US" sz="1800" dirty="0" smtClean="0">
                <a:latin typeface="+mn-lt"/>
                <a:cs typeface="Arial" charset="0"/>
              </a:rPr>
              <a:t> informs M</a:t>
            </a:r>
            <a:r>
              <a:rPr lang="en-US" sz="100" dirty="0" smtClean="0">
                <a:latin typeface="+mn-lt"/>
                <a:cs typeface="Arial" charset="0"/>
              </a:rPr>
              <a:t> </a:t>
            </a:r>
            <a:r>
              <a:rPr lang="en-US" sz="1800" dirty="0" smtClean="0">
                <a:latin typeface="+mn-lt"/>
                <a:cs typeface="Arial" charset="0"/>
              </a:rPr>
              <a:t>S</a:t>
            </a:r>
            <a:r>
              <a:rPr lang="en-US" sz="100" dirty="0" smtClean="0">
                <a:latin typeface="+mn-lt"/>
                <a:cs typeface="Arial" charset="0"/>
              </a:rPr>
              <a:t> </a:t>
            </a:r>
            <a:r>
              <a:rPr lang="en-US" sz="1800" dirty="0" smtClean="0">
                <a:latin typeface="+mn-lt"/>
                <a:cs typeface="Arial" charset="0"/>
              </a:rPr>
              <a:t>C of impending handoff, provides list of</a:t>
            </a:r>
          </a:p>
        </p:txBody>
      </p:sp>
      <p:graphicFrame>
        <p:nvGraphicFramePr>
          <p:cNvPr id="10" name="Object 9" descr="1 power plus"/>
          <p:cNvGraphicFramePr>
            <a:graphicFrameLocks noChangeAspect="1"/>
          </p:cNvGraphicFramePr>
          <p:nvPr>
            <p:extLst>
              <p:ext uri="{D42A27DB-BD31-4B8C-83A1-F6EECF244321}">
                <p14:modId xmlns:p14="http://schemas.microsoft.com/office/powerpoint/2010/main" val="3090114940"/>
              </p:ext>
            </p:extLst>
          </p:nvPr>
        </p:nvGraphicFramePr>
        <p:xfrm>
          <a:off x="7126440" y="1639839"/>
          <a:ext cx="245441" cy="306803"/>
        </p:xfrm>
        <a:graphic>
          <a:graphicData uri="http://schemas.openxmlformats.org/presentationml/2006/ole">
            <mc:AlternateContent xmlns:mc="http://schemas.openxmlformats.org/markup-compatibility/2006">
              <mc:Choice xmlns:v="urn:schemas-microsoft-com:vml" Requires="v">
                <p:oleObj spid="_x0000_s4228" name="Equation" r:id="rId4" imgW="152280" imgH="190440" progId="Equation.DSMT4">
                  <p:embed/>
                </p:oleObj>
              </mc:Choice>
              <mc:Fallback>
                <p:oleObj name="Equation" r:id="rId4" imgW="152280" imgH="190440" progId="Equation.DSMT4">
                  <p:embed/>
                  <p:pic>
                    <p:nvPicPr>
                      <p:cNvPr id="0" name=""/>
                      <p:cNvPicPr/>
                      <p:nvPr/>
                    </p:nvPicPr>
                    <p:blipFill>
                      <a:blip r:embed="rId5"/>
                      <a:stretch>
                        <a:fillRect/>
                      </a:stretch>
                    </p:blipFill>
                    <p:spPr>
                      <a:xfrm>
                        <a:off x="7126440" y="1639839"/>
                        <a:ext cx="245441" cy="306803"/>
                      </a:xfrm>
                      <a:prstGeom prst="rect">
                        <a:avLst/>
                      </a:prstGeom>
                    </p:spPr>
                  </p:pic>
                </p:oleObj>
              </mc:Fallback>
            </mc:AlternateContent>
          </a:graphicData>
        </a:graphic>
      </p:graphicFrame>
      <p:sp>
        <p:nvSpPr>
          <p:cNvPr id="9" name="Content Placeholder 8"/>
          <p:cNvSpPr>
            <a:spLocks noGrp="1"/>
          </p:cNvSpPr>
          <p:nvPr>
            <p:ph idx="14"/>
          </p:nvPr>
        </p:nvSpPr>
        <p:spPr>
          <a:xfrm>
            <a:off x="792480" y="1947771"/>
            <a:ext cx="1378580" cy="341299"/>
          </a:xfrm>
        </p:spPr>
        <p:txBody>
          <a:bodyPr/>
          <a:lstStyle/>
          <a:p>
            <a:pPr marL="101600" indent="0">
              <a:buNone/>
            </a:pPr>
            <a:r>
              <a:rPr lang="en-US" sz="1800" dirty="0">
                <a:latin typeface="+mn-lt"/>
                <a:cs typeface="Arial" charset="0"/>
              </a:rPr>
              <a:t>new </a:t>
            </a:r>
            <a:r>
              <a:rPr lang="en-US" sz="1800" dirty="0">
                <a:latin typeface="+mn-lt"/>
              </a:rPr>
              <a:t>B</a:t>
            </a:r>
            <a:r>
              <a:rPr lang="en-US" sz="100" dirty="0">
                <a:latin typeface="+mn-lt"/>
              </a:rPr>
              <a:t> </a:t>
            </a:r>
            <a:r>
              <a:rPr lang="en-US" sz="1800" dirty="0">
                <a:latin typeface="+mn-lt"/>
              </a:rPr>
              <a:t>S</a:t>
            </a:r>
            <a:r>
              <a:rPr lang="en-US" sz="100" dirty="0">
                <a:latin typeface="+mn-lt"/>
              </a:rPr>
              <a:t> </a:t>
            </a:r>
            <a:r>
              <a:rPr lang="en-US" sz="1800" dirty="0">
                <a:latin typeface="+mn-lt"/>
              </a:rPr>
              <a:t>S</a:t>
            </a:r>
            <a:r>
              <a:rPr lang="en-US" sz="1800" dirty="0">
                <a:latin typeface="+mn-lt"/>
                <a:cs typeface="Arial" charset="0"/>
              </a:rPr>
              <a:t>s</a:t>
            </a:r>
            <a:endParaRPr lang="en-US" sz="1800" dirty="0">
              <a:latin typeface="+mn-lt"/>
            </a:endParaRPr>
          </a:p>
        </p:txBody>
      </p:sp>
      <p:sp>
        <p:nvSpPr>
          <p:cNvPr id="8" name="Content Placeholder 7"/>
          <p:cNvSpPr>
            <a:spLocks noGrp="1"/>
          </p:cNvSpPr>
          <p:nvPr>
            <p:ph idx="13"/>
          </p:nvPr>
        </p:nvSpPr>
        <p:spPr>
          <a:xfrm>
            <a:off x="457199" y="2289070"/>
            <a:ext cx="5995558" cy="3743727"/>
          </a:xfrm>
        </p:spPr>
        <p:txBody>
          <a:bodyPr/>
          <a:lstStyle/>
          <a:p>
            <a:pPr marL="432000" indent="-432000">
              <a:buClr>
                <a:schemeClr val="tx2"/>
              </a:buClr>
              <a:buFont typeface="+mj-lt"/>
              <a:buAutoNum type="arabicPeriod" startAt="2"/>
              <a:defRPr/>
            </a:pPr>
            <a:r>
              <a:rPr lang="en-US" sz="1800" dirty="0">
                <a:latin typeface="+mn-lt"/>
                <a:cs typeface="Arial" charset="0"/>
              </a:rPr>
              <a:t>MSC sets up path (allocates resources) to new </a:t>
            </a:r>
            <a:r>
              <a:rPr lang="en-US" sz="1800" dirty="0">
                <a:latin typeface="+mn-lt"/>
              </a:rPr>
              <a:t>B</a:t>
            </a:r>
            <a:r>
              <a:rPr lang="en-US" sz="100" dirty="0">
                <a:latin typeface="+mn-lt"/>
              </a:rPr>
              <a:t> </a:t>
            </a:r>
            <a:r>
              <a:rPr lang="en-US" sz="1800" dirty="0">
                <a:latin typeface="+mn-lt"/>
              </a:rPr>
              <a:t>S</a:t>
            </a:r>
            <a:r>
              <a:rPr lang="en-US" sz="100" dirty="0">
                <a:latin typeface="+mn-lt"/>
              </a:rPr>
              <a:t> </a:t>
            </a:r>
            <a:r>
              <a:rPr lang="en-US" sz="1800" dirty="0">
                <a:latin typeface="+mn-lt"/>
              </a:rPr>
              <a:t>S</a:t>
            </a:r>
            <a:endParaRPr lang="en-US" sz="1800" dirty="0">
              <a:latin typeface="+mn-lt"/>
              <a:cs typeface="Arial" charset="0"/>
            </a:endParaRPr>
          </a:p>
          <a:p>
            <a:pPr marL="432000" indent="-432000">
              <a:buClr>
                <a:schemeClr val="tx2"/>
              </a:buClr>
              <a:buFont typeface="+mj-lt"/>
              <a:buAutoNum type="arabicPeriod" startAt="2"/>
              <a:defRPr/>
            </a:pPr>
            <a:r>
              <a:rPr lang="en-US" sz="1800" dirty="0">
                <a:latin typeface="+mn-lt"/>
                <a:cs typeface="Arial" charset="0"/>
              </a:rPr>
              <a:t>New </a:t>
            </a:r>
            <a:r>
              <a:rPr lang="en-US" sz="1800" dirty="0">
                <a:latin typeface="+mn-lt"/>
              </a:rPr>
              <a:t>B</a:t>
            </a:r>
            <a:r>
              <a:rPr lang="en-US" sz="100" dirty="0">
                <a:latin typeface="+mn-lt"/>
              </a:rPr>
              <a:t> </a:t>
            </a:r>
            <a:r>
              <a:rPr lang="en-US" sz="1800" dirty="0">
                <a:latin typeface="+mn-lt"/>
              </a:rPr>
              <a:t>S</a:t>
            </a:r>
            <a:r>
              <a:rPr lang="en-US" sz="100" dirty="0">
                <a:latin typeface="+mn-lt"/>
              </a:rPr>
              <a:t> </a:t>
            </a:r>
            <a:r>
              <a:rPr lang="en-US" sz="1800" dirty="0">
                <a:latin typeface="+mn-lt"/>
              </a:rPr>
              <a:t>S</a:t>
            </a:r>
            <a:r>
              <a:rPr lang="en-US" sz="1800" dirty="0">
                <a:latin typeface="+mn-lt"/>
                <a:cs typeface="Arial" charset="0"/>
              </a:rPr>
              <a:t> allocates radio channel for use by mobile</a:t>
            </a:r>
          </a:p>
          <a:p>
            <a:pPr marL="432000" indent="-432000">
              <a:buClr>
                <a:schemeClr val="tx2"/>
              </a:buClr>
              <a:buFont typeface="+mj-lt"/>
              <a:buAutoNum type="arabicPeriod" startAt="2"/>
              <a:defRPr/>
            </a:pPr>
            <a:r>
              <a:rPr lang="en-US" sz="1800" dirty="0">
                <a:latin typeface="+mn-lt"/>
                <a:cs typeface="Arial" charset="0"/>
              </a:rPr>
              <a:t>New </a:t>
            </a:r>
            <a:r>
              <a:rPr lang="en-US" sz="1800" dirty="0">
                <a:latin typeface="+mn-lt"/>
              </a:rPr>
              <a:t>B</a:t>
            </a:r>
            <a:r>
              <a:rPr lang="en-US" sz="100" dirty="0">
                <a:latin typeface="+mn-lt"/>
              </a:rPr>
              <a:t> </a:t>
            </a:r>
            <a:r>
              <a:rPr lang="en-US" sz="1800" dirty="0">
                <a:latin typeface="+mn-lt"/>
              </a:rPr>
              <a:t>S</a:t>
            </a:r>
            <a:r>
              <a:rPr lang="en-US" sz="100" dirty="0">
                <a:latin typeface="+mn-lt"/>
              </a:rPr>
              <a:t> </a:t>
            </a:r>
            <a:r>
              <a:rPr lang="en-US" sz="1800" dirty="0">
                <a:latin typeface="+mn-lt"/>
              </a:rPr>
              <a:t>S</a:t>
            </a:r>
            <a:r>
              <a:rPr lang="en-US" sz="1800" dirty="0">
                <a:latin typeface="+mn-lt"/>
                <a:cs typeface="Arial" charset="0"/>
              </a:rPr>
              <a:t> signals </a:t>
            </a:r>
            <a:r>
              <a:rPr lang="en-US" sz="1800" dirty="0">
                <a:latin typeface="+mn-lt"/>
              </a:rPr>
              <a:t>M</a:t>
            </a:r>
            <a:r>
              <a:rPr lang="en-US" sz="100" dirty="0">
                <a:latin typeface="+mn-lt"/>
              </a:rPr>
              <a:t> </a:t>
            </a:r>
            <a:r>
              <a:rPr lang="en-US" sz="1800" dirty="0">
                <a:latin typeface="+mn-lt"/>
              </a:rPr>
              <a:t>S</a:t>
            </a:r>
            <a:r>
              <a:rPr lang="en-US" sz="100" dirty="0">
                <a:latin typeface="+mn-lt"/>
              </a:rPr>
              <a:t> </a:t>
            </a:r>
            <a:r>
              <a:rPr lang="en-US" sz="1800" dirty="0">
                <a:latin typeface="+mn-lt"/>
              </a:rPr>
              <a:t>C</a:t>
            </a:r>
            <a:r>
              <a:rPr lang="en-US" sz="1800" dirty="0">
                <a:latin typeface="+mn-lt"/>
                <a:cs typeface="Arial" charset="0"/>
              </a:rPr>
              <a:t>, old </a:t>
            </a:r>
            <a:r>
              <a:rPr lang="en-US" sz="1800" dirty="0">
                <a:latin typeface="+mn-lt"/>
              </a:rPr>
              <a:t>B</a:t>
            </a:r>
            <a:r>
              <a:rPr lang="en-US" sz="100" dirty="0">
                <a:latin typeface="+mn-lt"/>
              </a:rPr>
              <a:t> </a:t>
            </a:r>
            <a:r>
              <a:rPr lang="en-US" sz="1800" dirty="0">
                <a:latin typeface="+mn-lt"/>
              </a:rPr>
              <a:t>S</a:t>
            </a:r>
            <a:r>
              <a:rPr lang="en-US" sz="100" dirty="0">
                <a:latin typeface="+mn-lt"/>
              </a:rPr>
              <a:t> </a:t>
            </a:r>
            <a:r>
              <a:rPr lang="en-US" sz="1800" dirty="0">
                <a:latin typeface="+mn-lt"/>
              </a:rPr>
              <a:t>S</a:t>
            </a:r>
            <a:r>
              <a:rPr lang="en-US" sz="1800" dirty="0">
                <a:latin typeface="+mn-lt"/>
                <a:cs typeface="Arial" charset="0"/>
              </a:rPr>
              <a:t>: </a:t>
            </a:r>
            <a:r>
              <a:rPr lang="en-US" sz="1800" dirty="0" smtClean="0">
                <a:latin typeface="+mn-lt"/>
                <a:cs typeface="Arial" charset="0"/>
              </a:rPr>
              <a:t>ready</a:t>
            </a:r>
            <a:endParaRPr lang="en-US" sz="1800" dirty="0">
              <a:latin typeface="+mn-lt"/>
              <a:cs typeface="Arial" charset="0"/>
            </a:endParaRPr>
          </a:p>
          <a:p>
            <a:pPr marL="432000" indent="-432000">
              <a:buClr>
                <a:schemeClr val="tx2"/>
              </a:buClr>
              <a:buFont typeface="+mj-lt"/>
              <a:buAutoNum type="arabicPeriod" startAt="2"/>
              <a:defRPr/>
            </a:pPr>
            <a:r>
              <a:rPr lang="en-US" sz="1800" dirty="0">
                <a:latin typeface="+mn-lt"/>
                <a:cs typeface="Arial" charset="0"/>
              </a:rPr>
              <a:t>Old </a:t>
            </a:r>
            <a:r>
              <a:rPr lang="en-US" sz="1800" dirty="0">
                <a:latin typeface="+mn-lt"/>
              </a:rPr>
              <a:t>B</a:t>
            </a:r>
            <a:r>
              <a:rPr lang="en-US" sz="100" dirty="0">
                <a:latin typeface="+mn-lt"/>
              </a:rPr>
              <a:t> </a:t>
            </a:r>
            <a:r>
              <a:rPr lang="en-US" sz="1800" dirty="0">
                <a:latin typeface="+mn-lt"/>
              </a:rPr>
              <a:t>S</a:t>
            </a:r>
            <a:r>
              <a:rPr lang="en-US" sz="100" dirty="0">
                <a:latin typeface="+mn-lt"/>
              </a:rPr>
              <a:t> </a:t>
            </a:r>
            <a:r>
              <a:rPr lang="en-US" sz="1800" dirty="0">
                <a:latin typeface="+mn-lt"/>
              </a:rPr>
              <a:t>S</a:t>
            </a:r>
            <a:r>
              <a:rPr lang="en-US" sz="1800" dirty="0">
                <a:latin typeface="+mn-lt"/>
                <a:cs typeface="Arial" charset="0"/>
              </a:rPr>
              <a:t> tells mobile: perform handoff to new </a:t>
            </a:r>
            <a:r>
              <a:rPr lang="en-US" sz="1800" dirty="0">
                <a:latin typeface="+mn-lt"/>
              </a:rPr>
              <a:t>B</a:t>
            </a:r>
            <a:r>
              <a:rPr lang="en-US" sz="100" dirty="0">
                <a:latin typeface="+mn-lt"/>
              </a:rPr>
              <a:t> </a:t>
            </a:r>
            <a:r>
              <a:rPr lang="en-US" sz="1800" dirty="0">
                <a:latin typeface="+mn-lt"/>
              </a:rPr>
              <a:t>S</a:t>
            </a:r>
            <a:r>
              <a:rPr lang="en-US" sz="100" dirty="0">
                <a:latin typeface="+mn-lt"/>
              </a:rPr>
              <a:t> </a:t>
            </a:r>
            <a:r>
              <a:rPr lang="en-US" sz="1800" dirty="0">
                <a:latin typeface="+mn-lt"/>
              </a:rPr>
              <a:t>S</a:t>
            </a:r>
            <a:endParaRPr lang="en-US" sz="1800" dirty="0">
              <a:latin typeface="+mn-lt"/>
              <a:cs typeface="Arial" charset="0"/>
            </a:endParaRPr>
          </a:p>
          <a:p>
            <a:pPr marL="432000" indent="-432000">
              <a:buClr>
                <a:schemeClr val="tx2"/>
              </a:buClr>
              <a:buFont typeface="+mj-lt"/>
              <a:buAutoNum type="arabicPeriod" startAt="2"/>
              <a:defRPr/>
            </a:pPr>
            <a:r>
              <a:rPr lang="en-US" sz="1800" dirty="0">
                <a:latin typeface="+mn-lt"/>
                <a:cs typeface="Arial" charset="0"/>
              </a:rPr>
              <a:t>Mobile, new </a:t>
            </a:r>
            <a:r>
              <a:rPr lang="en-US" sz="1800" dirty="0">
                <a:latin typeface="+mn-lt"/>
              </a:rPr>
              <a:t>B</a:t>
            </a:r>
            <a:r>
              <a:rPr lang="en-US" sz="100" dirty="0">
                <a:latin typeface="+mn-lt"/>
              </a:rPr>
              <a:t> </a:t>
            </a:r>
            <a:r>
              <a:rPr lang="en-US" sz="1800" dirty="0">
                <a:latin typeface="+mn-lt"/>
              </a:rPr>
              <a:t>S</a:t>
            </a:r>
            <a:r>
              <a:rPr lang="en-US" sz="100" dirty="0">
                <a:latin typeface="+mn-lt"/>
              </a:rPr>
              <a:t> </a:t>
            </a:r>
            <a:r>
              <a:rPr lang="en-US" sz="1800" dirty="0">
                <a:latin typeface="+mn-lt"/>
              </a:rPr>
              <a:t>S</a:t>
            </a:r>
            <a:r>
              <a:rPr lang="en-US" sz="1800" dirty="0">
                <a:latin typeface="+mn-lt"/>
                <a:cs typeface="Arial" charset="0"/>
              </a:rPr>
              <a:t> signal to activate new channel</a:t>
            </a:r>
          </a:p>
          <a:p>
            <a:pPr marL="432000" indent="-432000">
              <a:buClr>
                <a:schemeClr val="tx2"/>
              </a:buClr>
              <a:buFont typeface="+mj-lt"/>
              <a:buAutoNum type="arabicPeriod" startAt="2"/>
              <a:defRPr/>
            </a:pPr>
            <a:r>
              <a:rPr lang="en-US" sz="1800" dirty="0">
                <a:latin typeface="+mn-lt"/>
                <a:cs typeface="Arial" charset="0"/>
              </a:rPr>
              <a:t>Mobile signals via new </a:t>
            </a:r>
            <a:r>
              <a:rPr lang="en-US" sz="1800" dirty="0">
                <a:latin typeface="+mn-lt"/>
              </a:rPr>
              <a:t>B</a:t>
            </a:r>
            <a:r>
              <a:rPr lang="en-US" sz="100" dirty="0">
                <a:latin typeface="+mn-lt"/>
              </a:rPr>
              <a:t> </a:t>
            </a:r>
            <a:r>
              <a:rPr lang="en-US" sz="1800" dirty="0">
                <a:latin typeface="+mn-lt"/>
              </a:rPr>
              <a:t>S</a:t>
            </a:r>
            <a:r>
              <a:rPr lang="en-US" sz="100" dirty="0">
                <a:latin typeface="+mn-lt"/>
              </a:rPr>
              <a:t> </a:t>
            </a:r>
            <a:r>
              <a:rPr lang="en-US" sz="1800" dirty="0">
                <a:latin typeface="+mn-lt"/>
              </a:rPr>
              <a:t>S</a:t>
            </a:r>
            <a:r>
              <a:rPr lang="en-US" sz="1800" dirty="0">
                <a:latin typeface="+mn-lt"/>
                <a:cs typeface="Arial" charset="0"/>
              </a:rPr>
              <a:t> to </a:t>
            </a:r>
            <a:r>
              <a:rPr lang="en-US" sz="1800" dirty="0">
                <a:latin typeface="+mn-lt"/>
              </a:rPr>
              <a:t>M</a:t>
            </a:r>
            <a:r>
              <a:rPr lang="en-US" sz="100" dirty="0">
                <a:latin typeface="+mn-lt"/>
              </a:rPr>
              <a:t> </a:t>
            </a:r>
            <a:r>
              <a:rPr lang="en-US" sz="1800" dirty="0">
                <a:latin typeface="+mn-lt"/>
              </a:rPr>
              <a:t>S</a:t>
            </a:r>
            <a:r>
              <a:rPr lang="en-US" sz="100" dirty="0">
                <a:latin typeface="+mn-lt"/>
              </a:rPr>
              <a:t> </a:t>
            </a:r>
            <a:r>
              <a:rPr lang="en-US" sz="1800" dirty="0">
                <a:latin typeface="+mn-lt"/>
              </a:rPr>
              <a:t>C </a:t>
            </a:r>
            <a:r>
              <a:rPr lang="en-US" sz="1800" dirty="0">
                <a:latin typeface="+mn-lt"/>
                <a:cs typeface="Arial" charset="0"/>
              </a:rPr>
              <a:t>: handoff complete.</a:t>
            </a:r>
          </a:p>
          <a:p>
            <a:pPr marL="432000" indent="-432000">
              <a:buClr>
                <a:schemeClr val="tx2"/>
              </a:buClr>
              <a:buFont typeface="+mj-lt"/>
              <a:buAutoNum type="arabicPeriod" startAt="2"/>
              <a:defRPr/>
            </a:pPr>
            <a:r>
              <a:rPr lang="en-US" sz="1800" dirty="0" smtClean="0">
                <a:latin typeface="+mn-lt"/>
                <a:cs typeface="Arial" charset="0"/>
              </a:rPr>
              <a:t>M</a:t>
            </a:r>
            <a:r>
              <a:rPr lang="en-US" sz="100" dirty="0" smtClean="0">
                <a:latin typeface="+mn-lt"/>
                <a:cs typeface="Arial" charset="0"/>
              </a:rPr>
              <a:t> </a:t>
            </a:r>
            <a:r>
              <a:rPr lang="en-US" sz="1800" dirty="0" smtClean="0">
                <a:latin typeface="+mn-lt"/>
                <a:cs typeface="Arial" charset="0"/>
              </a:rPr>
              <a:t>S</a:t>
            </a:r>
            <a:r>
              <a:rPr lang="en-US" sz="100" dirty="0" smtClean="0">
                <a:latin typeface="+mn-lt"/>
                <a:cs typeface="Arial" charset="0"/>
              </a:rPr>
              <a:t> </a:t>
            </a:r>
            <a:r>
              <a:rPr lang="en-US" sz="1800" dirty="0" smtClean="0">
                <a:latin typeface="+mn-lt"/>
                <a:cs typeface="Arial" charset="0"/>
              </a:rPr>
              <a:t>C </a:t>
            </a:r>
            <a:r>
              <a:rPr lang="en-US" sz="1800" dirty="0">
                <a:latin typeface="+mn-lt"/>
                <a:cs typeface="Arial" charset="0"/>
              </a:rPr>
              <a:t>reroutes call resources </a:t>
            </a:r>
            <a:r>
              <a:rPr lang="en-US" sz="1800" dirty="0" smtClean="0">
                <a:latin typeface="+mn-lt"/>
                <a:cs typeface="Arial" charset="0"/>
              </a:rPr>
              <a:t>released</a:t>
            </a:r>
            <a:endParaRPr lang="en-US" sz="1800" dirty="0">
              <a:latin typeface="+mn-lt"/>
              <a:cs typeface="Arial" charset="0"/>
            </a:endParaRPr>
          </a:p>
        </p:txBody>
      </p:sp>
      <p:pic>
        <p:nvPicPr>
          <p:cNvPr id="4" name="Picture 3" descr="A triangular diagram links 4 parts with numbered arrows. Part 1, old B S. Part 2, V L R router. Arrow 1, old B S to router. Part 3, new B S. Arrow 2, router to new B S. 3, new B S. Arrow 4, new B S, to router, to old B S. Part 4, a car. Arrow 5, old B S to the car. Arrow 6, car to new B S, back to car. Arrow 7, the car, to new B S, to router. Arrow 8, the router to old B 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93397" y="3120863"/>
            <a:ext cx="2310388" cy="1696048"/>
          </a:xfrm>
          <a:prstGeom prst="rect">
            <a:avLst/>
          </a:prstGeom>
        </p:spPr>
      </p:pic>
    </p:spTree>
    <p:extLst>
      <p:ext uri="{BB962C8B-B14F-4D97-AF65-F5344CB8AC3E}">
        <p14:creationId xmlns:p14="http://schemas.microsoft.com/office/powerpoint/2010/main" val="398693921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solidFill>
                  <a:schemeClr val="tx2"/>
                </a:solidFill>
                <a:latin typeface="Times New Roman" panose="02020603050405020304" pitchFamily="18" charset="0"/>
                <a:cs typeface="Times New Roman" panose="02020603050405020304" pitchFamily="18" charset="0"/>
              </a:rPr>
              <a:t>G</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S</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M: Handoff Between M</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S</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Cs </a:t>
            </a:r>
            <a:r>
              <a:rPr lang="en-US" sz="2000" b="0" dirty="0">
                <a:solidFill>
                  <a:schemeClr val="tx2"/>
                </a:solidFill>
                <a:latin typeface="Times New Roman" panose="02020603050405020304" pitchFamily="18" charset="0"/>
                <a:cs typeface="Times New Roman" panose="02020603050405020304" pitchFamily="18" charset="0"/>
              </a:rPr>
              <a:t>(1 of 2)</a:t>
            </a:r>
          </a:p>
        </p:txBody>
      </p:sp>
      <p:sp>
        <p:nvSpPr>
          <p:cNvPr id="3" name="Text Placeholder 2"/>
          <p:cNvSpPr>
            <a:spLocks noGrp="1"/>
          </p:cNvSpPr>
          <p:nvPr>
            <p:ph type="body" idx="1"/>
          </p:nvPr>
        </p:nvSpPr>
        <p:spPr>
          <a:xfrm>
            <a:off x="457200" y="1600200"/>
            <a:ext cx="3870960" cy="4525963"/>
          </a:xfrm>
        </p:spPr>
        <p:txBody>
          <a:bodyPr/>
          <a:lstStyle/>
          <a:p>
            <a:pPr>
              <a:defRPr/>
            </a:pPr>
            <a:r>
              <a:rPr lang="en-US" sz="2200" b="1" dirty="0" smtClean="0">
                <a:solidFill>
                  <a:schemeClr val="tx1"/>
                </a:solidFill>
                <a:latin typeface="+mn-lt"/>
              </a:rPr>
              <a:t>Anchor </a:t>
            </a:r>
            <a:r>
              <a:rPr lang="en-US" sz="2200" b="1" dirty="0">
                <a:latin typeface="+mn-lt"/>
              </a:rPr>
              <a:t>M</a:t>
            </a:r>
            <a:r>
              <a:rPr lang="en-US" sz="100" b="1" dirty="0">
                <a:latin typeface="+mn-lt"/>
              </a:rPr>
              <a:t> </a:t>
            </a:r>
            <a:r>
              <a:rPr lang="en-US" sz="2200" b="1" dirty="0" smtClean="0">
                <a:latin typeface="+mn-lt"/>
              </a:rPr>
              <a:t>S</a:t>
            </a:r>
            <a:r>
              <a:rPr lang="en-US" sz="100" b="1" dirty="0" smtClean="0">
                <a:latin typeface="+mn-lt"/>
              </a:rPr>
              <a:t>.</a:t>
            </a:r>
            <a:r>
              <a:rPr lang="en-US" sz="2200" b="1" dirty="0" smtClean="0">
                <a:latin typeface="+mn-lt"/>
              </a:rPr>
              <a:t>C</a:t>
            </a:r>
            <a:r>
              <a:rPr lang="en-US" sz="2200" b="1" dirty="0" smtClean="0">
                <a:solidFill>
                  <a:schemeClr val="tx1"/>
                </a:solidFill>
                <a:latin typeface="+mn-lt"/>
              </a:rPr>
              <a:t>: </a:t>
            </a:r>
            <a:r>
              <a:rPr lang="en-US" sz="2200" dirty="0">
                <a:latin typeface="+mn-lt"/>
              </a:rPr>
              <a:t>first </a:t>
            </a:r>
            <a:r>
              <a:rPr lang="en-US" sz="2200" dirty="0" smtClean="0">
                <a:latin typeface="+mn-lt"/>
              </a:rPr>
              <a:t>M</a:t>
            </a:r>
            <a:r>
              <a:rPr lang="en-US" sz="100" dirty="0" smtClean="0">
                <a:latin typeface="+mn-lt"/>
              </a:rPr>
              <a:t> </a:t>
            </a:r>
            <a:r>
              <a:rPr lang="en-US" sz="2200" dirty="0" smtClean="0">
                <a:latin typeface="+mn-lt"/>
              </a:rPr>
              <a:t>S</a:t>
            </a:r>
            <a:r>
              <a:rPr lang="en-US" sz="100" dirty="0" smtClean="0">
                <a:latin typeface="+mn-lt"/>
              </a:rPr>
              <a:t>.</a:t>
            </a:r>
            <a:r>
              <a:rPr lang="en-US" sz="2200" dirty="0" smtClean="0">
                <a:latin typeface="+mn-lt"/>
              </a:rPr>
              <a:t>C </a:t>
            </a:r>
            <a:r>
              <a:rPr lang="en-US" sz="2200" dirty="0">
                <a:latin typeface="+mn-lt"/>
              </a:rPr>
              <a:t>visited during call</a:t>
            </a:r>
          </a:p>
          <a:p>
            <a:pPr lvl="1">
              <a:defRPr/>
            </a:pPr>
            <a:r>
              <a:rPr lang="en-US" sz="2200" dirty="0">
                <a:latin typeface="+mn-lt"/>
              </a:rPr>
              <a:t>call remains routed through anchor M</a:t>
            </a:r>
            <a:r>
              <a:rPr lang="en-US" sz="100" dirty="0">
                <a:latin typeface="+mn-lt"/>
              </a:rPr>
              <a:t> </a:t>
            </a:r>
            <a:r>
              <a:rPr lang="en-US" sz="2200" dirty="0" smtClean="0">
                <a:latin typeface="+mn-lt"/>
              </a:rPr>
              <a:t>S</a:t>
            </a:r>
            <a:r>
              <a:rPr lang="en-US" sz="100" dirty="0" smtClean="0">
                <a:latin typeface="+mn-lt"/>
              </a:rPr>
              <a:t>.</a:t>
            </a:r>
            <a:r>
              <a:rPr lang="en-US" sz="2200" dirty="0" smtClean="0">
                <a:latin typeface="+mn-lt"/>
              </a:rPr>
              <a:t>C</a:t>
            </a:r>
            <a:endParaRPr lang="en-US" sz="2200" dirty="0">
              <a:latin typeface="+mn-lt"/>
            </a:endParaRPr>
          </a:p>
          <a:p>
            <a:pPr>
              <a:defRPr/>
            </a:pPr>
            <a:r>
              <a:rPr lang="en-US" sz="2200" dirty="0">
                <a:latin typeface="+mn-lt"/>
              </a:rPr>
              <a:t>new M</a:t>
            </a:r>
            <a:r>
              <a:rPr lang="en-US" sz="100" dirty="0">
                <a:latin typeface="+mn-lt"/>
              </a:rPr>
              <a:t> </a:t>
            </a:r>
            <a:r>
              <a:rPr lang="en-US" sz="2200" dirty="0" smtClean="0">
                <a:latin typeface="+mn-lt"/>
              </a:rPr>
              <a:t>S</a:t>
            </a:r>
            <a:r>
              <a:rPr lang="en-US" sz="100" dirty="0" smtClean="0">
                <a:latin typeface="+mn-lt"/>
              </a:rPr>
              <a:t>.</a:t>
            </a:r>
            <a:r>
              <a:rPr lang="en-US" sz="2200" dirty="0" smtClean="0">
                <a:latin typeface="+mn-lt"/>
              </a:rPr>
              <a:t>Cs </a:t>
            </a:r>
            <a:r>
              <a:rPr lang="en-US" sz="2200" dirty="0">
                <a:latin typeface="+mn-lt"/>
              </a:rPr>
              <a:t>add on to end of </a:t>
            </a:r>
            <a:r>
              <a:rPr lang="en-US" sz="2200" dirty="0" smtClean="0">
                <a:latin typeface="+mn-lt"/>
              </a:rPr>
              <a:t>M</a:t>
            </a:r>
            <a:r>
              <a:rPr lang="en-US" sz="100" dirty="0" smtClean="0">
                <a:latin typeface="+mn-lt"/>
              </a:rPr>
              <a:t> </a:t>
            </a:r>
            <a:r>
              <a:rPr lang="en-US" sz="2200" dirty="0">
                <a:latin typeface="+mn-lt"/>
              </a:rPr>
              <a:t>S</a:t>
            </a:r>
            <a:r>
              <a:rPr lang="en-US" sz="100" dirty="0">
                <a:latin typeface="+mn-lt"/>
              </a:rPr>
              <a:t>.</a:t>
            </a:r>
            <a:r>
              <a:rPr lang="en-US" sz="2200" dirty="0">
                <a:latin typeface="+mn-lt"/>
              </a:rPr>
              <a:t>C</a:t>
            </a:r>
            <a:r>
              <a:rPr lang="en-US" sz="2200" dirty="0" smtClean="0">
                <a:latin typeface="+mn-lt"/>
              </a:rPr>
              <a:t> </a:t>
            </a:r>
            <a:r>
              <a:rPr lang="en-US" sz="2200" dirty="0">
                <a:latin typeface="+mn-lt"/>
              </a:rPr>
              <a:t>chain as mobile moves to </a:t>
            </a:r>
            <a:r>
              <a:rPr lang="en-US" sz="2200" dirty="0" smtClean="0">
                <a:latin typeface="+mn-lt"/>
              </a:rPr>
              <a:t>new M</a:t>
            </a:r>
            <a:r>
              <a:rPr lang="en-US" sz="100" dirty="0" smtClean="0">
                <a:latin typeface="+mn-lt"/>
              </a:rPr>
              <a:t> </a:t>
            </a:r>
            <a:r>
              <a:rPr lang="en-US" sz="2200" dirty="0" smtClean="0">
                <a:latin typeface="+mn-lt"/>
              </a:rPr>
              <a:t>S</a:t>
            </a:r>
            <a:r>
              <a:rPr lang="en-US" sz="100" dirty="0" smtClean="0">
                <a:latin typeface="+mn-lt"/>
              </a:rPr>
              <a:t>.</a:t>
            </a:r>
            <a:r>
              <a:rPr lang="en-US" sz="2200" dirty="0" smtClean="0">
                <a:latin typeface="+mn-lt"/>
              </a:rPr>
              <a:t>C</a:t>
            </a:r>
            <a:endParaRPr lang="en-US" sz="2200" dirty="0">
              <a:latin typeface="+mn-lt"/>
            </a:endParaRPr>
          </a:p>
          <a:p>
            <a:pPr>
              <a:defRPr/>
            </a:pPr>
            <a:r>
              <a:rPr lang="en-US" sz="2200" dirty="0">
                <a:latin typeface="+mn-lt"/>
              </a:rPr>
              <a:t>optional path minimization step to shorten </a:t>
            </a:r>
            <a:r>
              <a:rPr lang="en-US" sz="2200" dirty="0" smtClean="0">
                <a:latin typeface="+mn-lt"/>
              </a:rPr>
              <a:t>multi-M</a:t>
            </a:r>
            <a:r>
              <a:rPr lang="en-US" sz="100" dirty="0" smtClean="0">
                <a:latin typeface="+mn-lt"/>
              </a:rPr>
              <a:t> </a:t>
            </a:r>
            <a:r>
              <a:rPr lang="en-US" sz="2200" dirty="0">
                <a:latin typeface="+mn-lt"/>
              </a:rPr>
              <a:t>S</a:t>
            </a:r>
            <a:r>
              <a:rPr lang="en-US" sz="100" dirty="0">
                <a:latin typeface="+mn-lt"/>
              </a:rPr>
              <a:t>.</a:t>
            </a:r>
            <a:r>
              <a:rPr lang="en-US" sz="2200" dirty="0">
                <a:latin typeface="+mn-lt"/>
              </a:rPr>
              <a:t>C</a:t>
            </a:r>
            <a:r>
              <a:rPr lang="en-US" sz="2200" dirty="0" smtClean="0">
                <a:latin typeface="+mn-lt"/>
              </a:rPr>
              <a:t> chain</a:t>
            </a:r>
            <a:endParaRPr lang="en-US" sz="2200" dirty="0">
              <a:latin typeface="+mn-lt"/>
            </a:endParaRPr>
          </a:p>
        </p:txBody>
      </p:sp>
      <p:pic>
        <p:nvPicPr>
          <p:cNvPr id="4" name="Picture 3" descr="A diagram links 4 groups, P S T N. Group 1. Landline phone, correspondent. Group 2. A router in a house, home network. Group 3. A router in a house, anchor M S C. The router is connected to 4 cells with a tower in each. Group 4, a car. The car is near 2 groups of routers linked to 6 cells of towers. The car is closer to group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9246" y="1559878"/>
            <a:ext cx="3997234" cy="4505171"/>
          </a:xfrm>
          <a:prstGeom prst="rect">
            <a:avLst/>
          </a:prstGeom>
        </p:spPr>
      </p:pic>
    </p:spTree>
    <p:extLst>
      <p:ext uri="{BB962C8B-B14F-4D97-AF65-F5344CB8AC3E}">
        <p14:creationId xmlns:p14="http://schemas.microsoft.com/office/powerpoint/2010/main" val="50466452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solidFill>
                  <a:schemeClr val="tx2"/>
                </a:solidFill>
                <a:latin typeface="Times New Roman" panose="02020603050405020304" pitchFamily="18" charset="0"/>
                <a:cs typeface="Times New Roman" panose="02020603050405020304" pitchFamily="18" charset="0"/>
              </a:rPr>
              <a:t>G</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S</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M: Handoff Between M</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S</a:t>
            </a:r>
            <a:r>
              <a:rPr lang="en-US" sz="100"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Cs </a:t>
            </a:r>
            <a:r>
              <a:rPr lang="en-US" sz="2000" b="0" dirty="0" smtClean="0">
                <a:solidFill>
                  <a:schemeClr val="tx2"/>
                </a:solidFill>
                <a:latin typeface="Times New Roman" panose="02020603050405020304" pitchFamily="18" charset="0"/>
                <a:cs typeface="Times New Roman" panose="02020603050405020304" pitchFamily="18" charset="0"/>
              </a:rPr>
              <a:t>(2 of </a:t>
            </a:r>
            <a:r>
              <a:rPr lang="en-US" sz="2000" b="0" dirty="0">
                <a:solidFill>
                  <a:schemeClr val="tx2"/>
                </a:solidFill>
                <a:latin typeface="Times New Roman" panose="02020603050405020304" pitchFamily="18" charset="0"/>
                <a:cs typeface="Times New Roman" panose="02020603050405020304" pitchFamily="18" charset="0"/>
              </a:rPr>
              <a:t>2)</a:t>
            </a:r>
            <a:endParaRPr lang="en-US"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0"/>
            <a:ext cx="4013200" cy="4525963"/>
          </a:xfrm>
        </p:spPr>
        <p:txBody>
          <a:bodyPr/>
          <a:lstStyle/>
          <a:p>
            <a:pPr>
              <a:defRPr/>
            </a:pPr>
            <a:r>
              <a:rPr lang="en-US" sz="2200" b="1" dirty="0" smtClean="0">
                <a:solidFill>
                  <a:schemeClr val="tx1"/>
                </a:solidFill>
                <a:latin typeface="+mn-lt"/>
              </a:rPr>
              <a:t>Anchor </a:t>
            </a:r>
            <a:r>
              <a:rPr lang="en-US" sz="2200" b="1" dirty="0">
                <a:latin typeface="+mn-lt"/>
              </a:rPr>
              <a:t>M</a:t>
            </a:r>
            <a:r>
              <a:rPr lang="en-US" sz="100" b="1" dirty="0">
                <a:latin typeface="+mn-lt"/>
              </a:rPr>
              <a:t> </a:t>
            </a:r>
            <a:r>
              <a:rPr lang="en-US" sz="2200" b="1" dirty="0" smtClean="0">
                <a:latin typeface="+mn-lt"/>
              </a:rPr>
              <a:t>S</a:t>
            </a:r>
            <a:r>
              <a:rPr lang="en-US" sz="100" b="1" dirty="0" smtClean="0">
                <a:latin typeface="+mn-lt"/>
              </a:rPr>
              <a:t>.</a:t>
            </a:r>
            <a:r>
              <a:rPr lang="en-US" sz="2200" b="1" dirty="0" smtClean="0">
                <a:latin typeface="+mn-lt"/>
              </a:rPr>
              <a:t>C</a:t>
            </a:r>
            <a:r>
              <a:rPr lang="en-US" sz="2200" b="1" dirty="0" smtClean="0">
                <a:solidFill>
                  <a:schemeClr val="tx1"/>
                </a:solidFill>
                <a:latin typeface="+mn-lt"/>
              </a:rPr>
              <a:t>: </a:t>
            </a:r>
            <a:r>
              <a:rPr lang="en-US" sz="2200" dirty="0">
                <a:latin typeface="+mn-lt"/>
              </a:rPr>
              <a:t>first </a:t>
            </a:r>
            <a:r>
              <a:rPr lang="en-US" sz="2200" dirty="0" smtClean="0">
                <a:latin typeface="+mn-lt"/>
              </a:rPr>
              <a:t>M</a:t>
            </a:r>
            <a:r>
              <a:rPr lang="en-US" sz="100" dirty="0" smtClean="0">
                <a:latin typeface="+mn-lt"/>
              </a:rPr>
              <a:t> </a:t>
            </a:r>
            <a:r>
              <a:rPr lang="en-US" sz="2200" dirty="0" smtClean="0">
                <a:latin typeface="+mn-lt"/>
              </a:rPr>
              <a:t>S</a:t>
            </a:r>
            <a:r>
              <a:rPr lang="en-US" sz="100" dirty="0" smtClean="0">
                <a:latin typeface="+mn-lt"/>
              </a:rPr>
              <a:t>.</a:t>
            </a:r>
            <a:r>
              <a:rPr lang="en-US" sz="2200" dirty="0" smtClean="0">
                <a:latin typeface="+mn-lt"/>
              </a:rPr>
              <a:t>C </a:t>
            </a:r>
            <a:r>
              <a:rPr lang="en-US" sz="2200" dirty="0">
                <a:latin typeface="+mn-lt"/>
              </a:rPr>
              <a:t>visited during call</a:t>
            </a:r>
          </a:p>
          <a:p>
            <a:pPr lvl="1">
              <a:defRPr/>
            </a:pPr>
            <a:r>
              <a:rPr lang="en-US" sz="2200" dirty="0">
                <a:latin typeface="+mn-lt"/>
              </a:rPr>
              <a:t>call remains routed through anchor M</a:t>
            </a:r>
            <a:r>
              <a:rPr lang="en-US" sz="100" dirty="0">
                <a:latin typeface="+mn-lt"/>
              </a:rPr>
              <a:t> </a:t>
            </a:r>
            <a:r>
              <a:rPr lang="en-US" sz="2200" dirty="0" smtClean="0">
                <a:latin typeface="+mn-lt"/>
              </a:rPr>
              <a:t>S</a:t>
            </a:r>
            <a:r>
              <a:rPr lang="en-US" sz="100" dirty="0" smtClean="0">
                <a:latin typeface="+mn-lt"/>
              </a:rPr>
              <a:t>.</a:t>
            </a:r>
            <a:r>
              <a:rPr lang="en-US" sz="2200" dirty="0" smtClean="0">
                <a:latin typeface="+mn-lt"/>
              </a:rPr>
              <a:t>C</a:t>
            </a:r>
            <a:endParaRPr lang="en-US" sz="2200" dirty="0">
              <a:latin typeface="+mn-lt"/>
            </a:endParaRPr>
          </a:p>
          <a:p>
            <a:pPr>
              <a:defRPr/>
            </a:pPr>
            <a:r>
              <a:rPr lang="en-US" sz="2200" dirty="0">
                <a:latin typeface="+mn-lt"/>
              </a:rPr>
              <a:t>new M</a:t>
            </a:r>
            <a:r>
              <a:rPr lang="en-US" sz="100" dirty="0">
                <a:latin typeface="+mn-lt"/>
              </a:rPr>
              <a:t> </a:t>
            </a:r>
            <a:r>
              <a:rPr lang="en-US" sz="2200" dirty="0" smtClean="0">
                <a:latin typeface="+mn-lt"/>
              </a:rPr>
              <a:t>S</a:t>
            </a:r>
            <a:r>
              <a:rPr lang="en-US" sz="100" dirty="0" smtClean="0">
                <a:latin typeface="+mn-lt"/>
              </a:rPr>
              <a:t>.</a:t>
            </a:r>
            <a:r>
              <a:rPr lang="en-US" sz="2200" dirty="0" smtClean="0">
                <a:latin typeface="+mn-lt"/>
              </a:rPr>
              <a:t>Cs </a:t>
            </a:r>
            <a:r>
              <a:rPr lang="en-US" sz="2200" dirty="0">
                <a:latin typeface="+mn-lt"/>
              </a:rPr>
              <a:t>add on to end </a:t>
            </a:r>
            <a:r>
              <a:rPr lang="en-US" sz="2200" dirty="0" smtClean="0">
                <a:latin typeface="+mn-lt"/>
              </a:rPr>
              <a:t>of M</a:t>
            </a:r>
            <a:r>
              <a:rPr lang="en-US" sz="100" dirty="0" smtClean="0">
                <a:latin typeface="+mn-lt"/>
              </a:rPr>
              <a:t> </a:t>
            </a:r>
            <a:r>
              <a:rPr lang="en-US" sz="2200" dirty="0">
                <a:latin typeface="+mn-lt"/>
              </a:rPr>
              <a:t>S</a:t>
            </a:r>
            <a:r>
              <a:rPr lang="en-US" sz="100" dirty="0">
                <a:latin typeface="+mn-lt"/>
              </a:rPr>
              <a:t>.</a:t>
            </a:r>
            <a:r>
              <a:rPr lang="en-US" sz="2200" dirty="0">
                <a:latin typeface="+mn-lt"/>
              </a:rPr>
              <a:t>C</a:t>
            </a:r>
            <a:r>
              <a:rPr lang="en-US" sz="2200" dirty="0" smtClean="0">
                <a:latin typeface="+mn-lt"/>
              </a:rPr>
              <a:t> </a:t>
            </a:r>
            <a:r>
              <a:rPr lang="en-US" sz="2200" dirty="0">
                <a:latin typeface="+mn-lt"/>
              </a:rPr>
              <a:t>chain as mobile moves to </a:t>
            </a:r>
            <a:r>
              <a:rPr lang="en-US" sz="2200" dirty="0" smtClean="0">
                <a:latin typeface="+mn-lt"/>
              </a:rPr>
              <a:t>new M</a:t>
            </a:r>
            <a:r>
              <a:rPr lang="en-US" sz="100" dirty="0" smtClean="0">
                <a:latin typeface="+mn-lt"/>
              </a:rPr>
              <a:t> </a:t>
            </a:r>
            <a:r>
              <a:rPr lang="en-US" sz="2200" dirty="0" smtClean="0">
                <a:latin typeface="+mn-lt"/>
              </a:rPr>
              <a:t>S</a:t>
            </a:r>
            <a:r>
              <a:rPr lang="en-US" sz="100" dirty="0" smtClean="0">
                <a:latin typeface="+mn-lt"/>
              </a:rPr>
              <a:t>.</a:t>
            </a:r>
            <a:r>
              <a:rPr lang="en-US" sz="2200" dirty="0" smtClean="0">
                <a:latin typeface="+mn-lt"/>
              </a:rPr>
              <a:t>C</a:t>
            </a:r>
            <a:endParaRPr lang="en-US" sz="2200" dirty="0">
              <a:latin typeface="+mn-lt"/>
            </a:endParaRPr>
          </a:p>
          <a:p>
            <a:pPr>
              <a:defRPr/>
            </a:pPr>
            <a:r>
              <a:rPr lang="en-US" sz="2200" dirty="0">
                <a:latin typeface="+mn-lt"/>
              </a:rPr>
              <a:t>optional path minimization step to shorten </a:t>
            </a:r>
            <a:r>
              <a:rPr lang="en-US" sz="2200" dirty="0" smtClean="0">
                <a:latin typeface="+mn-lt"/>
              </a:rPr>
              <a:t>multi-M</a:t>
            </a:r>
            <a:r>
              <a:rPr lang="en-US" sz="100" dirty="0" smtClean="0">
                <a:latin typeface="+mn-lt"/>
              </a:rPr>
              <a:t> </a:t>
            </a:r>
            <a:r>
              <a:rPr lang="en-US" sz="2200" dirty="0">
                <a:latin typeface="+mn-lt"/>
              </a:rPr>
              <a:t>S</a:t>
            </a:r>
            <a:r>
              <a:rPr lang="en-US" sz="100" dirty="0">
                <a:latin typeface="+mn-lt"/>
              </a:rPr>
              <a:t>.</a:t>
            </a:r>
            <a:r>
              <a:rPr lang="en-US" sz="2200" dirty="0">
                <a:latin typeface="+mn-lt"/>
              </a:rPr>
              <a:t>C</a:t>
            </a:r>
            <a:r>
              <a:rPr lang="en-US" sz="2200" dirty="0" smtClean="0">
                <a:latin typeface="+mn-lt"/>
              </a:rPr>
              <a:t> chain</a:t>
            </a:r>
            <a:endParaRPr lang="en-US" sz="2200" dirty="0">
              <a:latin typeface="+mn-lt"/>
            </a:endParaRPr>
          </a:p>
        </p:txBody>
      </p:sp>
      <p:pic>
        <p:nvPicPr>
          <p:cNvPr id="5" name="Picture 4" descr="A diagram links 4 groups, P S T N. Group 1. Landline phone, correspondent. Group 2. A router in a house, home network. Group 3. A router in a house, anchor M S C. The router is connected to 4 cells with a tower in each. Group 4, a car. The car is near 2 groups of routers linked to 6 cells of towers. The car is closer to group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7537" y="1742758"/>
            <a:ext cx="3989263" cy="4352925"/>
          </a:xfrm>
          <a:prstGeom prst="rect">
            <a:avLst/>
          </a:prstGeom>
        </p:spPr>
      </p:pic>
    </p:spTree>
    <p:extLst>
      <p:ext uri="{BB962C8B-B14F-4D97-AF65-F5344CB8AC3E}">
        <p14:creationId xmlns:p14="http://schemas.microsoft.com/office/powerpoint/2010/main" val="219905385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914400" eaLnBrk="0" fontAlgn="base" hangingPunct="0">
              <a:spcBef>
                <a:spcPct val="0"/>
              </a:spcBef>
              <a:spcAft>
                <a:spcPct val="0"/>
              </a:spcAft>
              <a:defRPr/>
            </a:pPr>
            <a:r>
              <a:rPr lang="en-US" dirty="0">
                <a:solidFill>
                  <a:schemeClr val="tx2"/>
                </a:solidFill>
                <a:latin typeface="Times New Roman" panose="02020603050405020304" pitchFamily="18" charset="0"/>
                <a:ea typeface="ＭＳ Ｐゴシック" charset="0"/>
                <a:cs typeface="Times New Roman" panose="02020603050405020304" pitchFamily="18" charset="0"/>
              </a:rPr>
              <a:t>Handling Mobility in </a:t>
            </a:r>
            <a:r>
              <a:rPr lang="en-US" dirty="0" smtClean="0">
                <a:solidFill>
                  <a:schemeClr val="tx2"/>
                </a:solidFill>
                <a:latin typeface="Times New Roman" panose="02020603050405020304" pitchFamily="18" charset="0"/>
                <a:ea typeface="ＭＳ Ｐゴシック" charset="0"/>
                <a:cs typeface="Times New Roman" panose="02020603050405020304" pitchFamily="18" charset="0"/>
              </a:rPr>
              <a:t>L</a:t>
            </a:r>
            <a:r>
              <a:rPr lang="en-US" sz="100" dirty="0" smtClean="0">
                <a:solidFill>
                  <a:schemeClr val="tx2"/>
                </a:solidFill>
                <a:latin typeface="Times New Roman" panose="02020603050405020304" pitchFamily="18" charset="0"/>
                <a:ea typeface="ＭＳ Ｐゴシック" charset="0"/>
                <a:cs typeface="Times New Roman" panose="02020603050405020304" pitchFamily="18" charset="0"/>
              </a:rPr>
              <a:t> </a:t>
            </a:r>
            <a:r>
              <a:rPr lang="en-US" dirty="0" smtClean="0">
                <a:solidFill>
                  <a:schemeClr val="tx2"/>
                </a:solidFill>
                <a:latin typeface="Times New Roman" panose="02020603050405020304" pitchFamily="18" charset="0"/>
                <a:ea typeface="ＭＳ Ｐゴシック" charset="0"/>
                <a:cs typeface="Times New Roman" panose="02020603050405020304" pitchFamily="18" charset="0"/>
              </a:rPr>
              <a:t>T</a:t>
            </a:r>
            <a:r>
              <a:rPr lang="en-US" sz="100" dirty="0" smtClean="0">
                <a:solidFill>
                  <a:schemeClr val="tx2"/>
                </a:solidFill>
                <a:latin typeface="Times New Roman" panose="02020603050405020304" pitchFamily="18" charset="0"/>
                <a:ea typeface="ＭＳ Ｐゴシック" charset="0"/>
                <a:cs typeface="Times New Roman" panose="02020603050405020304" pitchFamily="18" charset="0"/>
              </a:rPr>
              <a:t> </a:t>
            </a:r>
            <a:r>
              <a:rPr lang="en-US" dirty="0" smtClean="0">
                <a:solidFill>
                  <a:schemeClr val="tx2"/>
                </a:solidFill>
                <a:latin typeface="Times New Roman" panose="02020603050405020304" pitchFamily="18" charset="0"/>
                <a:ea typeface="ＭＳ Ｐゴシック" charset="0"/>
                <a:cs typeface="Times New Roman" panose="02020603050405020304" pitchFamily="18" charset="0"/>
              </a:rPr>
              <a:t>E</a:t>
            </a:r>
            <a:endParaRPr lang="en-US" dirty="0">
              <a:solidFill>
                <a:schemeClr val="tx2"/>
              </a:solidFill>
              <a:latin typeface="Times New Roman" panose="02020603050405020304" pitchFamily="18" charset="0"/>
              <a:ea typeface="ＭＳ Ｐゴシック" charset="0"/>
              <a:cs typeface="Times New Roman" panose="02020603050405020304" pitchFamily="18" charset="0"/>
            </a:endParaRPr>
          </a:p>
        </p:txBody>
      </p:sp>
      <p:sp>
        <p:nvSpPr>
          <p:cNvPr id="3" name="Text Placeholder 2"/>
          <p:cNvSpPr>
            <a:spLocks noGrp="1"/>
          </p:cNvSpPr>
          <p:nvPr>
            <p:ph type="body" idx="1"/>
          </p:nvPr>
        </p:nvSpPr>
        <p:spPr>
          <a:xfrm>
            <a:off x="457200" y="1600200"/>
            <a:ext cx="4226560" cy="4739640"/>
          </a:xfrm>
        </p:spPr>
        <p:txBody>
          <a:bodyPr/>
          <a:lstStyle/>
          <a:p>
            <a:r>
              <a:rPr lang="en-US" sz="2400" dirty="0">
                <a:latin typeface="+mn-lt"/>
              </a:rPr>
              <a:t>Paging: idle </a:t>
            </a:r>
            <a:r>
              <a:rPr lang="en-US" sz="2400" dirty="0" smtClean="0">
                <a:latin typeface="+mn-lt"/>
              </a:rPr>
              <a:t>U</a:t>
            </a:r>
            <a:r>
              <a:rPr lang="en-US" sz="100" dirty="0" smtClean="0">
                <a:latin typeface="+mn-lt"/>
              </a:rPr>
              <a:t> </a:t>
            </a:r>
            <a:r>
              <a:rPr lang="en-US" sz="2400" dirty="0" smtClean="0">
                <a:latin typeface="+mn-lt"/>
              </a:rPr>
              <a:t>E </a:t>
            </a:r>
            <a:r>
              <a:rPr lang="en-US" sz="2400" dirty="0">
                <a:latin typeface="+mn-lt"/>
              </a:rPr>
              <a:t>may move from cell to cell: network does not know where the idle U</a:t>
            </a:r>
            <a:r>
              <a:rPr lang="en-US" sz="100" dirty="0">
                <a:latin typeface="+mn-lt"/>
              </a:rPr>
              <a:t> </a:t>
            </a:r>
            <a:r>
              <a:rPr lang="en-US" sz="2400" dirty="0">
                <a:latin typeface="+mn-lt"/>
              </a:rPr>
              <a:t>E</a:t>
            </a:r>
            <a:r>
              <a:rPr lang="en-US" sz="2400" dirty="0" smtClean="0">
                <a:latin typeface="+mn-lt"/>
              </a:rPr>
              <a:t> </a:t>
            </a:r>
            <a:r>
              <a:rPr lang="en-US" sz="2400" dirty="0">
                <a:latin typeface="+mn-lt"/>
              </a:rPr>
              <a:t>is resident</a:t>
            </a:r>
          </a:p>
          <a:p>
            <a:pPr lvl="1"/>
            <a:r>
              <a:rPr lang="en-US" sz="2400" dirty="0">
                <a:latin typeface="+mn-lt"/>
              </a:rPr>
              <a:t>paging message from </a:t>
            </a:r>
            <a:r>
              <a:rPr lang="en-US" sz="2400" dirty="0" smtClean="0">
                <a:latin typeface="+mn-lt"/>
              </a:rPr>
              <a:t>M</a:t>
            </a:r>
            <a:r>
              <a:rPr lang="en-US" sz="100" dirty="0" smtClean="0">
                <a:latin typeface="+mn-lt"/>
              </a:rPr>
              <a:t> </a:t>
            </a:r>
            <a:r>
              <a:rPr lang="en-US" sz="2400" dirty="0" smtClean="0">
                <a:latin typeface="+mn-lt"/>
              </a:rPr>
              <a:t>M</a:t>
            </a:r>
            <a:r>
              <a:rPr lang="en-US" sz="100" dirty="0" smtClean="0">
                <a:latin typeface="+mn-lt"/>
              </a:rPr>
              <a:t> </a:t>
            </a:r>
            <a:r>
              <a:rPr lang="en-US" sz="2400" dirty="0" smtClean="0">
                <a:latin typeface="+mn-lt"/>
              </a:rPr>
              <a:t>E </a:t>
            </a:r>
            <a:r>
              <a:rPr lang="en-US" sz="2400" dirty="0">
                <a:latin typeface="+mn-lt"/>
              </a:rPr>
              <a:t>broadcast by all eNodeB to locate U</a:t>
            </a:r>
            <a:r>
              <a:rPr lang="en-US" sz="100" dirty="0">
                <a:latin typeface="+mn-lt"/>
              </a:rPr>
              <a:t> </a:t>
            </a:r>
            <a:r>
              <a:rPr lang="en-US" sz="2400" dirty="0">
                <a:latin typeface="+mn-lt"/>
              </a:rPr>
              <a:t>E</a:t>
            </a:r>
            <a:endParaRPr lang="en-US" sz="2400" dirty="0" smtClean="0">
              <a:latin typeface="+mn-lt"/>
            </a:endParaRPr>
          </a:p>
          <a:p>
            <a:r>
              <a:rPr lang="en-US" sz="2400" dirty="0" smtClean="0">
                <a:latin typeface="+mn-lt"/>
              </a:rPr>
              <a:t>Handoff: </a:t>
            </a:r>
            <a:r>
              <a:rPr lang="en-US" sz="2400" dirty="0">
                <a:latin typeface="+mn-lt"/>
              </a:rPr>
              <a:t>similar to 3G:</a:t>
            </a:r>
          </a:p>
          <a:p>
            <a:pPr lvl="1"/>
            <a:r>
              <a:rPr lang="en-US" sz="2400" dirty="0">
                <a:latin typeface="+mn-lt"/>
              </a:rPr>
              <a:t>preparation phase</a:t>
            </a:r>
          </a:p>
          <a:p>
            <a:pPr lvl="1"/>
            <a:r>
              <a:rPr lang="en-US" sz="2400" dirty="0">
                <a:latin typeface="+mn-lt"/>
              </a:rPr>
              <a:t>execution phase</a:t>
            </a:r>
          </a:p>
          <a:p>
            <a:pPr lvl="1"/>
            <a:r>
              <a:rPr lang="en-US" sz="2400" dirty="0">
                <a:latin typeface="+mn-lt"/>
              </a:rPr>
              <a:t>completion </a:t>
            </a:r>
            <a:r>
              <a:rPr lang="en-US" sz="2400" dirty="0" smtClean="0">
                <a:latin typeface="+mn-lt"/>
              </a:rPr>
              <a:t>phase</a:t>
            </a:r>
            <a:endParaRPr lang="en-US" sz="2400" dirty="0">
              <a:latin typeface="+mn-lt"/>
            </a:endParaRPr>
          </a:p>
        </p:txBody>
      </p:sp>
      <p:pic>
        <p:nvPicPr>
          <p:cNvPr id="4" name="Picture 3" descr="A P G W is linked to a car via an old e node B tower and via a new e node b tower. The link through the old e node b tower is old routing, while the link through the new e node b tower is new routing. The old e node b tower is linked to a source M M E, which connects to a target M M E, which connects to the new e node b."/>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6980" y="1934028"/>
            <a:ext cx="3619500" cy="2641600"/>
          </a:xfrm>
          <a:prstGeom prst="rect">
            <a:avLst/>
          </a:prstGeom>
        </p:spPr>
      </p:pic>
    </p:spTree>
    <p:extLst>
      <p:ext uri="{BB962C8B-B14F-4D97-AF65-F5344CB8AC3E}">
        <p14:creationId xmlns:p14="http://schemas.microsoft.com/office/powerpoint/2010/main" val="132854430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Mobility: Cellular Versus Mobile I</a:t>
            </a:r>
            <a:r>
              <a:rPr lang="en-US" sz="1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a:t>
            </a:r>
          </a:p>
        </p:txBody>
      </p:sp>
      <p:graphicFrame>
        <p:nvGraphicFramePr>
          <p:cNvPr id="4" name="Table 2"/>
          <p:cNvGraphicFramePr>
            <a:graphicFrameLocks noGrp="1"/>
          </p:cNvGraphicFramePr>
          <p:nvPr>
            <p:extLst>
              <p:ext uri="{D42A27DB-BD31-4B8C-83A1-F6EECF244321}">
                <p14:modId xmlns:p14="http://schemas.microsoft.com/office/powerpoint/2010/main" val="1072506690"/>
              </p:ext>
            </p:extLst>
          </p:nvPr>
        </p:nvGraphicFramePr>
        <p:xfrm>
          <a:off x="470853" y="1651319"/>
          <a:ext cx="8205787" cy="4389156"/>
        </p:xfrm>
        <a:graphic>
          <a:graphicData uri="http://schemas.openxmlformats.org/drawingml/2006/table">
            <a:tbl>
              <a:tblPr firstRow="1">
                <a:tableStyleId>{5940675A-B579-460E-94D1-54222C63F5DA}</a:tableStyleId>
              </a:tblPr>
              <a:tblGrid>
                <a:gridCol w="2152650">
                  <a:extLst>
                    <a:ext uri="{9D8B030D-6E8A-4147-A177-3AD203B41FA5}">
                      <a16:colId xmlns:a16="http://schemas.microsoft.com/office/drawing/2014/main" val="20000"/>
                    </a:ext>
                  </a:extLst>
                </a:gridCol>
                <a:gridCol w="4361543">
                  <a:extLst>
                    <a:ext uri="{9D8B030D-6E8A-4147-A177-3AD203B41FA5}">
                      <a16:colId xmlns:a16="http://schemas.microsoft.com/office/drawing/2014/main" val="20001"/>
                    </a:ext>
                  </a:extLst>
                </a:gridCol>
                <a:gridCol w="1691594">
                  <a:extLst>
                    <a:ext uri="{9D8B030D-6E8A-4147-A177-3AD203B41FA5}">
                      <a16:colId xmlns:a16="http://schemas.microsoft.com/office/drawing/2014/main" val="20004"/>
                    </a:ext>
                  </a:extLst>
                </a:gridCol>
              </a:tblGrid>
              <a:tr h="2152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u="none" strike="noStrike" cap="none" normalizeH="0" baseline="0" dirty="0" smtClean="0">
                          <a:ln>
                            <a:noFill/>
                          </a:ln>
                          <a:effectLst/>
                        </a:rPr>
                        <a:t>Cellular element </a:t>
                      </a:r>
                      <a:endParaRPr kumimoji="0" lang="en-US" sz="1400" b="1" i="0" u="none" strike="noStrike" cap="none" normalizeH="0" baseline="0" dirty="0">
                        <a:ln>
                          <a:noFill/>
                        </a:ln>
                        <a:solidFill>
                          <a:schemeClr val="tx1"/>
                        </a:solidFill>
                        <a:effectLst/>
                        <a:latin typeface="+mn-lt"/>
                        <a:ea typeface="Batang" charset="0"/>
                        <a:cs typeface="Arial" charset="0"/>
                      </a:endParaRPr>
                    </a:p>
                  </a:txBody>
                  <a:tcPr marT="45723" marB="45723"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u="none" strike="noStrike" cap="none" normalizeH="0" baseline="0" dirty="0">
                          <a:ln>
                            <a:noFill/>
                          </a:ln>
                          <a:effectLst/>
                        </a:rPr>
                        <a:t>Comment on </a:t>
                      </a:r>
                      <a:r>
                        <a:rPr kumimoji="0" lang="en-US" sz="1400" b="1" u="none" strike="noStrike" cap="none" normalizeH="0" baseline="0" dirty="0" smtClean="0">
                          <a:ln>
                            <a:noFill/>
                          </a:ln>
                          <a:effectLst/>
                        </a:rPr>
                        <a:t>cellular element </a:t>
                      </a:r>
                      <a:endParaRPr kumimoji="0" lang="en-US" sz="1400" b="1" i="0" u="none" strike="noStrike" cap="none" normalizeH="0" baseline="0" dirty="0">
                        <a:ln>
                          <a:noFill/>
                        </a:ln>
                        <a:solidFill>
                          <a:schemeClr val="tx1"/>
                        </a:solidFill>
                        <a:effectLst/>
                        <a:latin typeface="+mn-lt"/>
                        <a:ea typeface="Batang" charset="0"/>
                        <a:cs typeface="Arial" charset="0"/>
                      </a:endParaRPr>
                    </a:p>
                  </a:txBody>
                  <a:tcPr marT="45723" marB="45723"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u="none" strike="noStrike" cap="none" normalizeH="0" baseline="0" dirty="0">
                          <a:ln>
                            <a:noFill/>
                          </a:ln>
                          <a:effectLst/>
                        </a:rPr>
                        <a:t>Mobile IP element</a:t>
                      </a:r>
                      <a:endParaRPr kumimoji="0" lang="en-US" sz="1400" b="1" i="0" u="none" strike="noStrike" cap="none" normalizeH="0" baseline="0" dirty="0">
                        <a:ln>
                          <a:noFill/>
                        </a:ln>
                        <a:solidFill>
                          <a:schemeClr val="tx1"/>
                        </a:solidFill>
                        <a:effectLst/>
                        <a:latin typeface="+mn-lt"/>
                        <a:ea typeface="Batang" charset="0"/>
                        <a:cs typeface="Arial" charset="0"/>
                      </a:endParaRPr>
                    </a:p>
                  </a:txBody>
                  <a:tcPr marT="45723" marB="45723" horzOverflow="overflow"/>
                </a:tc>
                <a:extLst>
                  <a:ext uri="{0D108BD9-81ED-4DB2-BD59-A6C34878D82A}">
                    <a16:rowId xmlns:a16="http://schemas.microsoft.com/office/drawing/2014/main" val="10000"/>
                  </a:ext>
                </a:extLst>
              </a:tr>
              <a:tr h="36588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Home system</a:t>
                      </a:r>
                      <a:endParaRPr kumimoji="0" lang="en-US" sz="1400" b="1" i="0" u="none" strike="noStrike" cap="none" normalizeH="0" baseline="0" dirty="0">
                        <a:ln>
                          <a:noFill/>
                        </a:ln>
                        <a:solidFill>
                          <a:srgbClr val="000099"/>
                        </a:solidFill>
                        <a:effectLst/>
                        <a:latin typeface="+mn-lt"/>
                        <a:ea typeface="Batang" charset="0"/>
                        <a:cs typeface="Arial" charset="0"/>
                      </a:endParaRPr>
                    </a:p>
                  </a:txBody>
                  <a:tcPr marT="45723" marB="45723"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Network to which mobile </a:t>
                      </a:r>
                      <a:r>
                        <a:rPr kumimoji="0" lang="en-US" sz="1400" u="none" strike="noStrike" cap="none" normalizeH="0" baseline="0" dirty="0" smtClean="0">
                          <a:ln>
                            <a:noFill/>
                          </a:ln>
                          <a:effectLst/>
                        </a:rPr>
                        <a:t>user’s </a:t>
                      </a:r>
                      <a:r>
                        <a:rPr kumimoji="0" lang="en-US" sz="1400" u="none" strike="noStrike" cap="none" normalizeH="0" baseline="0" dirty="0">
                          <a:ln>
                            <a:noFill/>
                          </a:ln>
                          <a:effectLst/>
                        </a:rPr>
                        <a:t>permanent phone number belongs</a:t>
                      </a:r>
                      <a:endParaRPr kumimoji="0" lang="en-US" sz="1400" b="0" i="0" u="none" strike="noStrike" cap="none" normalizeH="0" baseline="0" dirty="0">
                        <a:ln>
                          <a:noFill/>
                        </a:ln>
                        <a:solidFill>
                          <a:schemeClr val="tx1"/>
                        </a:solidFill>
                        <a:effectLst/>
                        <a:latin typeface="+mn-lt"/>
                        <a:ea typeface="Batang" charset="0"/>
                        <a:cs typeface="Arial" charset="0"/>
                      </a:endParaRPr>
                    </a:p>
                  </a:txBody>
                  <a:tcPr marT="45723" marB="45723"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Home network</a:t>
                      </a:r>
                      <a:endParaRPr kumimoji="0" lang="en-US" sz="1400" b="1" i="0" u="none" strike="noStrike" cap="none" normalizeH="0" baseline="0" dirty="0">
                        <a:ln>
                          <a:noFill/>
                        </a:ln>
                        <a:solidFill>
                          <a:srgbClr val="C00000"/>
                        </a:solidFill>
                        <a:effectLst/>
                        <a:latin typeface="+mn-lt"/>
                        <a:ea typeface="Batang" charset="0"/>
                        <a:cs typeface="Arial" charset="0"/>
                      </a:endParaRPr>
                    </a:p>
                  </a:txBody>
                  <a:tcPr marT="45723" marB="45723" horzOverflow="overflow"/>
                </a:tc>
                <a:extLst>
                  <a:ext uri="{0D108BD9-81ED-4DB2-BD59-A6C34878D82A}">
                    <a16:rowId xmlns:a16="http://schemas.microsoft.com/office/drawing/2014/main" val="10001"/>
                  </a:ext>
                </a:extLst>
              </a:tr>
              <a:tr h="81784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Gateway Mobile Switching Center, or </a:t>
                      </a:r>
                      <a:r>
                        <a:rPr kumimoji="0" lang="en-US" sz="1400" u="none" strike="noStrike" cap="none" normalizeH="0" baseline="0" dirty="0" smtClean="0">
                          <a:ln>
                            <a:noFill/>
                          </a:ln>
                          <a:effectLst/>
                        </a:rPr>
                        <a:t>“home M</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S</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C”. </a:t>
                      </a:r>
                      <a:r>
                        <a:rPr kumimoji="0" lang="en-US" sz="1400" u="none" strike="noStrike" cap="none" normalizeH="0" baseline="0" dirty="0">
                          <a:ln>
                            <a:noFill/>
                          </a:ln>
                          <a:effectLst/>
                        </a:rPr>
                        <a:t>Home Location </a:t>
                      </a:r>
                      <a:r>
                        <a:rPr kumimoji="0" lang="en-US" sz="1400" u="none" strike="noStrike" cap="none" normalizeH="0" baseline="0" dirty="0" smtClean="0">
                          <a:ln>
                            <a:noFill/>
                          </a:ln>
                          <a:effectLst/>
                        </a:rPr>
                        <a:t>Register (H</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L</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R</a:t>
                      </a:r>
                      <a:r>
                        <a:rPr kumimoji="0" lang="en-US" sz="1400" u="none" strike="noStrike" cap="none" normalizeH="0" baseline="0" dirty="0">
                          <a:ln>
                            <a:noFill/>
                          </a:ln>
                          <a:effectLst/>
                        </a:rPr>
                        <a:t>)</a:t>
                      </a:r>
                      <a:endParaRPr kumimoji="0" lang="en-US" sz="1400" b="1" i="0" u="none" strike="noStrike" cap="none" normalizeH="0" baseline="0" dirty="0">
                        <a:ln>
                          <a:noFill/>
                        </a:ln>
                        <a:solidFill>
                          <a:srgbClr val="000099"/>
                        </a:solidFill>
                        <a:effectLst/>
                        <a:latin typeface="+mn-lt"/>
                        <a:ea typeface="Batang" charset="0"/>
                        <a:cs typeface="Arial" charset="0"/>
                      </a:endParaRPr>
                    </a:p>
                  </a:txBody>
                  <a:tcPr marT="45723" marB="45723"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Home </a:t>
                      </a:r>
                      <a:r>
                        <a:rPr kumimoji="0" lang="en-US" sz="1400" u="none" strike="noStrike" cap="none" normalizeH="0" baseline="0" dirty="0" smtClean="0">
                          <a:ln>
                            <a:noFill/>
                          </a:ln>
                          <a:effectLst/>
                        </a:rPr>
                        <a:t>M</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S</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C: </a:t>
                      </a:r>
                      <a:r>
                        <a:rPr kumimoji="0" lang="en-US" sz="1400" u="none" strike="noStrike" cap="none" normalizeH="0" baseline="0" dirty="0">
                          <a:ln>
                            <a:noFill/>
                          </a:ln>
                          <a:effectLst/>
                        </a:rPr>
                        <a:t>point of contact to obtain routable address of mobile user. </a:t>
                      </a:r>
                      <a:r>
                        <a:rPr kumimoji="0" lang="en-US" sz="1400" u="none" strike="noStrike" cap="none" normalizeH="0" baseline="0" dirty="0" smtClean="0">
                          <a:ln>
                            <a:noFill/>
                          </a:ln>
                          <a:effectLst/>
                        </a:rPr>
                        <a:t>H</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L</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R: </a:t>
                      </a:r>
                      <a:r>
                        <a:rPr kumimoji="0" lang="en-US" sz="1400" u="none" strike="noStrike" cap="none" normalizeH="0" baseline="0" dirty="0">
                          <a:ln>
                            <a:noFill/>
                          </a:ln>
                          <a:effectLst/>
                        </a:rPr>
                        <a:t>database in home system containing </a:t>
                      </a:r>
                      <a:r>
                        <a:rPr kumimoji="0" lang="en-US" sz="1400" u="none" strike="noStrike" cap="none" normalizeH="0" baseline="0" dirty="0" smtClean="0">
                          <a:ln>
                            <a:noFill/>
                          </a:ln>
                          <a:effectLst/>
                        </a:rPr>
                        <a:t>permanent </a:t>
                      </a:r>
                      <a:r>
                        <a:rPr kumimoji="0" lang="en-US" sz="1400" u="none" strike="noStrike" cap="none" normalizeH="0" baseline="0" dirty="0">
                          <a:ln>
                            <a:noFill/>
                          </a:ln>
                          <a:effectLst/>
                        </a:rPr>
                        <a:t>phone number, profile information, current location of mobile user, subscription information</a:t>
                      </a:r>
                      <a:endParaRPr kumimoji="0" lang="en-US" sz="1400" b="0" i="0" u="none" strike="noStrike" cap="none" normalizeH="0" baseline="0" dirty="0">
                        <a:ln>
                          <a:noFill/>
                        </a:ln>
                        <a:solidFill>
                          <a:schemeClr val="tx1"/>
                        </a:solidFill>
                        <a:effectLst/>
                        <a:latin typeface="+mn-lt"/>
                        <a:ea typeface="Batang" charset="0"/>
                        <a:cs typeface="Arial" charset="0"/>
                      </a:endParaRPr>
                    </a:p>
                  </a:txBody>
                  <a:tcPr marT="45723" marB="45723"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Home agent</a:t>
                      </a:r>
                      <a:endParaRPr kumimoji="0" lang="en-US" sz="1400" b="1" i="0" u="none" strike="noStrike" cap="none" normalizeH="0" baseline="0" dirty="0">
                        <a:ln>
                          <a:noFill/>
                        </a:ln>
                        <a:solidFill>
                          <a:srgbClr val="C00000"/>
                        </a:solidFill>
                        <a:effectLst/>
                        <a:latin typeface="+mn-lt"/>
                        <a:ea typeface="Batang" charset="0"/>
                        <a:cs typeface="Arial" charset="0"/>
                      </a:endParaRPr>
                    </a:p>
                  </a:txBody>
                  <a:tcPr marT="45723" marB="45723" horzOverflow="overflow"/>
                </a:tc>
                <a:extLst>
                  <a:ext uri="{0D108BD9-81ED-4DB2-BD59-A6C34878D82A}">
                    <a16:rowId xmlns:a16="http://schemas.microsoft.com/office/drawing/2014/main" val="10002"/>
                  </a:ext>
                </a:extLst>
              </a:tr>
              <a:tr h="36588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Visited System</a:t>
                      </a:r>
                      <a:endParaRPr kumimoji="0" lang="en-US" sz="1400" b="1" i="0" u="none" strike="noStrike" cap="none" normalizeH="0" baseline="0" dirty="0">
                        <a:ln>
                          <a:noFill/>
                        </a:ln>
                        <a:solidFill>
                          <a:srgbClr val="000099"/>
                        </a:solidFill>
                        <a:effectLst/>
                        <a:latin typeface="+mn-lt"/>
                        <a:ea typeface="Batang" charset="0"/>
                        <a:cs typeface="Arial" charset="0"/>
                      </a:endParaRPr>
                    </a:p>
                  </a:txBody>
                  <a:tcPr marT="45723" marB="45723"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Network other than home system where mobile user is currently residing</a:t>
                      </a:r>
                      <a:endParaRPr kumimoji="0" lang="en-US" sz="1400" b="0" i="0" u="none" strike="noStrike" cap="none" normalizeH="0" baseline="0" dirty="0">
                        <a:ln>
                          <a:noFill/>
                        </a:ln>
                        <a:solidFill>
                          <a:schemeClr val="tx1"/>
                        </a:solidFill>
                        <a:effectLst/>
                        <a:latin typeface="+mn-lt"/>
                        <a:ea typeface="Batang" charset="0"/>
                        <a:cs typeface="Arial" charset="0"/>
                      </a:endParaRPr>
                    </a:p>
                  </a:txBody>
                  <a:tcPr marT="45723" marB="45723"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Visited network</a:t>
                      </a:r>
                      <a:endParaRPr kumimoji="0" lang="en-US" sz="1400" b="1" i="0" u="none" strike="noStrike" cap="none" normalizeH="0" baseline="0" dirty="0">
                        <a:ln>
                          <a:noFill/>
                        </a:ln>
                        <a:solidFill>
                          <a:srgbClr val="C00000"/>
                        </a:solidFill>
                        <a:effectLst/>
                        <a:latin typeface="+mn-lt"/>
                        <a:ea typeface="Batang" charset="0"/>
                        <a:cs typeface="Arial" charset="0"/>
                      </a:endParaRPr>
                    </a:p>
                  </a:txBody>
                  <a:tcPr marT="45723" marB="45723" horzOverflow="overflow"/>
                </a:tc>
                <a:extLst>
                  <a:ext uri="{0D108BD9-81ED-4DB2-BD59-A6C34878D82A}">
                    <a16:rowId xmlns:a16="http://schemas.microsoft.com/office/drawing/2014/main" val="10003"/>
                  </a:ext>
                </a:extLst>
              </a:tr>
              <a:tr h="66718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Visited Mobile services Switching Center.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Visitor Location Record </a:t>
                      </a:r>
                      <a:r>
                        <a:rPr kumimoji="0" lang="en-US" sz="1400" u="none" strike="noStrike" cap="none" normalizeH="0" baseline="0" dirty="0" smtClean="0">
                          <a:ln>
                            <a:noFill/>
                          </a:ln>
                          <a:effectLst/>
                        </a:rPr>
                        <a:t>(V</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L</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R)</a:t>
                      </a:r>
                      <a:endParaRPr kumimoji="0" lang="en-US" sz="1400" b="1" i="0" u="none" strike="noStrike" cap="none" normalizeH="0" baseline="0" dirty="0">
                        <a:ln>
                          <a:noFill/>
                        </a:ln>
                        <a:solidFill>
                          <a:srgbClr val="000099"/>
                        </a:solidFill>
                        <a:effectLst/>
                        <a:latin typeface="+mn-lt"/>
                        <a:ea typeface="Batang" charset="0"/>
                        <a:cs typeface="Arial" charset="0"/>
                      </a:endParaRPr>
                    </a:p>
                  </a:txBody>
                  <a:tcPr marT="45723" marB="45723"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Visited </a:t>
                      </a:r>
                      <a:r>
                        <a:rPr kumimoji="0" lang="en-US" sz="1400" u="none" strike="noStrike" cap="none" normalizeH="0" baseline="0" dirty="0" smtClean="0">
                          <a:ln>
                            <a:noFill/>
                          </a:ln>
                          <a:effectLst/>
                        </a:rPr>
                        <a:t>M</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S</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C: </a:t>
                      </a:r>
                      <a:r>
                        <a:rPr kumimoji="0" lang="en-US" sz="1400" u="none" strike="noStrike" cap="none" normalizeH="0" baseline="0" dirty="0">
                          <a:ln>
                            <a:noFill/>
                          </a:ln>
                          <a:effectLst/>
                        </a:rPr>
                        <a:t>responsible for setting up calls to/from mobile nodes in cells associated with </a:t>
                      </a:r>
                      <a:r>
                        <a:rPr kumimoji="0" lang="en-US" sz="1400" u="none" strike="noStrike" cap="none" normalizeH="0" baseline="0" dirty="0" smtClean="0">
                          <a:ln>
                            <a:noFill/>
                          </a:ln>
                          <a:effectLst/>
                        </a:rPr>
                        <a:t>M</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S</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C. V</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L</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R: </a:t>
                      </a:r>
                      <a:r>
                        <a:rPr kumimoji="0" lang="en-US" sz="1400" u="none" strike="noStrike" cap="none" normalizeH="0" baseline="0" dirty="0">
                          <a:ln>
                            <a:noFill/>
                          </a:ln>
                          <a:effectLst/>
                        </a:rPr>
                        <a:t>temporary database entry in visited system, containing subscription information </a:t>
                      </a:r>
                      <a:r>
                        <a:rPr kumimoji="0" lang="en-US" sz="1400" u="none" strike="noStrike" cap="none" normalizeH="0" baseline="0" dirty="0" smtClean="0">
                          <a:ln>
                            <a:noFill/>
                          </a:ln>
                          <a:effectLst/>
                        </a:rPr>
                        <a:t>for </a:t>
                      </a:r>
                      <a:r>
                        <a:rPr kumimoji="0" lang="en-US" sz="1400" u="none" strike="noStrike" cap="none" normalizeH="0" baseline="0" dirty="0">
                          <a:ln>
                            <a:noFill/>
                          </a:ln>
                          <a:effectLst/>
                        </a:rPr>
                        <a:t>each visiting mobile user</a:t>
                      </a:r>
                      <a:endParaRPr kumimoji="0" lang="en-US" sz="1400" b="0" i="0" u="none" strike="noStrike" cap="none" normalizeH="0" baseline="0" dirty="0">
                        <a:ln>
                          <a:noFill/>
                        </a:ln>
                        <a:solidFill>
                          <a:schemeClr val="tx1"/>
                        </a:solidFill>
                        <a:effectLst/>
                        <a:latin typeface="+mn-lt"/>
                        <a:ea typeface="Batang" charset="0"/>
                        <a:cs typeface="Arial" charset="0"/>
                      </a:endParaRPr>
                    </a:p>
                  </a:txBody>
                  <a:tcPr marT="45723" marB="45723"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Foreign agent</a:t>
                      </a:r>
                      <a:endParaRPr kumimoji="0" lang="en-US" sz="1400" b="1" i="0" u="none" strike="noStrike" cap="none" normalizeH="0" baseline="0" dirty="0">
                        <a:ln>
                          <a:noFill/>
                        </a:ln>
                        <a:solidFill>
                          <a:srgbClr val="C00000"/>
                        </a:solidFill>
                        <a:effectLst/>
                        <a:latin typeface="+mn-lt"/>
                        <a:ea typeface="Batang" charset="0"/>
                        <a:cs typeface="Arial" charset="0"/>
                      </a:endParaRPr>
                    </a:p>
                  </a:txBody>
                  <a:tcPr marT="45723" marB="45723" horzOverflow="overflow"/>
                </a:tc>
                <a:extLst>
                  <a:ext uri="{0D108BD9-81ED-4DB2-BD59-A6C34878D82A}">
                    <a16:rowId xmlns:a16="http://schemas.microsoft.com/office/drawing/2014/main" val="10004"/>
                  </a:ext>
                </a:extLst>
              </a:tr>
              <a:tr h="66718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Mobile Station Roaming Number </a:t>
                      </a:r>
                      <a:r>
                        <a:rPr kumimoji="0" lang="en-US" sz="1400" u="none" strike="noStrike" cap="none" normalizeH="0" baseline="0" dirty="0" smtClean="0">
                          <a:ln>
                            <a:noFill/>
                          </a:ln>
                          <a:effectLst/>
                        </a:rPr>
                        <a:t>(M</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S</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R</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N</a:t>
                      </a:r>
                      <a:r>
                        <a:rPr kumimoji="0" lang="en-US" sz="1400" u="none" strike="noStrike" cap="none" normalizeH="0" baseline="0" dirty="0">
                          <a:ln>
                            <a:noFill/>
                          </a:ln>
                          <a:effectLst/>
                        </a:rPr>
                        <a:t>), or </a:t>
                      </a:r>
                      <a:r>
                        <a:rPr kumimoji="0" lang="en-US" sz="1400" u="none" strike="noStrike" cap="none" normalizeH="0" baseline="0" dirty="0" smtClean="0">
                          <a:ln>
                            <a:noFill/>
                          </a:ln>
                          <a:effectLst/>
                        </a:rPr>
                        <a:t>“roaming number”</a:t>
                      </a:r>
                      <a:endParaRPr kumimoji="0" lang="en-US" sz="1400" b="1" i="0" u="none" strike="noStrike" cap="none" normalizeH="0" baseline="0" dirty="0">
                        <a:ln>
                          <a:noFill/>
                        </a:ln>
                        <a:solidFill>
                          <a:srgbClr val="000099"/>
                        </a:solidFill>
                        <a:effectLst/>
                        <a:latin typeface="+mn-lt"/>
                        <a:ea typeface="Batang" charset="0"/>
                        <a:cs typeface="Arial" charset="0"/>
                      </a:endParaRPr>
                    </a:p>
                  </a:txBody>
                  <a:tcPr marT="45723" marB="45723"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Routable address for telephone call segment between home </a:t>
                      </a:r>
                      <a:r>
                        <a:rPr kumimoji="0" lang="en-US" sz="1400" u="none" strike="noStrike" cap="none" normalizeH="0" baseline="0" dirty="0" smtClean="0">
                          <a:ln>
                            <a:noFill/>
                          </a:ln>
                          <a:effectLst/>
                        </a:rPr>
                        <a:t>M</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S</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C and </a:t>
                      </a:r>
                      <a:r>
                        <a:rPr kumimoji="0" lang="en-US" sz="1400" u="none" strike="noStrike" cap="none" normalizeH="0" baseline="0" dirty="0">
                          <a:ln>
                            <a:noFill/>
                          </a:ln>
                          <a:effectLst/>
                        </a:rPr>
                        <a:t>visited </a:t>
                      </a:r>
                      <a:r>
                        <a:rPr kumimoji="0" lang="en-US" sz="1400" u="none" strike="noStrike" cap="none" normalizeH="0" baseline="0" dirty="0" smtClean="0">
                          <a:ln>
                            <a:noFill/>
                          </a:ln>
                          <a:effectLst/>
                        </a:rPr>
                        <a:t>M</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S</a:t>
                      </a:r>
                      <a:r>
                        <a:rPr kumimoji="0" lang="en-US" sz="100" u="none" strike="noStrike" cap="none" normalizeH="0" baseline="0" dirty="0" smtClean="0">
                          <a:ln>
                            <a:noFill/>
                          </a:ln>
                          <a:effectLst/>
                        </a:rPr>
                        <a:t> </a:t>
                      </a:r>
                      <a:r>
                        <a:rPr kumimoji="0" lang="en-US" sz="1400" u="none" strike="noStrike" cap="none" normalizeH="0" baseline="0" dirty="0" smtClean="0">
                          <a:ln>
                            <a:noFill/>
                          </a:ln>
                          <a:effectLst/>
                        </a:rPr>
                        <a:t>C, </a:t>
                      </a:r>
                      <a:r>
                        <a:rPr kumimoji="0" lang="en-US" sz="1400" u="none" strike="noStrike" cap="none" normalizeH="0" baseline="0" dirty="0">
                          <a:ln>
                            <a:noFill/>
                          </a:ln>
                          <a:effectLst/>
                        </a:rPr>
                        <a:t>visible to neither the mobile nor the correspondent.</a:t>
                      </a:r>
                      <a:endParaRPr kumimoji="0" lang="en-US" sz="1400" b="0" i="0" u="none" strike="noStrike" cap="none" normalizeH="0" baseline="0" dirty="0">
                        <a:ln>
                          <a:noFill/>
                        </a:ln>
                        <a:solidFill>
                          <a:schemeClr val="tx1"/>
                        </a:solidFill>
                        <a:effectLst/>
                        <a:latin typeface="+mn-lt"/>
                        <a:ea typeface="Batang" charset="0"/>
                        <a:cs typeface="Arial" charset="0"/>
                      </a:endParaRPr>
                    </a:p>
                  </a:txBody>
                  <a:tcPr marT="45723" marB="45723"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a:ln>
                            <a:noFill/>
                          </a:ln>
                          <a:effectLst/>
                        </a:rPr>
                        <a:t>Care-of-address</a:t>
                      </a:r>
                      <a:endParaRPr kumimoji="0" lang="en-US" sz="1400" b="1" i="0" u="none" strike="noStrike" cap="none" normalizeH="0" baseline="0" dirty="0">
                        <a:ln>
                          <a:noFill/>
                        </a:ln>
                        <a:solidFill>
                          <a:srgbClr val="C00000"/>
                        </a:solidFill>
                        <a:effectLst/>
                        <a:latin typeface="+mn-lt"/>
                        <a:ea typeface="Batang" charset="0"/>
                        <a:cs typeface="Arial" charset="0"/>
                      </a:endParaRPr>
                    </a:p>
                  </a:txBody>
                  <a:tcPr marT="45723" marB="45723" horzOverflow="overflow"/>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83992115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Wireless, Mobility: Impact on Higher Layer Protocols</a:t>
            </a:r>
          </a:p>
        </p:txBody>
      </p:sp>
      <p:sp>
        <p:nvSpPr>
          <p:cNvPr id="3" name="Text Placeholder 2"/>
          <p:cNvSpPr>
            <a:spLocks noGrp="1"/>
          </p:cNvSpPr>
          <p:nvPr>
            <p:ph type="body" idx="1"/>
          </p:nvPr>
        </p:nvSpPr>
        <p:spPr/>
        <p:txBody>
          <a:bodyPr/>
          <a:lstStyle/>
          <a:p>
            <a:pPr>
              <a:defRPr/>
            </a:pPr>
            <a:r>
              <a:rPr lang="en-US" sz="2200" dirty="0" smtClean="0">
                <a:latin typeface="+mn-lt"/>
              </a:rPr>
              <a:t>Logically, </a:t>
            </a:r>
            <a:r>
              <a:rPr lang="en-US" sz="2200" dirty="0">
                <a:latin typeface="+mn-lt"/>
              </a:rPr>
              <a:t>impact </a:t>
            </a:r>
            <a:r>
              <a:rPr lang="en-US" sz="2200" b="1" dirty="0">
                <a:latin typeface="+mn-lt"/>
              </a:rPr>
              <a:t>should</a:t>
            </a:r>
            <a:r>
              <a:rPr lang="en-US" sz="2200" dirty="0">
                <a:latin typeface="+mn-lt"/>
              </a:rPr>
              <a:t> be </a:t>
            </a:r>
            <a:r>
              <a:rPr lang="en-US" sz="2200" dirty="0" smtClean="0">
                <a:latin typeface="+mn-lt"/>
              </a:rPr>
              <a:t>minimal …</a:t>
            </a:r>
            <a:endParaRPr lang="en-US" sz="2200" dirty="0">
              <a:latin typeface="+mn-lt"/>
            </a:endParaRPr>
          </a:p>
          <a:p>
            <a:pPr lvl="1">
              <a:defRPr/>
            </a:pPr>
            <a:r>
              <a:rPr lang="en-US" sz="2200" dirty="0">
                <a:latin typeface="+mn-lt"/>
              </a:rPr>
              <a:t>best effort service model remains </a:t>
            </a:r>
            <a:r>
              <a:rPr lang="en-US" sz="2200" dirty="0" smtClean="0">
                <a:latin typeface="+mn-lt"/>
              </a:rPr>
              <a:t>unchanged</a:t>
            </a:r>
            <a:endParaRPr lang="en-US" sz="2200" dirty="0">
              <a:latin typeface="+mn-lt"/>
            </a:endParaRPr>
          </a:p>
          <a:p>
            <a:pPr lvl="1">
              <a:defRPr/>
            </a:pPr>
            <a:r>
              <a:rPr lang="en-US" sz="2200" dirty="0" smtClean="0">
                <a:latin typeface="+mn-lt"/>
              </a:rPr>
              <a:t>T</a:t>
            </a:r>
            <a:r>
              <a:rPr lang="en-US" sz="100" dirty="0" smtClean="0">
                <a:latin typeface="+mn-lt"/>
              </a:rPr>
              <a:t> </a:t>
            </a:r>
            <a:r>
              <a:rPr lang="en-US" sz="2200" dirty="0" smtClean="0">
                <a:latin typeface="+mn-lt"/>
              </a:rPr>
              <a:t>C</a:t>
            </a:r>
            <a:r>
              <a:rPr lang="en-US" sz="100" dirty="0" smtClean="0">
                <a:latin typeface="+mn-lt"/>
              </a:rPr>
              <a:t> </a:t>
            </a:r>
            <a:r>
              <a:rPr lang="en-US" sz="2200" dirty="0" smtClean="0">
                <a:latin typeface="+mn-lt"/>
              </a:rPr>
              <a:t>P </a:t>
            </a:r>
            <a:r>
              <a:rPr lang="en-US" sz="2200" dirty="0">
                <a:latin typeface="+mn-lt"/>
              </a:rPr>
              <a:t>and </a:t>
            </a:r>
            <a:r>
              <a:rPr lang="en-US" sz="2200" dirty="0" smtClean="0">
                <a:latin typeface="+mn-lt"/>
              </a:rPr>
              <a:t>U</a:t>
            </a:r>
            <a:r>
              <a:rPr lang="en-US" sz="100" dirty="0" smtClean="0">
                <a:latin typeface="+mn-lt"/>
              </a:rPr>
              <a:t> </a:t>
            </a:r>
            <a:r>
              <a:rPr lang="en-US" sz="2200" dirty="0" smtClean="0">
                <a:latin typeface="+mn-lt"/>
              </a:rPr>
              <a:t>D</a:t>
            </a:r>
            <a:r>
              <a:rPr lang="en-US" sz="100" dirty="0" smtClean="0">
                <a:latin typeface="+mn-lt"/>
              </a:rPr>
              <a:t> </a:t>
            </a:r>
            <a:r>
              <a:rPr lang="en-US" sz="2200" dirty="0" smtClean="0">
                <a:latin typeface="+mn-lt"/>
              </a:rPr>
              <a:t>P </a:t>
            </a:r>
            <a:r>
              <a:rPr lang="en-US" sz="2200" dirty="0">
                <a:latin typeface="+mn-lt"/>
              </a:rPr>
              <a:t>can (and do) run over wireless, mobile</a:t>
            </a:r>
          </a:p>
          <a:p>
            <a:pPr>
              <a:defRPr/>
            </a:pPr>
            <a:r>
              <a:rPr lang="en-US" sz="2200" dirty="0">
                <a:latin typeface="+mn-lt"/>
              </a:rPr>
              <a:t>… but performance-wise:</a:t>
            </a:r>
          </a:p>
          <a:p>
            <a:pPr lvl="1">
              <a:defRPr/>
            </a:pPr>
            <a:r>
              <a:rPr lang="en-US" sz="2200" dirty="0">
                <a:latin typeface="+mn-lt"/>
              </a:rPr>
              <a:t>packet loss/delay due to bit-errors (discarded packets, delays for link-layer retransmissions), and handoff</a:t>
            </a:r>
          </a:p>
          <a:p>
            <a:pPr lvl="1">
              <a:defRPr/>
            </a:pPr>
            <a:r>
              <a:rPr lang="en-US" sz="2200" dirty="0">
                <a:latin typeface="+mn-lt"/>
              </a:rPr>
              <a:t>T</a:t>
            </a:r>
            <a:r>
              <a:rPr lang="en-US" sz="100" dirty="0">
                <a:latin typeface="+mn-lt"/>
              </a:rPr>
              <a:t> </a:t>
            </a:r>
            <a:r>
              <a:rPr lang="en-US" sz="2200" dirty="0">
                <a:latin typeface="+mn-lt"/>
              </a:rPr>
              <a:t>C</a:t>
            </a:r>
            <a:r>
              <a:rPr lang="en-US" sz="100" dirty="0">
                <a:latin typeface="+mn-lt"/>
              </a:rPr>
              <a:t> </a:t>
            </a:r>
            <a:r>
              <a:rPr lang="en-US" sz="2200" dirty="0">
                <a:latin typeface="+mn-lt"/>
              </a:rPr>
              <a:t>P</a:t>
            </a:r>
            <a:r>
              <a:rPr lang="en-US" sz="2200" dirty="0" smtClean="0">
                <a:latin typeface="+mn-lt"/>
              </a:rPr>
              <a:t> </a:t>
            </a:r>
            <a:r>
              <a:rPr lang="en-US" sz="2200" dirty="0">
                <a:latin typeface="+mn-lt"/>
              </a:rPr>
              <a:t>interprets loss as congestion, will decrease congestion window un-necessarily</a:t>
            </a:r>
          </a:p>
          <a:p>
            <a:pPr lvl="1">
              <a:defRPr/>
            </a:pPr>
            <a:r>
              <a:rPr lang="en-US" sz="2200" dirty="0">
                <a:latin typeface="+mn-lt"/>
              </a:rPr>
              <a:t>delay impairments for real-time traffic</a:t>
            </a:r>
          </a:p>
          <a:p>
            <a:pPr lvl="1">
              <a:defRPr/>
            </a:pPr>
            <a:r>
              <a:rPr lang="en-US" sz="2200" dirty="0">
                <a:latin typeface="+mn-lt"/>
              </a:rPr>
              <a:t>limited bandwidth of wireless </a:t>
            </a:r>
            <a:r>
              <a:rPr lang="en-US" sz="2200" dirty="0" smtClean="0">
                <a:latin typeface="+mn-lt"/>
              </a:rPr>
              <a:t>links</a:t>
            </a:r>
            <a:endParaRPr lang="en-US" sz="2200" dirty="0">
              <a:latin typeface="+mn-lt"/>
            </a:endParaRPr>
          </a:p>
        </p:txBody>
      </p:sp>
    </p:spTree>
    <p:extLst>
      <p:ext uri="{BB962C8B-B14F-4D97-AF65-F5344CB8AC3E}">
        <p14:creationId xmlns:p14="http://schemas.microsoft.com/office/powerpoint/2010/main" val="294101673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Chapter </a:t>
            </a:r>
            <a:r>
              <a:rPr lang="en-US" dirty="0" smtClean="0">
                <a:latin typeface="Times New Roman" panose="02020603050405020304" pitchFamily="18" charset="0"/>
                <a:cs typeface="Times New Roman" panose="02020603050405020304" pitchFamily="18" charset="0"/>
              </a:rPr>
              <a:t>summary </a:t>
            </a:r>
            <a:r>
              <a:rPr lang="en-US" sz="2000" b="0" dirty="0" smtClean="0">
                <a:latin typeface="Times New Roman" panose="02020603050405020304" pitchFamily="18" charset="0"/>
                <a:cs typeface="Times New Roman" panose="02020603050405020304" pitchFamily="18" charset="0"/>
              </a:rPr>
              <a:t>(1 of 2)</a:t>
            </a:r>
            <a:endParaRPr lang="en-US" sz="2000" b="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p:txBody>
          <a:bodyPr/>
          <a:lstStyle/>
          <a:p>
            <a:pPr marL="0" indent="0">
              <a:buFont typeface="Wingdings" charset="0"/>
              <a:buNone/>
              <a:defRPr/>
            </a:pPr>
            <a:r>
              <a:rPr lang="en-US" sz="2400" b="1" dirty="0" smtClean="0">
                <a:solidFill>
                  <a:schemeClr val="tx1"/>
                </a:solidFill>
                <a:latin typeface="+mn-lt"/>
              </a:rPr>
              <a:t>Wireless</a:t>
            </a:r>
          </a:p>
          <a:p>
            <a:pPr>
              <a:defRPr/>
            </a:pPr>
            <a:r>
              <a:rPr lang="en-US" sz="2400" dirty="0" smtClean="0">
                <a:latin typeface="+mn-lt"/>
              </a:rPr>
              <a:t>wireless links:</a:t>
            </a:r>
          </a:p>
          <a:p>
            <a:pPr lvl="1">
              <a:defRPr/>
            </a:pPr>
            <a:r>
              <a:rPr lang="en-US" sz="2400" dirty="0" smtClean="0">
                <a:latin typeface="+mn-lt"/>
              </a:rPr>
              <a:t>capacity, distance</a:t>
            </a:r>
          </a:p>
          <a:p>
            <a:pPr lvl="1">
              <a:defRPr/>
            </a:pPr>
            <a:r>
              <a:rPr lang="en-US" sz="2400" dirty="0" smtClean="0">
                <a:latin typeface="+mn-lt"/>
              </a:rPr>
              <a:t>channel impairments</a:t>
            </a:r>
          </a:p>
          <a:p>
            <a:pPr lvl="1">
              <a:defRPr/>
            </a:pPr>
            <a:r>
              <a:rPr lang="en-US" sz="2400" dirty="0" smtClean="0">
                <a:latin typeface="+mn-lt"/>
              </a:rPr>
              <a:t>C</a:t>
            </a:r>
            <a:r>
              <a:rPr lang="en-US" sz="100" dirty="0" smtClean="0">
                <a:latin typeface="+mn-lt"/>
              </a:rPr>
              <a:t> </a:t>
            </a:r>
            <a:r>
              <a:rPr lang="en-US" sz="2400" dirty="0" smtClean="0">
                <a:latin typeface="+mn-lt"/>
              </a:rPr>
              <a:t>D</a:t>
            </a:r>
            <a:r>
              <a:rPr lang="en-US" sz="100" dirty="0" smtClean="0">
                <a:latin typeface="+mn-lt"/>
              </a:rPr>
              <a:t> </a:t>
            </a:r>
            <a:r>
              <a:rPr lang="en-US" sz="2400" dirty="0" smtClean="0">
                <a:latin typeface="+mn-lt"/>
              </a:rPr>
              <a:t>M</a:t>
            </a:r>
            <a:r>
              <a:rPr lang="en-US" sz="100" dirty="0" smtClean="0">
                <a:latin typeface="+mn-lt"/>
              </a:rPr>
              <a:t> </a:t>
            </a:r>
            <a:r>
              <a:rPr lang="en-US" sz="2400" dirty="0" smtClean="0">
                <a:latin typeface="+mn-lt"/>
              </a:rPr>
              <a:t>A</a:t>
            </a:r>
          </a:p>
          <a:p>
            <a:pPr>
              <a:defRPr/>
            </a:pPr>
            <a:r>
              <a:rPr lang="en-US" sz="2400" dirty="0" smtClean="0">
                <a:latin typeface="+mn-lt"/>
              </a:rPr>
              <a:t>I</a:t>
            </a:r>
            <a:r>
              <a:rPr lang="en-US" sz="100" dirty="0" smtClean="0">
                <a:latin typeface="+mn-lt"/>
              </a:rPr>
              <a:t> </a:t>
            </a:r>
            <a:r>
              <a:rPr lang="en-US" sz="2400" dirty="0" smtClean="0">
                <a:latin typeface="+mn-lt"/>
              </a:rPr>
              <a:t>E</a:t>
            </a:r>
            <a:r>
              <a:rPr lang="en-US" sz="100" dirty="0" smtClean="0">
                <a:latin typeface="+mn-lt"/>
              </a:rPr>
              <a:t> </a:t>
            </a:r>
            <a:r>
              <a:rPr lang="en-US" sz="2400" dirty="0" smtClean="0">
                <a:latin typeface="+mn-lt"/>
              </a:rPr>
              <a:t>E</a:t>
            </a:r>
            <a:r>
              <a:rPr lang="en-US" sz="100" dirty="0" smtClean="0">
                <a:latin typeface="+mn-lt"/>
              </a:rPr>
              <a:t> </a:t>
            </a:r>
            <a:r>
              <a:rPr lang="en-US" sz="2400" dirty="0" smtClean="0">
                <a:latin typeface="+mn-lt"/>
              </a:rPr>
              <a:t>E 802.11 (</a:t>
            </a:r>
            <a:r>
              <a:rPr lang="en-US" altLang="ja-JP" sz="2400" dirty="0" smtClean="0">
                <a:latin typeface="+mn-lt"/>
              </a:rPr>
              <a:t>“</a:t>
            </a:r>
            <a:r>
              <a:rPr lang="en-US" sz="2400" dirty="0" smtClean="0">
                <a:latin typeface="+mn-lt"/>
              </a:rPr>
              <a:t>Wi-Fi”)</a:t>
            </a:r>
          </a:p>
          <a:p>
            <a:pPr lvl="1">
              <a:defRPr/>
            </a:pPr>
            <a:r>
              <a:rPr lang="en-US" sz="2400" dirty="0" smtClean="0">
                <a:latin typeface="+mn-lt"/>
              </a:rPr>
              <a:t>C</a:t>
            </a:r>
            <a:r>
              <a:rPr lang="en-US" sz="100" dirty="0" smtClean="0">
                <a:latin typeface="+mn-lt"/>
              </a:rPr>
              <a:t> </a:t>
            </a:r>
            <a:r>
              <a:rPr lang="en-US" sz="2400" dirty="0" smtClean="0">
                <a:latin typeface="+mn-lt"/>
              </a:rPr>
              <a:t>S</a:t>
            </a:r>
            <a:r>
              <a:rPr lang="en-US" sz="100" dirty="0" smtClean="0">
                <a:latin typeface="+mn-lt"/>
              </a:rPr>
              <a:t> </a:t>
            </a:r>
            <a:r>
              <a:rPr lang="en-US" sz="2400" dirty="0" smtClean="0">
                <a:latin typeface="+mn-lt"/>
              </a:rPr>
              <a:t>M</a:t>
            </a:r>
            <a:r>
              <a:rPr lang="en-US" sz="100" dirty="0" smtClean="0">
                <a:latin typeface="+mn-lt"/>
              </a:rPr>
              <a:t> </a:t>
            </a:r>
            <a:r>
              <a:rPr lang="en-US" sz="2400" dirty="0" smtClean="0">
                <a:latin typeface="+mn-lt"/>
              </a:rPr>
              <a:t>A/C</a:t>
            </a:r>
            <a:r>
              <a:rPr lang="en-US" sz="100" dirty="0" smtClean="0">
                <a:latin typeface="+mn-lt"/>
              </a:rPr>
              <a:t> </a:t>
            </a:r>
            <a:r>
              <a:rPr lang="en-US" sz="2400" dirty="0" smtClean="0">
                <a:latin typeface="+mn-lt"/>
              </a:rPr>
              <a:t>A reflects wireless channel characteristics</a:t>
            </a:r>
          </a:p>
          <a:p>
            <a:pPr>
              <a:defRPr/>
            </a:pPr>
            <a:r>
              <a:rPr lang="en-US" sz="2400" dirty="0" smtClean="0">
                <a:latin typeface="+mn-lt"/>
              </a:rPr>
              <a:t>cellular access</a:t>
            </a:r>
          </a:p>
          <a:p>
            <a:pPr lvl="1">
              <a:defRPr/>
            </a:pPr>
            <a:r>
              <a:rPr lang="en-US" sz="2400" dirty="0" smtClean="0">
                <a:latin typeface="+mn-lt"/>
              </a:rPr>
              <a:t>architecture</a:t>
            </a:r>
          </a:p>
          <a:p>
            <a:pPr lvl="1">
              <a:defRPr/>
            </a:pPr>
            <a:r>
              <a:rPr lang="en-US" sz="2400" dirty="0" smtClean="0">
                <a:latin typeface="+mn-lt"/>
              </a:rPr>
              <a:t>standards (e.g., 3G, 4G L</a:t>
            </a:r>
            <a:r>
              <a:rPr lang="en-US" sz="100" dirty="0" smtClean="0">
                <a:latin typeface="+mn-lt"/>
              </a:rPr>
              <a:t> </a:t>
            </a:r>
            <a:r>
              <a:rPr lang="en-US" sz="2400" dirty="0" smtClean="0">
                <a:latin typeface="+mn-lt"/>
              </a:rPr>
              <a:t>T</a:t>
            </a:r>
            <a:r>
              <a:rPr lang="en-US" sz="100" dirty="0" smtClean="0">
                <a:latin typeface="+mn-lt"/>
              </a:rPr>
              <a:t> </a:t>
            </a:r>
            <a:r>
              <a:rPr lang="en-US" sz="2400" dirty="0" smtClean="0">
                <a:latin typeface="+mn-lt"/>
              </a:rPr>
              <a:t>E)</a:t>
            </a:r>
            <a:endParaRPr lang="en-US" sz="2400" dirty="0">
              <a:latin typeface="+mn-lt"/>
            </a:endParaRPr>
          </a:p>
        </p:txBody>
      </p:sp>
    </p:spTree>
    <p:extLst>
      <p:ext uri="{BB962C8B-B14F-4D97-AF65-F5344CB8AC3E}">
        <p14:creationId xmlns:p14="http://schemas.microsoft.com/office/powerpoint/2010/main" val="291179708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Chapter summary </a:t>
            </a:r>
            <a:r>
              <a:rPr lang="en-US" sz="2000" b="0" dirty="0" smtClean="0">
                <a:latin typeface="Times New Roman" panose="02020603050405020304" pitchFamily="18" charset="0"/>
                <a:cs typeface="Times New Roman" panose="02020603050405020304" pitchFamily="18" charset="0"/>
              </a:rPr>
              <a:t>(2 </a:t>
            </a:r>
            <a:r>
              <a:rPr lang="en-US" sz="2000" b="0" dirty="0">
                <a:latin typeface="Times New Roman" panose="02020603050405020304" pitchFamily="18" charset="0"/>
                <a:cs typeface="Times New Roman" panose="02020603050405020304" pitchFamily="18" charset="0"/>
              </a:rPr>
              <a:t>of 2)</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p:txBody>
          <a:bodyPr/>
          <a:lstStyle/>
          <a:p>
            <a:pPr marL="0" indent="0">
              <a:buFont typeface="Wingdings" charset="0"/>
              <a:buNone/>
              <a:tabLst>
                <a:tab pos="3376613" algn="l"/>
              </a:tabLst>
              <a:defRPr/>
            </a:pPr>
            <a:r>
              <a:rPr lang="en-US" sz="2400" b="1" dirty="0">
                <a:solidFill>
                  <a:schemeClr val="tx1"/>
                </a:solidFill>
                <a:latin typeface="+mn-lt"/>
                <a:cs typeface="Times New Roman" panose="02020603050405020304" pitchFamily="18" charset="0"/>
              </a:rPr>
              <a:t>Mobility</a:t>
            </a:r>
          </a:p>
          <a:p>
            <a:pPr>
              <a:tabLst>
                <a:tab pos="3376613" algn="l"/>
              </a:tabLst>
              <a:defRPr/>
            </a:pPr>
            <a:r>
              <a:rPr lang="en-US" sz="2400" dirty="0">
                <a:latin typeface="+mn-lt"/>
                <a:cs typeface="Times New Roman" panose="02020603050405020304" pitchFamily="18" charset="0"/>
              </a:rPr>
              <a:t>principles: addressing, routing to mobile users</a:t>
            </a:r>
          </a:p>
          <a:p>
            <a:pPr lvl="1">
              <a:tabLst>
                <a:tab pos="3376613" algn="l"/>
              </a:tabLst>
              <a:defRPr/>
            </a:pPr>
            <a:r>
              <a:rPr lang="en-US" sz="2400" dirty="0">
                <a:latin typeface="+mn-lt"/>
                <a:cs typeface="Times New Roman" panose="02020603050405020304" pitchFamily="18" charset="0"/>
              </a:rPr>
              <a:t>home, visited networks</a:t>
            </a:r>
          </a:p>
          <a:p>
            <a:pPr lvl="1">
              <a:tabLst>
                <a:tab pos="3376613" algn="l"/>
              </a:tabLst>
              <a:defRPr/>
            </a:pPr>
            <a:r>
              <a:rPr lang="en-US" sz="2400" dirty="0">
                <a:latin typeface="+mn-lt"/>
                <a:cs typeface="Times New Roman" panose="02020603050405020304" pitchFamily="18" charset="0"/>
              </a:rPr>
              <a:t>direct, indirect routing</a:t>
            </a:r>
          </a:p>
          <a:p>
            <a:pPr lvl="1">
              <a:tabLst>
                <a:tab pos="3376613" algn="l"/>
              </a:tabLst>
              <a:defRPr/>
            </a:pPr>
            <a:r>
              <a:rPr lang="en-US" sz="2400" dirty="0">
                <a:latin typeface="+mn-lt"/>
                <a:cs typeface="Times New Roman" panose="02020603050405020304" pitchFamily="18" charset="0"/>
              </a:rPr>
              <a:t>care-of-addresses</a:t>
            </a:r>
          </a:p>
          <a:p>
            <a:pPr>
              <a:tabLst>
                <a:tab pos="3376613" algn="l"/>
              </a:tabLst>
              <a:defRPr/>
            </a:pPr>
            <a:r>
              <a:rPr lang="en-US" sz="2400" dirty="0">
                <a:latin typeface="+mn-lt"/>
                <a:cs typeface="Times New Roman" panose="02020603050405020304" pitchFamily="18" charset="0"/>
              </a:rPr>
              <a:t>case studies</a:t>
            </a:r>
          </a:p>
          <a:p>
            <a:pPr lvl="1">
              <a:tabLst>
                <a:tab pos="3376613" algn="l"/>
              </a:tabLst>
              <a:defRPr/>
            </a:pPr>
            <a:r>
              <a:rPr lang="en-US" sz="2400" dirty="0">
                <a:latin typeface="+mn-lt"/>
                <a:cs typeface="Times New Roman" panose="02020603050405020304" pitchFamily="18" charset="0"/>
              </a:rPr>
              <a:t>mobile </a:t>
            </a:r>
            <a:r>
              <a:rPr lang="en-US" sz="2400" dirty="0" smtClean="0">
                <a:latin typeface="+mn-lt"/>
                <a:cs typeface="Times New Roman" panose="02020603050405020304" pitchFamily="18" charset="0"/>
              </a:rPr>
              <a:t>I</a:t>
            </a:r>
            <a:r>
              <a:rPr lang="en-US" sz="100" dirty="0" smtClean="0">
                <a:latin typeface="+mn-lt"/>
                <a:cs typeface="Times New Roman" panose="02020603050405020304" pitchFamily="18" charset="0"/>
              </a:rPr>
              <a:t> </a:t>
            </a:r>
            <a:r>
              <a:rPr lang="en-US" sz="2400" dirty="0" smtClean="0">
                <a:latin typeface="+mn-lt"/>
                <a:cs typeface="Times New Roman" panose="02020603050405020304" pitchFamily="18" charset="0"/>
              </a:rPr>
              <a:t>P</a:t>
            </a:r>
            <a:endParaRPr lang="en-US" sz="2400" dirty="0">
              <a:latin typeface="+mn-lt"/>
              <a:cs typeface="Times New Roman" panose="02020603050405020304" pitchFamily="18" charset="0"/>
            </a:endParaRPr>
          </a:p>
          <a:p>
            <a:pPr lvl="1">
              <a:tabLst>
                <a:tab pos="3376613" algn="l"/>
              </a:tabLst>
              <a:defRPr/>
            </a:pPr>
            <a:r>
              <a:rPr lang="en-US" sz="2400" dirty="0">
                <a:latin typeface="+mn-lt"/>
                <a:cs typeface="Times New Roman" panose="02020603050405020304" pitchFamily="18" charset="0"/>
              </a:rPr>
              <a:t>mobility in </a:t>
            </a:r>
            <a:r>
              <a:rPr lang="en-US" sz="2400" dirty="0" smtClean="0">
                <a:latin typeface="+mn-lt"/>
                <a:cs typeface="Times New Roman" panose="02020603050405020304" pitchFamily="18" charset="0"/>
              </a:rPr>
              <a:t>G</a:t>
            </a:r>
            <a:r>
              <a:rPr lang="en-US" sz="100" dirty="0" smtClean="0">
                <a:latin typeface="+mn-lt"/>
                <a:cs typeface="Times New Roman" panose="02020603050405020304" pitchFamily="18" charset="0"/>
              </a:rPr>
              <a:t> </a:t>
            </a:r>
            <a:r>
              <a:rPr lang="en-US" sz="2400" dirty="0" smtClean="0">
                <a:latin typeface="+mn-lt"/>
                <a:cs typeface="Times New Roman" panose="02020603050405020304" pitchFamily="18" charset="0"/>
              </a:rPr>
              <a:t>S</a:t>
            </a:r>
            <a:r>
              <a:rPr lang="en-US" sz="100" dirty="0" smtClean="0">
                <a:latin typeface="+mn-lt"/>
                <a:cs typeface="Times New Roman" panose="02020603050405020304" pitchFamily="18" charset="0"/>
              </a:rPr>
              <a:t> </a:t>
            </a:r>
            <a:r>
              <a:rPr lang="en-US" sz="2400" dirty="0" smtClean="0">
                <a:latin typeface="+mn-lt"/>
                <a:cs typeface="Times New Roman" panose="02020603050405020304" pitchFamily="18" charset="0"/>
              </a:rPr>
              <a:t>M</a:t>
            </a:r>
            <a:r>
              <a:rPr lang="en-US" sz="2400" dirty="0">
                <a:latin typeface="+mn-lt"/>
                <a:cs typeface="Times New Roman" panose="02020603050405020304" pitchFamily="18" charset="0"/>
              </a:rPr>
              <a:t>, </a:t>
            </a:r>
            <a:r>
              <a:rPr lang="en-US" sz="2400" dirty="0" smtClean="0">
                <a:latin typeface="+mn-lt"/>
                <a:cs typeface="Times New Roman" panose="02020603050405020304" pitchFamily="18" charset="0"/>
              </a:rPr>
              <a:t>L</a:t>
            </a:r>
            <a:r>
              <a:rPr lang="en-US" sz="100" dirty="0" smtClean="0">
                <a:latin typeface="+mn-lt"/>
                <a:cs typeface="Times New Roman" panose="02020603050405020304" pitchFamily="18" charset="0"/>
              </a:rPr>
              <a:t> </a:t>
            </a:r>
            <a:r>
              <a:rPr lang="en-US" sz="2400" dirty="0" smtClean="0">
                <a:latin typeface="+mn-lt"/>
                <a:cs typeface="Times New Roman" panose="02020603050405020304" pitchFamily="18" charset="0"/>
              </a:rPr>
              <a:t>T</a:t>
            </a:r>
            <a:r>
              <a:rPr lang="en-US" sz="100" dirty="0" smtClean="0">
                <a:latin typeface="+mn-lt"/>
                <a:cs typeface="Times New Roman" panose="02020603050405020304" pitchFamily="18" charset="0"/>
              </a:rPr>
              <a:t> </a:t>
            </a:r>
            <a:r>
              <a:rPr lang="en-US" sz="2400" dirty="0" smtClean="0">
                <a:latin typeface="+mn-lt"/>
                <a:cs typeface="Times New Roman" panose="02020603050405020304" pitchFamily="18" charset="0"/>
              </a:rPr>
              <a:t>E</a:t>
            </a:r>
            <a:endParaRPr lang="en-US" sz="2400" dirty="0">
              <a:latin typeface="+mn-lt"/>
              <a:cs typeface="Times New Roman" panose="02020603050405020304" pitchFamily="18" charset="0"/>
            </a:endParaRPr>
          </a:p>
          <a:p>
            <a:pPr>
              <a:tabLst>
                <a:tab pos="3376613" algn="l"/>
              </a:tabLst>
              <a:defRPr/>
            </a:pPr>
            <a:r>
              <a:rPr lang="en-US" sz="2400" dirty="0">
                <a:latin typeface="+mn-lt"/>
                <a:cs typeface="Times New Roman" panose="02020603050405020304" pitchFamily="18" charset="0"/>
              </a:rPr>
              <a:t>impact on higher-layer </a:t>
            </a:r>
            <a:r>
              <a:rPr lang="en-US" sz="2400" dirty="0" smtClean="0">
                <a:latin typeface="+mn-lt"/>
                <a:cs typeface="Times New Roman" panose="02020603050405020304" pitchFamily="18" charset="0"/>
              </a:rPr>
              <a:t>protocols</a:t>
            </a:r>
            <a:endParaRPr lang="en-US" sz="2400" dirty="0">
              <a:latin typeface="+mn-lt"/>
              <a:cs typeface="Times New Roman" panose="02020603050405020304" pitchFamily="18" charset="0"/>
            </a:endParaRPr>
          </a:p>
        </p:txBody>
      </p:sp>
    </p:spTree>
    <p:extLst>
      <p:ext uri="{BB962C8B-B14F-4D97-AF65-F5344CB8AC3E}">
        <p14:creationId xmlns:p14="http://schemas.microsoft.com/office/powerpoint/2010/main" val="143162352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lt2"/>
                </a:solidFill>
              </a:rPr>
              <a:t>Copyright</a:t>
            </a:r>
            <a:endParaRPr lang="en-US" dirty="0"/>
          </a:p>
        </p:txBody>
      </p:sp>
      <p:pic>
        <p:nvPicPr>
          <p:cNvPr id="4" name="Picture 2" descr="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
          <p:cNvPicPr>
            <a:picLocks noChangeAspect="1" noChangeArrowheads="1"/>
          </p:cNvPicPr>
          <p:nvPr/>
        </p:nvPicPr>
        <p:blipFill>
          <a:blip r:embed="rId2"/>
          <a:srcRect/>
          <a:stretch>
            <a:fillRect/>
          </a:stretch>
        </p:blipFill>
        <p:spPr bwMode="auto">
          <a:xfrm>
            <a:off x="767157" y="2310096"/>
            <a:ext cx="7423150" cy="2438400"/>
          </a:xfrm>
          <a:prstGeom prst="rect">
            <a:avLst/>
          </a:prstGeom>
          <a:noFill/>
          <a:ln w="9525">
            <a:noFill/>
            <a:miter lim="800000"/>
            <a:headEnd/>
            <a:tailEnd/>
          </a:ln>
        </p:spPr>
      </p:pic>
    </p:spTree>
    <p:extLst>
      <p:ext uri="{BB962C8B-B14F-4D97-AF65-F5344CB8AC3E}">
        <p14:creationId xmlns:p14="http://schemas.microsoft.com/office/powerpoint/2010/main" val="9643619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Elements of a Wireless Network </a:t>
            </a:r>
            <a:r>
              <a:rPr lang="en-US" sz="2000" b="0" dirty="0" smtClean="0">
                <a:latin typeface="Times New Roman" panose="02020603050405020304" pitchFamily="18" charset="0"/>
                <a:cs typeface="Times New Roman" panose="02020603050405020304" pitchFamily="18" charset="0"/>
              </a:rPr>
              <a:t>(4 </a:t>
            </a:r>
            <a:r>
              <a:rPr lang="en-US" sz="2000" b="0" dirty="0">
                <a:latin typeface="Times New Roman" panose="02020603050405020304" pitchFamily="18" charset="0"/>
                <a:cs typeface="Times New Roman" panose="02020603050405020304" pitchFamily="18" charset="0"/>
              </a:rPr>
              <a:t>of 5)</a:t>
            </a:r>
            <a:endParaRPr lang="en-US" dirty="0"/>
          </a:p>
        </p:txBody>
      </p:sp>
      <p:pic>
        <p:nvPicPr>
          <p:cNvPr id="12" name="Picture 11" descr="A diagram connects a central group, network infrastructure to 4 other groups of towers, smartphones, and laptops. These items emit signals. A laptop Is mobile between two of the groups. In infrastructure mode, the base station connects mobiles into a wired network. A handoff, the mobile changes base station providing connection into wired network. A laptop shifts from receiving a signal from one tower to another tow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0712" y="1936206"/>
            <a:ext cx="6362575" cy="4011188"/>
          </a:xfrm>
          <a:prstGeom prst="rect">
            <a:avLst/>
          </a:prstGeom>
        </p:spPr>
      </p:pic>
    </p:spTree>
    <p:extLst>
      <p:ext uri="{BB962C8B-B14F-4D97-AF65-F5344CB8AC3E}">
        <p14:creationId xmlns:p14="http://schemas.microsoft.com/office/powerpoint/2010/main" val="24160622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Elements of a Wireless Network </a:t>
            </a:r>
            <a:r>
              <a:rPr lang="en-US" sz="2000" b="0" dirty="0" smtClean="0">
                <a:latin typeface="Times New Roman" panose="02020603050405020304" pitchFamily="18" charset="0"/>
                <a:cs typeface="Times New Roman" panose="02020603050405020304" pitchFamily="18" charset="0"/>
              </a:rPr>
              <a:t>(5 </a:t>
            </a:r>
            <a:r>
              <a:rPr lang="en-US" sz="2000" b="0" dirty="0">
                <a:latin typeface="Times New Roman" panose="02020603050405020304" pitchFamily="18" charset="0"/>
                <a:cs typeface="Times New Roman" panose="02020603050405020304" pitchFamily="18" charset="0"/>
              </a:rPr>
              <a:t>of 5)</a:t>
            </a:r>
            <a:endParaRPr lang="en-US" dirty="0"/>
          </a:p>
        </p:txBody>
      </p:sp>
      <p:sp>
        <p:nvSpPr>
          <p:cNvPr id="3" name="Text Placeholder 2"/>
          <p:cNvSpPr>
            <a:spLocks noGrp="1"/>
          </p:cNvSpPr>
          <p:nvPr>
            <p:ph type="body" idx="1"/>
          </p:nvPr>
        </p:nvSpPr>
        <p:spPr>
          <a:xfrm>
            <a:off x="457200" y="1600200"/>
            <a:ext cx="4053840" cy="4525963"/>
          </a:xfrm>
        </p:spPr>
        <p:txBody>
          <a:bodyPr/>
          <a:lstStyle/>
          <a:p>
            <a:pPr marL="0" indent="0">
              <a:buClr>
                <a:srgbClr val="000099"/>
              </a:buClr>
              <a:buSzPct val="75000"/>
              <a:buFont typeface="Wingdings" charset="0"/>
              <a:buNone/>
              <a:defRPr/>
            </a:pPr>
            <a:r>
              <a:rPr lang="en-US" sz="2400" b="1" dirty="0">
                <a:latin typeface="+mn-lt"/>
              </a:rPr>
              <a:t>ad hoc mode</a:t>
            </a:r>
          </a:p>
          <a:p>
            <a:pPr>
              <a:buClr>
                <a:schemeClr val="tx2"/>
              </a:buClr>
              <a:defRPr/>
            </a:pPr>
            <a:r>
              <a:rPr lang="en-US" sz="2400" dirty="0" smtClean="0">
                <a:latin typeface="+mn-lt"/>
              </a:rPr>
              <a:t>No base </a:t>
            </a:r>
            <a:r>
              <a:rPr lang="en-US" sz="2400" dirty="0">
                <a:latin typeface="+mn-lt"/>
              </a:rPr>
              <a:t>stations</a:t>
            </a:r>
          </a:p>
          <a:p>
            <a:pPr>
              <a:buClr>
                <a:schemeClr val="tx2"/>
              </a:buClr>
              <a:defRPr/>
            </a:pPr>
            <a:r>
              <a:rPr lang="en-US" sz="2400" dirty="0" smtClean="0">
                <a:latin typeface="+mn-lt"/>
              </a:rPr>
              <a:t>Nodes can </a:t>
            </a:r>
            <a:r>
              <a:rPr lang="en-US" sz="2400" dirty="0">
                <a:latin typeface="+mn-lt"/>
              </a:rPr>
              <a:t>only transmit to other nodes within link coverage</a:t>
            </a:r>
          </a:p>
          <a:p>
            <a:pPr>
              <a:buClr>
                <a:schemeClr val="tx2"/>
              </a:buClr>
              <a:defRPr/>
            </a:pPr>
            <a:r>
              <a:rPr lang="en-US" sz="2400" dirty="0" smtClean="0">
                <a:latin typeface="+mn-lt"/>
              </a:rPr>
              <a:t>Nodes </a:t>
            </a:r>
            <a:r>
              <a:rPr lang="en-US" sz="2400" dirty="0">
                <a:latin typeface="+mn-lt"/>
              </a:rPr>
              <a:t>organize themselves into a network: route among </a:t>
            </a:r>
            <a:r>
              <a:rPr lang="en-US" sz="2400" dirty="0" smtClean="0">
                <a:latin typeface="+mn-lt"/>
              </a:rPr>
              <a:t>themselves</a:t>
            </a:r>
            <a:endParaRPr lang="en-US" sz="2400" dirty="0">
              <a:latin typeface="+mn-lt"/>
            </a:endParaRPr>
          </a:p>
        </p:txBody>
      </p:sp>
      <p:pic>
        <p:nvPicPr>
          <p:cNvPr id="5" name="Picture 4" descr="4 wireless laptops are in a wireless network. 1 laptop is outside the network."/>
          <p:cNvPicPr>
            <a:picLocks noChangeAspect="1"/>
          </p:cNvPicPr>
          <p:nvPr/>
        </p:nvPicPr>
        <p:blipFill>
          <a:blip r:embed="rId2"/>
          <a:stretch>
            <a:fillRect/>
          </a:stretch>
        </p:blipFill>
        <p:spPr>
          <a:xfrm>
            <a:off x="5165225" y="1929334"/>
            <a:ext cx="2539380" cy="3879609"/>
          </a:xfrm>
          <a:prstGeom prst="rect">
            <a:avLst/>
          </a:prstGeom>
        </p:spPr>
      </p:pic>
    </p:spTree>
    <p:extLst>
      <p:ext uri="{BB962C8B-B14F-4D97-AF65-F5344CB8AC3E}">
        <p14:creationId xmlns:p14="http://schemas.microsoft.com/office/powerpoint/2010/main" val="3931594803"/>
      </p:ext>
    </p:extLst>
  </p:cSld>
  <p:clrMapOvr>
    <a:masterClrMapping/>
  </p:clrMapOvr>
  <p:timing>
    <p:tnLst>
      <p:par>
        <p:cTn id="1" dur="indefinite" restart="never" nodeType="tmRoot"/>
      </p:par>
    </p:tnLst>
  </p:timing>
</p:sld>
</file>

<file path=ppt/theme/theme1.xml><?xml version="1.0" encoding="utf-8"?>
<a:theme xmlns:a="http://schemas.openxmlformats.org/drawingml/2006/main" name="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9663</TotalTime>
  <Words>3730</Words>
  <Application>Microsoft Office PowerPoint</Application>
  <PresentationFormat>On-screen Show (4:3)</PresentationFormat>
  <Paragraphs>495</Paragraphs>
  <Slides>78</Slides>
  <Notes>3</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78</vt:i4>
      </vt:variant>
    </vt:vector>
  </HeadingPairs>
  <TitlesOfParts>
    <vt:vector size="90" baseType="lpstr">
      <vt:lpstr>ＭＳ Ｐゴシック</vt:lpstr>
      <vt:lpstr>Arial</vt:lpstr>
      <vt:lpstr>Batang</vt:lpstr>
      <vt:lpstr>Gill Sans MT</vt:lpstr>
      <vt:lpstr>Noto Sans Symbols</vt:lpstr>
      <vt:lpstr>Symbol</vt:lpstr>
      <vt:lpstr>Times New Roman</vt:lpstr>
      <vt:lpstr>Verdana</vt:lpstr>
      <vt:lpstr>Wingdings</vt:lpstr>
      <vt:lpstr>508 Lecture</vt:lpstr>
      <vt:lpstr>1_508 Lecture</vt:lpstr>
      <vt:lpstr>Equation</vt:lpstr>
      <vt:lpstr>Computer Networking: A Top Down Approach</vt:lpstr>
      <vt:lpstr>Wireless and Mobile Networks</vt:lpstr>
      <vt:lpstr>Learning Objectives (1 of 6)</vt:lpstr>
      <vt:lpstr>Elements of a Wireless Network (1 of 5)</vt:lpstr>
      <vt:lpstr>Elements of a Wireless Network (2 of 5)</vt:lpstr>
      <vt:lpstr>Elements of a Wireless Network (3 of 5)</vt:lpstr>
      <vt:lpstr>Characteristics of Selected Wireless Links</vt:lpstr>
      <vt:lpstr>Elements of a Wireless Network (4 of 5)</vt:lpstr>
      <vt:lpstr>Elements of a Wireless Network (5 of 5)</vt:lpstr>
      <vt:lpstr>Wireless Network Taxonomy</vt:lpstr>
      <vt:lpstr>Learning Objectives (2 of 6)</vt:lpstr>
      <vt:lpstr>Wireless Link Characteristics (1 of 2)</vt:lpstr>
      <vt:lpstr>Wireless Link Characteristics (2 of 2)</vt:lpstr>
      <vt:lpstr>Wireless Network Characteristics (1 of 2)</vt:lpstr>
      <vt:lpstr>Wireless Network Characteristics (2 of 2)</vt:lpstr>
      <vt:lpstr>Code Division Multiple Access (C D M A)</vt:lpstr>
      <vt:lpstr>C D M A Encode/Decode</vt:lpstr>
      <vt:lpstr>C D M A: Two-Sender Interference</vt:lpstr>
      <vt:lpstr>Learning Objectives (3 of 6)</vt:lpstr>
      <vt:lpstr>I E E E 802.11 Wireless L A N</vt:lpstr>
      <vt:lpstr>802.11 LAN Architecture</vt:lpstr>
      <vt:lpstr>802.11: Channels, Association</vt:lpstr>
      <vt:lpstr>802.11: Passive/Active Scanning (1 of 2)</vt:lpstr>
      <vt:lpstr>802.11: Passive/Active Scanning (2 of 2)</vt:lpstr>
      <vt:lpstr>I E E E 802.11: Multiple Access</vt:lpstr>
      <vt:lpstr>I E E E 802.11 M A C Protocol: C S M A /C A</vt:lpstr>
      <vt:lpstr>Avoiding collisions</vt:lpstr>
      <vt:lpstr>Collision Avoidance: R T S-C T S exchange</vt:lpstr>
      <vt:lpstr>802.11 Frame: Addressing (1 of 2)</vt:lpstr>
      <vt:lpstr>802.11 Frame: Addressing (2 of 2)</vt:lpstr>
      <vt:lpstr>802.11 Frame: More</vt:lpstr>
      <vt:lpstr>802.11: Mobility within Same Subnet</vt:lpstr>
      <vt:lpstr>802.11: Advanced Capabilities (1 of 2)</vt:lpstr>
      <vt:lpstr>802.11: Advanced Capabilities (2 of 2)</vt:lpstr>
      <vt:lpstr>802.15: Personal Area Network</vt:lpstr>
      <vt:lpstr>Learning Objectives (4 of 6)</vt:lpstr>
      <vt:lpstr>Components of Cellular Network Architecture (1 of 2)</vt:lpstr>
      <vt:lpstr>Cellular Networks: The First Hop</vt:lpstr>
      <vt:lpstr>2G (voice) Network Architecture</vt:lpstr>
      <vt:lpstr>3G (voice+data) Network Architecture (1 of 2)</vt:lpstr>
      <vt:lpstr>3G (voice+data) Network Architecture (2 of 2)</vt:lpstr>
      <vt:lpstr>3G versus 4G L T E Network Architecture</vt:lpstr>
      <vt:lpstr>4G: Differences from 3G</vt:lpstr>
      <vt:lpstr>Functional Split of Major L T E Components</vt:lpstr>
      <vt:lpstr>Radio+Tunneling: U E – eNodeB – P G W</vt:lpstr>
      <vt:lpstr>Quality of Service in L T E</vt:lpstr>
      <vt:lpstr>Learning Objectives (5 of 6)</vt:lpstr>
      <vt:lpstr>What is Mobility?</vt:lpstr>
      <vt:lpstr>Mobility: Vocabulary</vt:lpstr>
      <vt:lpstr>Mobility: More Vocabulary</vt:lpstr>
      <vt:lpstr>How Do You Contact a Mobile Friend</vt:lpstr>
      <vt:lpstr>Mobility: Approaches (1 of 2)</vt:lpstr>
      <vt:lpstr>Mobility: Approaches (2 of 2)</vt:lpstr>
      <vt:lpstr>Mobility: Registration</vt:lpstr>
      <vt:lpstr>Mobility via Indirect Routing</vt:lpstr>
      <vt:lpstr>Indirect Routing: Comments</vt:lpstr>
      <vt:lpstr>Indirect Routing: Moving Between Networks</vt:lpstr>
      <vt:lpstr>Mobility via Direct Routing</vt:lpstr>
      <vt:lpstr>Mobility via Direct Routing: Comments</vt:lpstr>
      <vt:lpstr>Accommodating Mobility with Direct Routing</vt:lpstr>
      <vt:lpstr>Learning Objectives (6 of 6)</vt:lpstr>
      <vt:lpstr>Mobile I P</vt:lpstr>
      <vt:lpstr>Mobile I P: Indirect routing</vt:lpstr>
      <vt:lpstr>Mobile I P: Agent discovery</vt:lpstr>
      <vt:lpstr>Mobile I P: Registration Example</vt:lpstr>
      <vt:lpstr>Components of Cellular Network Architecture (2 of 2)</vt:lpstr>
      <vt:lpstr>Handling Mobility in Cellular networks</vt:lpstr>
      <vt:lpstr>G S M: Indirect Routing to Mobile</vt:lpstr>
      <vt:lpstr>G S M: Handoff with Common M S C (1 of 2)</vt:lpstr>
      <vt:lpstr>G S M: Handoff with Common M S C (2 of 2)</vt:lpstr>
      <vt:lpstr>G S M: Handoff Between M S Cs (1 of 2)</vt:lpstr>
      <vt:lpstr>G S M: Handoff Between M S Cs (2 of 2)</vt:lpstr>
      <vt:lpstr>Handling Mobility in L T E</vt:lpstr>
      <vt:lpstr>Mobility: Cellular Versus Mobile I P</vt:lpstr>
      <vt:lpstr>Wireless, Mobility: Impact on Higher Layer Protocols</vt:lpstr>
      <vt:lpstr>Chapter summary (1 of 2)</vt:lpstr>
      <vt:lpstr>Chapter summary (2 of 2)</vt:lpstr>
      <vt:lpstr>Copyright</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Networking: A Top Down Approach, 7e</dc:title>
  <dc:subject>Computer Science</dc:subject>
  <dc:creator>Kurose/Ross</dc:creator>
  <cp:keywords>Computer Networking</cp:keywords>
  <cp:lastModifiedBy>Windows User</cp:lastModifiedBy>
  <cp:revision>1209</cp:revision>
  <dcterms:modified xsi:type="dcterms:W3CDTF">2018-04-16T07:14:03Z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682739</vt:lpwstr>
  </property>
  <property fmtid="{D5CDD505-2E9C-101B-9397-08002B2CF9AE}" pid="3" name="Offisync_ServerID">
    <vt:lpwstr>7e960520-0e88-4f05-9fa0-24079b61e486</vt:lpwstr>
  </property>
  <property fmtid="{D5CDD505-2E9C-101B-9397-08002B2CF9AE}" pid="4" name="Offisync_UpdateToken">
    <vt:lpwstr>2</vt:lpwstr>
  </property>
  <property fmtid="{D5CDD505-2E9C-101B-9397-08002B2CF9AE}" pid="5" name="Jive_VersionGuid">
    <vt:lpwstr>2e874262-9747-49d3-bf1e-677aeb587663</vt:lpwstr>
  </property>
  <property fmtid="{D5CDD505-2E9C-101B-9397-08002B2CF9AE}" pid="6" name="Offisync_ProviderInitializationData">
    <vt:lpwstr>https://neo.pearson.com</vt:lpwstr>
  </property>
  <property fmtid="{D5CDD505-2E9C-101B-9397-08002B2CF9AE}" pid="7" name="Jive_LatestUserAccountName">
    <vt:lpwstr>joel</vt:lpwstr>
  </property>
</Properties>
</file>